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35"/>
  </p:notesMasterIdLst>
  <p:sldIdLst>
    <p:sldId id="376" r:id="rId5"/>
    <p:sldId id="360" r:id="rId6"/>
    <p:sldId id="375" r:id="rId7"/>
    <p:sldId id="396" r:id="rId8"/>
    <p:sldId id="384" r:id="rId9"/>
    <p:sldId id="377" r:id="rId10"/>
    <p:sldId id="385" r:id="rId11"/>
    <p:sldId id="390" r:id="rId12"/>
    <p:sldId id="391" r:id="rId13"/>
    <p:sldId id="392" r:id="rId14"/>
    <p:sldId id="393" r:id="rId15"/>
    <p:sldId id="394" r:id="rId16"/>
    <p:sldId id="398" r:id="rId17"/>
    <p:sldId id="386" r:id="rId18"/>
    <p:sldId id="388" r:id="rId19"/>
    <p:sldId id="397" r:id="rId20"/>
    <p:sldId id="401" r:id="rId21"/>
    <p:sldId id="368" r:id="rId22"/>
    <p:sldId id="367" r:id="rId23"/>
    <p:sldId id="380" r:id="rId24"/>
    <p:sldId id="378" r:id="rId25"/>
    <p:sldId id="379" r:id="rId26"/>
    <p:sldId id="381" r:id="rId27"/>
    <p:sldId id="382" r:id="rId28"/>
    <p:sldId id="399" r:id="rId29"/>
    <p:sldId id="400" r:id="rId30"/>
    <p:sldId id="402" r:id="rId31"/>
    <p:sldId id="365" r:id="rId32"/>
    <p:sldId id="364" r:id="rId33"/>
    <p:sldId id="36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9E3F34-0E8F-ECA9-6A15-DC75AAF30774}" name="Hariprashad, Avani (VDH)" initials="AH" userId="S::Avani.Hariprashad1@vdh.virginia.gov::4b4fc622-b311-4d33-a2e2-81168a0c79eb" providerId="AD"/>
  <p188:author id="{163EE144-2D42-1E75-2A77-630F59BC71FB}" name="Elliott, Eve (VDH)" initials="EE(" userId="S::Eve.Elliott@vdh.virginia.gov::8719d7da-0997-4017-ae44-1b2774f42d1f" providerId="AD"/>
  <p188:author id="{70801DCA-0110-78D3-14B5-D7F2B76A242A}" name="Rose, David (VDH)" initials="R(" userId="S::david.rose@vdh.virginia.gov::39d8ac8f-0f9a-4842-bac0-4b4fbdb7d9a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13F"/>
    <a:srgbClr val="313A50"/>
    <a:srgbClr val="C0A040"/>
    <a:srgbClr val="40A0C0"/>
    <a:srgbClr val="3325E3"/>
    <a:srgbClr val="006633"/>
    <a:srgbClr val="D3232A"/>
    <a:srgbClr val="8064A2"/>
    <a:srgbClr val="EEEDFF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8CC4DE-764C-402F-86ED-721E0E9103FA}" v="482" dt="2024-01-31T13:14:09.6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44" autoAdjust="0"/>
    <p:restoredTop sz="86520" autoAdjust="0"/>
  </p:normalViewPr>
  <p:slideViewPr>
    <p:cSldViewPr snapToGrid="0">
      <p:cViewPr>
        <p:scale>
          <a:sx n="66" d="100"/>
          <a:sy n="66" d="100"/>
        </p:scale>
        <p:origin x="1627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480C2-5842-4668-992C-30ACB1DD7317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EC3CC-ADA6-4142-9D3D-A81C4ACE3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22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Ask audience for ideas.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EC3CC-ADA6-4142-9D3D-A81C4ACE36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47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EC3CC-ADA6-4142-9D3D-A81C4ACE36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82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https://z.umn.edu/8pmk</a:t>
            </a:r>
          </a:p>
          <a:p>
            <a:endParaRPr lang="en-US" dirty="0"/>
          </a:p>
          <a:p>
            <a:r>
              <a:rPr lang="en-US" dirty="0"/>
              <a:t>https://www.google.com/url?sa=i&amp;url=https%3A%2F%2Fwww.thermoworks.com%2Fmeat-magnet%2F&amp;psig=AOvVaw3QnQv6pO9gw1f3LTwGmcFq&amp;ust=1706758396384000&amp;source=images&amp;cd=vfe&amp;opi=89978449&amp;ved=0CBEQjRxqFwoTCJDL_tHYhoQDFQAAAAAdAAAAABAE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EC3CC-ADA6-4142-9D3D-A81C4ACE36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909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Source; https://www.hud.gov/sites/documents/SAFEANDHEALTHYHOME.PDF </a:t>
            </a:r>
          </a:p>
          <a:p>
            <a:endParaRPr lang="en-US" dirty="0"/>
          </a:p>
          <a:p>
            <a:r>
              <a:rPr lang="en-US" dirty="0"/>
              <a:t>12-page booklet</a:t>
            </a:r>
          </a:p>
          <a:p>
            <a:r>
              <a:rPr lang="en-US" dirty="0"/>
              <a:t>Lots of text</a:t>
            </a:r>
          </a:p>
          <a:p>
            <a:r>
              <a:rPr lang="en-US" dirty="0"/>
              <a:t>Tries to include imagery, but not super representative of all homes</a:t>
            </a:r>
          </a:p>
          <a:p>
            <a:r>
              <a:rPr lang="en-US" dirty="0"/>
              <a:t>Lots of sources to read more</a:t>
            </a:r>
          </a:p>
          <a:p>
            <a:r>
              <a:rPr lang="en-US" dirty="0"/>
              <a:t>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EC3CC-ADA6-4142-9D3D-A81C4ACE360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74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Source; https://www.hud.gov/sites/documents/SAFEANDHEALTHYHOME.PDF </a:t>
            </a:r>
          </a:p>
          <a:p>
            <a:endParaRPr lang="en-US" dirty="0"/>
          </a:p>
          <a:p>
            <a:r>
              <a:rPr lang="en-US" dirty="0"/>
              <a:t>12-page booklet</a:t>
            </a:r>
          </a:p>
          <a:p>
            <a:r>
              <a:rPr lang="en-US" dirty="0"/>
              <a:t>Lots of text</a:t>
            </a:r>
          </a:p>
          <a:p>
            <a:r>
              <a:rPr lang="en-US" dirty="0"/>
              <a:t>Tries to include imagery, but not super representative of all homes</a:t>
            </a:r>
          </a:p>
          <a:p>
            <a:r>
              <a:rPr lang="en-US" dirty="0"/>
              <a:t>Lots of sources to read more</a:t>
            </a:r>
          </a:p>
          <a:p>
            <a:r>
              <a:rPr lang="en-US" dirty="0"/>
              <a:t>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EC3CC-ADA6-4142-9D3D-A81C4ACE360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23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Source; https://www.hud.gov/sites/documents/SAFEANDHEALTHYHOME.PDF </a:t>
            </a:r>
          </a:p>
          <a:p>
            <a:endParaRPr lang="en-US" dirty="0"/>
          </a:p>
          <a:p>
            <a:r>
              <a:rPr lang="en-US" dirty="0"/>
              <a:t>12-page booklet</a:t>
            </a:r>
          </a:p>
          <a:p>
            <a:r>
              <a:rPr lang="en-US" dirty="0"/>
              <a:t>Lots of text</a:t>
            </a:r>
          </a:p>
          <a:p>
            <a:r>
              <a:rPr lang="en-US" dirty="0"/>
              <a:t>Tries to include imagery, but not super representative of all homes</a:t>
            </a:r>
          </a:p>
          <a:p>
            <a:r>
              <a:rPr lang="en-US" dirty="0"/>
              <a:t>Lots of sources to read more</a:t>
            </a:r>
          </a:p>
          <a:p>
            <a:r>
              <a:rPr lang="en-US" dirty="0"/>
              <a:t>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EC3CC-ADA6-4142-9D3D-A81C4ACE360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19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</a:t>
            </a:r>
          </a:p>
          <a:p>
            <a:r>
              <a:rPr lang="en-US" dirty="0"/>
              <a:t>https://www.ngtrust.org/stories-and-testimonials/</a:t>
            </a:r>
          </a:p>
          <a:p>
            <a:r>
              <a:rPr lang="en-US" dirty="0"/>
              <a:t>https://wamu.org/story/23/08/22/alexandria-is-bringing-narcan-to-restaurants/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EC3CC-ADA6-4142-9D3D-A81C4ACE360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2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</a:t>
            </a:r>
          </a:p>
          <a:p>
            <a:r>
              <a:rPr lang="en-US" dirty="0"/>
              <a:t>https://www.ngtrust.org/stories-and-testimonials/</a:t>
            </a:r>
          </a:p>
          <a:p>
            <a:r>
              <a:rPr lang="en-US" dirty="0"/>
              <a:t>https://wamu.org/story/23/08/22/alexandria-is-bringing-narcan-to-restaurants/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EC3CC-ADA6-4142-9D3D-A81C4ACE360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88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&lt;Title&gt;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31-May-17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Enter custom footer here.  Slide number will automatically appear to right. Update date as needed.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B860BBB-424E-430E-A763-D900167E40A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38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EC3CC-ADA6-4142-9D3D-A81C4ACE36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68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Ask audience for ideas.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EC3CC-ADA6-4142-9D3D-A81C4ACE36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80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Source: </a:t>
            </a:r>
            <a:r>
              <a:rPr lang="en-US" b="0" dirty="0">
                <a:effectLst/>
                <a:latin typeface="var(--caption-font-family)"/>
              </a:rPr>
              <a:t>Jake May—The Flint Journal/AP Images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EC3CC-ADA6-4142-9D3D-A81C4ACE36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93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EC3CC-ADA6-4142-9D3D-A81C4ACE36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42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EC3CC-ADA6-4142-9D3D-A81C4ACE36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3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https://www.forbes.com/advisor/pet-insurance/pet-care/lyme-disease-in-dogs/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EC3CC-ADA6-4142-9D3D-A81C4ACE36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04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EC3CC-ADA6-4142-9D3D-A81C4ACE36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57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University of North Carolina – Carolina Center for Public Service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EC3CC-ADA6-4142-9D3D-A81C4ACE36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53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73C08-AFC0-4167-BF2D-01D98588B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C79D39-8D8A-458E-9509-6370DF66DF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C180A-1CED-491F-B5B1-08BB1C918E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4350" y="617696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Month 2023	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EFAB0-35B1-455F-8629-FFAFB2F8B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FF77F-2AC5-4AFF-89C8-BD28D7A72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19CF9C-8197-482E-90AE-DFA36CCF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35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ED38-C0AC-43DC-AEFB-CEFEDC202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F72126-9152-4FAD-9683-10B2BC661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B1E48-32F9-46C5-95D5-6C958812AA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4350" y="6176963"/>
            <a:ext cx="2743200" cy="365125"/>
          </a:xfrm>
          <a:prstGeom prst="rect">
            <a:avLst/>
          </a:prstGeom>
        </p:spPr>
        <p:txBody>
          <a:bodyPr/>
          <a:lstStyle/>
          <a:p>
            <a:fld id="{AB36C5E8-E6AB-48C5-8A89-A0165F12698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D7DC1-3A43-4FE9-8CC3-55E9DC236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B7F1A-1F19-45D4-B440-36403CF28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19CF9C-8197-482E-90AE-DFA36CCF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58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3F064A-262A-4224-8B28-71221BB67E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F3E45E-A57B-41D9-978E-7A92A9164A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EA6EA-ECBE-46FE-8CFF-DF7176D8F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4350" y="6176963"/>
            <a:ext cx="2743200" cy="365125"/>
          </a:xfrm>
          <a:prstGeom prst="rect">
            <a:avLst/>
          </a:prstGeom>
        </p:spPr>
        <p:txBody>
          <a:bodyPr/>
          <a:lstStyle/>
          <a:p>
            <a:fld id="{AB36C5E8-E6AB-48C5-8A89-A0165F12698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7E4D1-00D7-488A-A726-F4B43E3FF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1C855-712A-4569-91E6-C59A3956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19CF9C-8197-482E-90AE-DFA36CCF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6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9AA2E-96B5-423E-86BD-10A6BC173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C292C-48A2-4E5E-837E-FC9DA2430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614B4-DB47-4BD7-B2C9-19C2E84261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4350" y="6176963"/>
            <a:ext cx="2743200" cy="365125"/>
          </a:xfrm>
          <a:prstGeom prst="rect">
            <a:avLst/>
          </a:prstGeom>
        </p:spPr>
        <p:txBody>
          <a:bodyPr/>
          <a:lstStyle/>
          <a:p>
            <a:fld id="{AB36C5E8-E6AB-48C5-8A89-A0165F12698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8E46D-980C-48D1-8BDF-A2CB2A9C9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220CA-9E65-4285-940B-1A4A564C7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19CF9C-8197-482E-90AE-DFA36CCF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18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78658-15A8-4761-88B1-9FE6D21D9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879319-B31B-4195-B5FE-FC05FC9D1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17AD8-214E-498D-AA53-71A8F206EB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4350" y="6176963"/>
            <a:ext cx="2743200" cy="365125"/>
          </a:xfrm>
          <a:prstGeom prst="rect">
            <a:avLst/>
          </a:prstGeom>
        </p:spPr>
        <p:txBody>
          <a:bodyPr/>
          <a:lstStyle/>
          <a:p>
            <a:fld id="{AB36C5E8-E6AB-48C5-8A89-A0165F12698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58263-5778-4C54-ACAB-A163F5131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2616F-7A57-4618-A3B9-2260E33C4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19CF9C-8197-482E-90AE-DFA36CCF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3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C5E12-370B-4E3E-BCBF-F7C2B3ECD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9E79C-B044-43E4-A33E-202C03E5D6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EAD315-26C0-4F76-97DC-EB1930FE56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9D1F8-FBF7-4766-ACAE-BF31FDC2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4350" y="6176963"/>
            <a:ext cx="2743200" cy="365125"/>
          </a:xfrm>
          <a:prstGeom prst="rect">
            <a:avLst/>
          </a:prstGeom>
        </p:spPr>
        <p:txBody>
          <a:bodyPr/>
          <a:lstStyle/>
          <a:p>
            <a:fld id="{AB36C5E8-E6AB-48C5-8A89-A0165F12698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FD5FFC-4863-46E3-99FC-A5B7C36C0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3980E-EBB9-4205-91CA-FCF6127EF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19CF9C-8197-482E-90AE-DFA36CCF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5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E1C68-97C8-4920-89DC-FC486C57A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A6B7B-CBD6-4C23-89AE-498D75B76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757C5F-17C8-4F5E-8100-DC61C293F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3429E8-76CF-4721-AEB1-238ADDD3A5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FF341F-662B-4EF6-B871-18F727EF1B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01D4B7-3B0F-4390-BFC3-ED06173390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4350" y="6176963"/>
            <a:ext cx="2743200" cy="365125"/>
          </a:xfrm>
          <a:prstGeom prst="rect">
            <a:avLst/>
          </a:prstGeom>
        </p:spPr>
        <p:txBody>
          <a:bodyPr/>
          <a:lstStyle/>
          <a:p>
            <a:fld id="{AB36C5E8-E6AB-48C5-8A89-A0165F12698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F2E0E3-95DE-4C22-AF5D-38E563CAB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81BD2F-1699-4FFD-A78A-58E93937E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19CF9C-8197-482E-90AE-DFA36CCF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02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177CE-3B49-4C55-820F-2F10DE53C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9EAB5F-D64A-4614-AC90-5BCBE5AC9A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4350" y="6176963"/>
            <a:ext cx="2743200" cy="365125"/>
          </a:xfrm>
          <a:prstGeom prst="rect">
            <a:avLst/>
          </a:prstGeom>
        </p:spPr>
        <p:txBody>
          <a:bodyPr/>
          <a:lstStyle/>
          <a:p>
            <a:fld id="{AB36C5E8-E6AB-48C5-8A89-A0165F12698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CAFB5E-B7C4-4947-80CE-973064B35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C9F12-39C9-41D5-B78F-E469EFF6A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19CF9C-8197-482E-90AE-DFA36CCF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379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17BDC6-C702-46F6-9F24-F1AF28E5FD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4350" y="6176963"/>
            <a:ext cx="2743200" cy="365125"/>
          </a:xfrm>
          <a:prstGeom prst="rect">
            <a:avLst/>
          </a:prstGeom>
        </p:spPr>
        <p:txBody>
          <a:bodyPr/>
          <a:lstStyle/>
          <a:p>
            <a:fld id="{AB36C5E8-E6AB-48C5-8A89-A0165F12698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5F59B9-C6FF-469A-96FA-4B88DE799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2FD8B-C909-4E7A-878D-43B9D4DC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19CF9C-8197-482E-90AE-DFA36CCF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38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95371-9379-4536-B155-669C73CA8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1605D-96BC-4CE4-A7D2-A26AFA112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9ED24C-3146-42AE-9277-29CB48664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F22FAA-03F7-4F60-96D4-04AF6D260E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4350" y="6176963"/>
            <a:ext cx="2743200" cy="365125"/>
          </a:xfrm>
          <a:prstGeom prst="rect">
            <a:avLst/>
          </a:prstGeom>
        </p:spPr>
        <p:txBody>
          <a:bodyPr/>
          <a:lstStyle/>
          <a:p>
            <a:fld id="{AB36C5E8-E6AB-48C5-8A89-A0165F12698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554DE1-C698-43D9-B84E-6C02CE47F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D8C489-90D4-4C6F-9DDA-24E61584A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19CF9C-8197-482E-90AE-DFA36CCF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9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3A090-829D-4AFA-A3D7-F72C49973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C160A0-56D3-4E50-B8C2-625CE5D924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0D22E9-AFA4-420A-954C-2AB6D26C2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CDC64-90C2-4DCD-B593-6045F00592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4350" y="6176963"/>
            <a:ext cx="2743200" cy="365125"/>
          </a:xfrm>
          <a:prstGeom prst="rect">
            <a:avLst/>
          </a:prstGeom>
        </p:spPr>
        <p:txBody>
          <a:bodyPr/>
          <a:lstStyle/>
          <a:p>
            <a:fld id="{AB36C5E8-E6AB-48C5-8A89-A0165F126988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DCE797-5C3B-4842-A788-88F637B1E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EBFA49-8BDF-48EC-88DF-10A8F9BCE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19CF9C-8197-482E-90AE-DFA36CCF3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61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C9CCF1-2449-407F-9AAC-A30B22D39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365125"/>
            <a:ext cx="108394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984D1-506F-45E8-98E4-D182CE1A2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1825625"/>
            <a:ext cx="108394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744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1.png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.png"/><Relationship Id="rId7" Type="http://schemas.openxmlformats.org/officeDocument/2006/relationships/image" Target="../media/image41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916B17D-EC75-467B-A40A-6D44A3F40CDB}"/>
              </a:ext>
            </a:extLst>
          </p:cNvPr>
          <p:cNvSpPr txBox="1"/>
          <p:nvPr/>
        </p:nvSpPr>
        <p:spPr>
          <a:xfrm>
            <a:off x="1553278" y="2439184"/>
            <a:ext cx="9715499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6000" b="1" dirty="0">
                <a:latin typeface="Century Gothic"/>
              </a:rPr>
              <a:t>What’s SO Special About EH?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ECA877-12C1-4B28-AB39-9EA4E3FD1EE8}"/>
              </a:ext>
            </a:extLst>
          </p:cNvPr>
          <p:cNvCxnSpPr>
            <a:cxnSpLocks/>
          </p:cNvCxnSpPr>
          <p:nvPr/>
        </p:nvCxnSpPr>
        <p:spPr>
          <a:xfrm>
            <a:off x="524978" y="6119883"/>
            <a:ext cx="11142044" cy="0"/>
          </a:xfrm>
          <a:prstGeom prst="line">
            <a:avLst/>
          </a:prstGeom>
          <a:ln>
            <a:solidFill>
              <a:srgbClr val="313A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5C6DF34-BCB9-4FFC-952D-E89F87779691}"/>
              </a:ext>
            </a:extLst>
          </p:cNvPr>
          <p:cNvSpPr txBox="1"/>
          <p:nvPr/>
        </p:nvSpPr>
        <p:spPr>
          <a:xfrm>
            <a:off x="524978" y="6229718"/>
            <a:ext cx="620829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>
                <a:solidFill>
                  <a:srgbClr val="313A50"/>
                </a:solidFill>
                <a:latin typeface="Source Sans Pro"/>
                <a:ea typeface="Source Sans Pro"/>
              </a:rPr>
              <a:t>January 2024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813FDFF0-3ACA-4817-A25B-C30EFC390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546" y="6143114"/>
            <a:ext cx="722629" cy="72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70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8BB901-D4D5-4EF5-8A19-869A0750CFA1}"/>
              </a:ext>
            </a:extLst>
          </p:cNvPr>
          <p:cNvCxnSpPr>
            <a:cxnSpLocks/>
          </p:cNvCxnSpPr>
          <p:nvPr/>
        </p:nvCxnSpPr>
        <p:spPr>
          <a:xfrm>
            <a:off x="524978" y="6119883"/>
            <a:ext cx="111420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71FCCB9-42B1-427E-91AB-A1075964CB72}"/>
              </a:ext>
            </a:extLst>
          </p:cNvPr>
          <p:cNvSpPr txBox="1"/>
          <p:nvPr/>
        </p:nvSpPr>
        <p:spPr>
          <a:xfrm>
            <a:off x="524978" y="6229718"/>
            <a:ext cx="620829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Source Sans Pro"/>
                <a:ea typeface="Source Sans Pro"/>
              </a:rPr>
              <a:t>Month 2023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C4AFDBD-47B6-4B5B-A262-378F80238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546" y="6143114"/>
            <a:ext cx="722629" cy="722629"/>
          </a:xfrm>
          <a:prstGeom prst="rect">
            <a:avLst/>
          </a:prstGeom>
        </p:spPr>
      </p:pic>
      <p:pic>
        <p:nvPicPr>
          <p:cNvPr id="3" name="Graphic 2" descr="Family with two children with solid fill">
            <a:extLst>
              <a:ext uri="{FF2B5EF4-FFF2-40B4-BE49-F238E27FC236}">
                <a16:creationId xmlns:a16="http://schemas.microsoft.com/office/drawing/2014/main" id="{657E022F-FBDD-F6BE-00E8-5664AE6DA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0736" y="1565309"/>
            <a:ext cx="1684638" cy="1684638"/>
          </a:xfrm>
          <a:prstGeom prst="rect">
            <a:avLst/>
          </a:prstGeom>
        </p:spPr>
      </p:pic>
      <p:pic>
        <p:nvPicPr>
          <p:cNvPr id="6" name="Graphic 5" descr="Sunglasses face outline with solid fill">
            <a:extLst>
              <a:ext uri="{FF2B5EF4-FFF2-40B4-BE49-F238E27FC236}">
                <a16:creationId xmlns:a16="http://schemas.microsoft.com/office/drawing/2014/main" id="{8872AB5D-240E-E659-3678-81B63573AC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2557" y="1778639"/>
            <a:ext cx="1346887" cy="1346887"/>
          </a:xfrm>
          <a:prstGeom prst="rect">
            <a:avLst/>
          </a:prstGeom>
        </p:spPr>
      </p:pic>
      <p:pic>
        <p:nvPicPr>
          <p:cNvPr id="8" name="Graphic 7" descr="Piggy Bank with solid fill">
            <a:extLst>
              <a:ext uri="{FF2B5EF4-FFF2-40B4-BE49-F238E27FC236}">
                <a16:creationId xmlns:a16="http://schemas.microsoft.com/office/drawing/2014/main" id="{6BBBA230-3505-3326-124C-C89DC7E8A7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26627" y="1565309"/>
            <a:ext cx="1684637" cy="1684637"/>
          </a:xfrm>
          <a:prstGeom prst="rect">
            <a:avLst/>
          </a:prstGeom>
        </p:spPr>
      </p:pic>
      <p:pic>
        <p:nvPicPr>
          <p:cNvPr id="13" name="Graphic 12" descr="Stopwatch 75% with solid fill">
            <a:extLst>
              <a:ext uri="{FF2B5EF4-FFF2-40B4-BE49-F238E27FC236}">
                <a16:creationId xmlns:a16="http://schemas.microsoft.com/office/drawing/2014/main" id="{81DAD3E2-6663-9008-EF08-8527187CF4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57929" y="3725897"/>
            <a:ext cx="1542455" cy="1542455"/>
          </a:xfrm>
          <a:prstGeom prst="rect">
            <a:avLst/>
          </a:prstGeom>
        </p:spPr>
      </p:pic>
      <p:pic>
        <p:nvPicPr>
          <p:cNvPr id="15" name="Graphic 14" descr="Heart with pulse with solid fill">
            <a:extLst>
              <a:ext uri="{FF2B5EF4-FFF2-40B4-BE49-F238E27FC236}">
                <a16:creationId xmlns:a16="http://schemas.microsoft.com/office/drawing/2014/main" id="{6D42A512-B5E7-AD59-3393-85521D9297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737920" y="3654805"/>
            <a:ext cx="1684637" cy="1684637"/>
          </a:xfrm>
          <a:prstGeom prst="rect">
            <a:avLst/>
          </a:prstGeom>
        </p:spPr>
      </p:pic>
      <p:pic>
        <p:nvPicPr>
          <p:cNvPr id="17" name="Graphic 16" descr="Puppy 2 with solid fill">
            <a:extLst>
              <a:ext uri="{FF2B5EF4-FFF2-40B4-BE49-F238E27FC236}">
                <a16:creationId xmlns:a16="http://schemas.microsoft.com/office/drawing/2014/main" id="{717AD922-4E33-35CE-7BF8-B121BC29D7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769444" y="3671311"/>
            <a:ext cx="1684637" cy="1684637"/>
          </a:xfrm>
          <a:prstGeom prst="rect">
            <a:avLst/>
          </a:prstGeom>
        </p:spPr>
      </p:pic>
      <p:pic>
        <p:nvPicPr>
          <p:cNvPr id="22" name="Graphic 21" descr="Clapping hands with solid fill">
            <a:extLst>
              <a:ext uri="{FF2B5EF4-FFF2-40B4-BE49-F238E27FC236}">
                <a16:creationId xmlns:a16="http://schemas.microsoft.com/office/drawing/2014/main" id="{CD2BEF8D-91C3-78D7-95F2-06DCA1A6A7F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768040" y="3734461"/>
            <a:ext cx="1525324" cy="1525324"/>
          </a:xfrm>
          <a:prstGeom prst="rect">
            <a:avLst/>
          </a:prstGeom>
        </p:spPr>
      </p:pic>
      <p:sp>
        <p:nvSpPr>
          <p:cNvPr id="25" name="Title 7">
            <a:extLst>
              <a:ext uri="{FF2B5EF4-FFF2-40B4-BE49-F238E27FC236}">
                <a16:creationId xmlns:a16="http://schemas.microsoft.com/office/drawing/2014/main" id="{8ED40EE3-26DA-9398-1055-728082B56AC5}"/>
              </a:ext>
            </a:extLst>
          </p:cNvPr>
          <p:cNvSpPr txBox="1">
            <a:spLocks/>
          </p:cNvSpPr>
          <p:nvPr/>
        </p:nvSpPr>
        <p:spPr>
          <a:xfrm>
            <a:off x="666750" y="517525"/>
            <a:ext cx="108394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Audience Values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210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5CF09E-E84B-4936-8415-4811F11A2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78" y="1463160"/>
            <a:ext cx="11142044" cy="3127375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How Do You Know? </a:t>
            </a:r>
            <a:br>
              <a:rPr lang="en-US" sz="7200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r>
              <a:rPr lang="en-US" sz="9600" b="1" dirty="0">
                <a:solidFill>
                  <a:srgbClr val="FFD13F"/>
                </a:solidFill>
              </a:rPr>
              <a:t>ASK!</a:t>
            </a:r>
            <a:endParaRPr lang="en-US" sz="7200" b="1" dirty="0">
              <a:solidFill>
                <a:srgbClr val="FFD13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8BB901-D4D5-4EF5-8A19-869A0750CFA1}"/>
              </a:ext>
            </a:extLst>
          </p:cNvPr>
          <p:cNvCxnSpPr>
            <a:cxnSpLocks/>
          </p:cNvCxnSpPr>
          <p:nvPr/>
        </p:nvCxnSpPr>
        <p:spPr>
          <a:xfrm>
            <a:off x="524978" y="6119883"/>
            <a:ext cx="111420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71FCCB9-42B1-427E-91AB-A1075964CB72}"/>
              </a:ext>
            </a:extLst>
          </p:cNvPr>
          <p:cNvSpPr txBox="1"/>
          <p:nvPr/>
        </p:nvSpPr>
        <p:spPr>
          <a:xfrm>
            <a:off x="524978" y="6229718"/>
            <a:ext cx="620829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Source Sans Pro"/>
                <a:ea typeface="Source Sans Pro"/>
              </a:rPr>
              <a:t>Month 2023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C4AFDBD-47B6-4B5B-A262-378F80238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546" y="6143114"/>
            <a:ext cx="722629" cy="72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95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8BB901-D4D5-4EF5-8A19-869A0750CFA1}"/>
              </a:ext>
            </a:extLst>
          </p:cNvPr>
          <p:cNvCxnSpPr>
            <a:cxnSpLocks/>
          </p:cNvCxnSpPr>
          <p:nvPr/>
        </p:nvCxnSpPr>
        <p:spPr>
          <a:xfrm>
            <a:off x="524978" y="6119883"/>
            <a:ext cx="111420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71FCCB9-42B1-427E-91AB-A1075964CB72}"/>
              </a:ext>
            </a:extLst>
          </p:cNvPr>
          <p:cNvSpPr txBox="1"/>
          <p:nvPr/>
        </p:nvSpPr>
        <p:spPr>
          <a:xfrm>
            <a:off x="524978" y="6229718"/>
            <a:ext cx="620829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ource Sans Pro"/>
                <a:ea typeface="Source Sans Pro"/>
              </a:rPr>
              <a:t>January 2024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C4AFDBD-47B6-4B5B-A262-378F80238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546" y="6143114"/>
            <a:ext cx="722629" cy="72262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37730E8-FE7E-3597-CD19-DBED6A88350B}"/>
              </a:ext>
            </a:extLst>
          </p:cNvPr>
          <p:cNvSpPr/>
          <p:nvPr/>
        </p:nvSpPr>
        <p:spPr>
          <a:xfrm>
            <a:off x="524978" y="1418245"/>
            <a:ext cx="3212756" cy="4300150"/>
          </a:xfrm>
          <a:prstGeom prst="roundRect">
            <a:avLst/>
          </a:prstGeom>
          <a:solidFill>
            <a:srgbClr val="FFD1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E2BE91A-D67A-5C99-F5FA-0ED3154FB874}"/>
              </a:ext>
            </a:extLst>
          </p:cNvPr>
          <p:cNvSpPr/>
          <p:nvPr/>
        </p:nvSpPr>
        <p:spPr>
          <a:xfrm>
            <a:off x="4489622" y="1418245"/>
            <a:ext cx="3212756" cy="4300150"/>
          </a:xfrm>
          <a:prstGeom prst="roundRect">
            <a:avLst/>
          </a:prstGeom>
          <a:solidFill>
            <a:srgbClr val="FFD1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EC9D91A-C818-A2BC-1160-51C4F45E47D8}"/>
              </a:ext>
            </a:extLst>
          </p:cNvPr>
          <p:cNvSpPr/>
          <p:nvPr/>
        </p:nvSpPr>
        <p:spPr>
          <a:xfrm>
            <a:off x="8454266" y="1403863"/>
            <a:ext cx="3212756" cy="4300150"/>
          </a:xfrm>
          <a:prstGeom prst="roundRect">
            <a:avLst/>
          </a:prstGeom>
          <a:solidFill>
            <a:srgbClr val="FFD13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Puppy 2 with solid fill">
            <a:extLst>
              <a:ext uri="{FF2B5EF4-FFF2-40B4-BE49-F238E27FC236}">
                <a16:creationId xmlns:a16="http://schemas.microsoft.com/office/drawing/2014/main" id="{86045F6F-029A-200F-E968-A26131D44C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9037" y="1500551"/>
            <a:ext cx="1684637" cy="1684637"/>
          </a:xfrm>
          <a:prstGeom prst="rect">
            <a:avLst/>
          </a:prstGeom>
        </p:spPr>
      </p:pic>
      <p:pic>
        <p:nvPicPr>
          <p:cNvPr id="8" name="Graphic 7" descr="Piggy Bank with solid fill">
            <a:extLst>
              <a:ext uri="{FF2B5EF4-FFF2-40B4-BE49-F238E27FC236}">
                <a16:creationId xmlns:a16="http://schemas.microsoft.com/office/drawing/2014/main" id="{0207AAC1-8F62-A473-F1FE-A88BB0F615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81147" y="1441585"/>
            <a:ext cx="1358992" cy="1358992"/>
          </a:xfrm>
          <a:prstGeom prst="rect">
            <a:avLst/>
          </a:prstGeom>
        </p:spPr>
      </p:pic>
      <p:pic>
        <p:nvPicPr>
          <p:cNvPr id="9" name="Graphic 8" descr="Sunglasses face outline with solid fill">
            <a:extLst>
              <a:ext uri="{FF2B5EF4-FFF2-40B4-BE49-F238E27FC236}">
                <a16:creationId xmlns:a16="http://schemas.microsoft.com/office/drawing/2014/main" id="{92CEE5FE-0733-BF20-157E-A4EFAB6C51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22556" y="1587119"/>
            <a:ext cx="1346887" cy="13468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BD6B1E-0B6F-4340-DAF6-EA08332B941F}"/>
              </a:ext>
            </a:extLst>
          </p:cNvPr>
          <p:cNvSpPr txBox="1"/>
          <p:nvPr/>
        </p:nvSpPr>
        <p:spPr>
          <a:xfrm>
            <a:off x="8689604" y="2777237"/>
            <a:ext cx="27420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13A50"/>
                </a:solidFill>
              </a:rPr>
              <a:t>$100 for bloodwork and testing</a:t>
            </a:r>
          </a:p>
          <a:p>
            <a:endParaRPr lang="en-US" sz="2400" dirty="0">
              <a:solidFill>
                <a:srgbClr val="313A50"/>
              </a:solidFill>
            </a:endParaRPr>
          </a:p>
          <a:p>
            <a:r>
              <a:rPr lang="en-US" sz="2400" dirty="0">
                <a:solidFill>
                  <a:srgbClr val="313A50"/>
                </a:solidFill>
              </a:rPr>
              <a:t>$150 for antibiotics</a:t>
            </a:r>
          </a:p>
          <a:p>
            <a:endParaRPr lang="en-US" sz="2400" dirty="0">
              <a:solidFill>
                <a:srgbClr val="313A50"/>
              </a:solidFill>
            </a:endParaRPr>
          </a:p>
          <a:p>
            <a:r>
              <a:rPr lang="en-US" sz="2400" dirty="0">
                <a:solidFill>
                  <a:srgbClr val="313A50"/>
                </a:solidFill>
              </a:rPr>
              <a:t>Hundreds more  yearly</a:t>
            </a:r>
          </a:p>
        </p:txBody>
      </p:sp>
      <p:sp>
        <p:nvSpPr>
          <p:cNvPr id="14" name="Title 7">
            <a:extLst>
              <a:ext uri="{FF2B5EF4-FFF2-40B4-BE49-F238E27FC236}">
                <a16:creationId xmlns:a16="http://schemas.microsoft.com/office/drawing/2014/main" id="{4EDDB53C-FCDF-F599-EB51-2ED51EA97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410" y="227558"/>
            <a:ext cx="1083945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Audience Values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A52950-8E8B-B6A6-B40B-2B03240EB043}"/>
              </a:ext>
            </a:extLst>
          </p:cNvPr>
          <p:cNvSpPr txBox="1"/>
          <p:nvPr/>
        </p:nvSpPr>
        <p:spPr>
          <a:xfrm>
            <a:off x="756209" y="3225405"/>
            <a:ext cx="275029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rgbClr val="313A50"/>
                </a:solidFill>
                <a:effectLst/>
              </a:rPr>
              <a:t>Lameness, swollen </a:t>
            </a:r>
            <a:r>
              <a:rPr lang="en-US" sz="2400" dirty="0">
                <a:solidFill>
                  <a:srgbClr val="313A50"/>
                </a:solidFill>
              </a:rPr>
              <a:t>lymph nodes, loss of appetite, kidney complications, and chronic pain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E7068E-1712-B5AF-78F8-997207CAF164}"/>
              </a:ext>
            </a:extLst>
          </p:cNvPr>
          <p:cNvSpPr txBox="1"/>
          <p:nvPr/>
        </p:nvSpPr>
        <p:spPr>
          <a:xfrm>
            <a:off x="4720853" y="3146569"/>
            <a:ext cx="275029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dirty="0">
                <a:solidFill>
                  <a:srgbClr val="313A50"/>
                </a:solidFill>
                <a:effectLst/>
              </a:rPr>
              <a:t>“Rocky and his owner used to love to hike each weekend, but after </a:t>
            </a:r>
            <a:r>
              <a:rPr lang="en-US" sz="2400" b="0" i="0" dirty="0" err="1">
                <a:solidFill>
                  <a:srgbClr val="313A50"/>
                </a:solidFill>
                <a:effectLst/>
              </a:rPr>
              <a:t>lym</a:t>
            </a:r>
            <a:r>
              <a:rPr lang="en-US" sz="2400" dirty="0" err="1">
                <a:solidFill>
                  <a:srgbClr val="313A50"/>
                </a:solidFill>
              </a:rPr>
              <a:t>e</a:t>
            </a:r>
            <a:r>
              <a:rPr lang="en-US" sz="2400" dirty="0">
                <a:solidFill>
                  <a:srgbClr val="313A50"/>
                </a:solidFill>
              </a:rPr>
              <a:t> disease….”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256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8BB901-D4D5-4EF5-8A19-869A0750CFA1}"/>
              </a:ext>
            </a:extLst>
          </p:cNvPr>
          <p:cNvCxnSpPr>
            <a:cxnSpLocks/>
          </p:cNvCxnSpPr>
          <p:nvPr/>
        </p:nvCxnSpPr>
        <p:spPr>
          <a:xfrm>
            <a:off x="524978" y="6119883"/>
            <a:ext cx="111420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71FCCB9-42B1-427E-91AB-A1075964CB72}"/>
              </a:ext>
            </a:extLst>
          </p:cNvPr>
          <p:cNvSpPr txBox="1"/>
          <p:nvPr/>
        </p:nvSpPr>
        <p:spPr>
          <a:xfrm>
            <a:off x="524978" y="6229718"/>
            <a:ext cx="620829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ource Sans Pro"/>
                <a:ea typeface="Source Sans Pro"/>
              </a:rPr>
              <a:t>January 2024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C4AFDBD-47B6-4B5B-A262-378F80238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546" y="6143114"/>
            <a:ext cx="722629" cy="722629"/>
          </a:xfrm>
          <a:prstGeom prst="rect">
            <a:avLst/>
          </a:prstGeom>
        </p:spPr>
      </p:pic>
      <p:pic>
        <p:nvPicPr>
          <p:cNvPr id="8" name="Graphic 7" descr="Piggy Bank with solid fill">
            <a:extLst>
              <a:ext uri="{FF2B5EF4-FFF2-40B4-BE49-F238E27FC236}">
                <a16:creationId xmlns:a16="http://schemas.microsoft.com/office/drawing/2014/main" id="{0207AAC1-8F62-A473-F1FE-A88BB0F615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81147" y="1441585"/>
            <a:ext cx="1358992" cy="1358992"/>
          </a:xfrm>
          <a:prstGeom prst="rect">
            <a:avLst/>
          </a:prstGeom>
        </p:spPr>
      </p:pic>
      <p:pic>
        <p:nvPicPr>
          <p:cNvPr id="9" name="Graphic 8" descr="Sunglasses face outline with solid fill">
            <a:extLst>
              <a:ext uri="{FF2B5EF4-FFF2-40B4-BE49-F238E27FC236}">
                <a16:creationId xmlns:a16="http://schemas.microsoft.com/office/drawing/2014/main" id="{92CEE5FE-0733-BF20-157E-A4EFAB6C51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22556" y="1587119"/>
            <a:ext cx="1346887" cy="1346887"/>
          </a:xfrm>
          <a:prstGeom prst="rect">
            <a:avLst/>
          </a:prstGeom>
        </p:spPr>
      </p:pic>
      <p:sp>
        <p:nvSpPr>
          <p:cNvPr id="14" name="Title 7">
            <a:extLst>
              <a:ext uri="{FF2B5EF4-FFF2-40B4-BE49-F238E27FC236}">
                <a16:creationId xmlns:a16="http://schemas.microsoft.com/office/drawing/2014/main" id="{4EDDB53C-FCDF-F599-EB51-2ED51EA97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410" y="227558"/>
            <a:ext cx="1083945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Using “We”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024059-A7F7-BE2B-2D18-F106F45C5E4B}"/>
              </a:ext>
            </a:extLst>
          </p:cNvPr>
          <p:cNvSpPr txBox="1"/>
          <p:nvPr/>
        </p:nvSpPr>
        <p:spPr>
          <a:xfrm>
            <a:off x="639360" y="1563888"/>
            <a:ext cx="956935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600" b="0" i="0" dirty="0">
                <a:solidFill>
                  <a:schemeClr val="bg1"/>
                </a:solidFill>
                <a:effectLst/>
              </a:rPr>
              <a:t>Builds trust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Balances power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D13F"/>
                </a:solidFill>
              </a:rPr>
              <a:t>Note</a:t>
            </a:r>
            <a:r>
              <a:rPr lang="en-US" sz="3600" dirty="0">
                <a:solidFill>
                  <a:schemeClr val="bg1"/>
                </a:solidFill>
              </a:rPr>
              <a:t> – be careful to share vs. give values</a:t>
            </a:r>
          </a:p>
        </p:txBody>
      </p:sp>
    </p:spTree>
    <p:extLst>
      <p:ext uri="{BB962C8B-B14F-4D97-AF65-F5344CB8AC3E}">
        <p14:creationId xmlns:p14="http://schemas.microsoft.com/office/powerpoint/2010/main" val="1184080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5CF09E-E84B-4936-8415-4811F11A2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85" y="497721"/>
            <a:ext cx="5555914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Solution 2: Cater Content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D52BC7-20EB-4F26-87CB-9778E8C497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685" y="2129742"/>
            <a:ext cx="6655929" cy="368368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Utilize Metaphors</a:t>
            </a:r>
          </a:p>
          <a:p>
            <a:r>
              <a:rPr lang="en-US" sz="3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Speak Your Audience’s Language</a:t>
            </a:r>
          </a:p>
          <a:p>
            <a:r>
              <a:rPr lang="en-US" sz="3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Convey information in digestible formats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458F46-41F0-45E6-A832-39A57E278AD6}"/>
              </a:ext>
            </a:extLst>
          </p:cNvPr>
          <p:cNvSpPr/>
          <p:nvPr/>
        </p:nvSpPr>
        <p:spPr>
          <a:xfrm>
            <a:off x="7785100" y="0"/>
            <a:ext cx="4406900" cy="6858000"/>
          </a:xfrm>
          <a:prstGeom prst="rect">
            <a:avLst/>
          </a:prstGeom>
          <a:solidFill>
            <a:srgbClr val="FFD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8BB901-D4D5-4EF5-8A19-869A0750CFA1}"/>
              </a:ext>
            </a:extLst>
          </p:cNvPr>
          <p:cNvCxnSpPr>
            <a:cxnSpLocks/>
          </p:cNvCxnSpPr>
          <p:nvPr/>
        </p:nvCxnSpPr>
        <p:spPr>
          <a:xfrm>
            <a:off x="524978" y="6119883"/>
            <a:ext cx="111420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71FCCB9-42B1-427E-91AB-A1075964CB72}"/>
              </a:ext>
            </a:extLst>
          </p:cNvPr>
          <p:cNvSpPr txBox="1"/>
          <p:nvPr/>
        </p:nvSpPr>
        <p:spPr>
          <a:xfrm>
            <a:off x="524978" y="6229718"/>
            <a:ext cx="620829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ource Sans Pro"/>
                <a:ea typeface="Source Sans Pro"/>
              </a:rPr>
              <a:t>January 2024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C4AFDBD-47B6-4B5B-A262-378F80238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546" y="6143114"/>
            <a:ext cx="722629" cy="72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15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916B17D-EC75-467B-A40A-6D44A3F40CDB}"/>
              </a:ext>
            </a:extLst>
          </p:cNvPr>
          <p:cNvSpPr txBox="1"/>
          <p:nvPr/>
        </p:nvSpPr>
        <p:spPr>
          <a:xfrm>
            <a:off x="549275" y="738116"/>
            <a:ext cx="9715499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500" dirty="0">
                <a:latin typeface="Century Gothic"/>
              </a:rPr>
              <a:t>The Power of Metaphors </a:t>
            </a:r>
            <a:endParaRPr lang="en-US" dirty="0"/>
          </a:p>
        </p:txBody>
      </p:sp>
      <p:pic>
        <p:nvPicPr>
          <p:cNvPr id="3" name="Graphic 2" descr="Shoe footprints with solid fill">
            <a:extLst>
              <a:ext uri="{FF2B5EF4-FFF2-40B4-BE49-F238E27FC236}">
                <a16:creationId xmlns:a16="http://schemas.microsoft.com/office/drawing/2014/main" id="{DB818636-15EF-4DA3-2547-4F62A67526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57259">
            <a:off x="4052931" y="2629025"/>
            <a:ext cx="1705708" cy="17057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B2DDA1-C9A0-51CE-E54C-1EDA275FCE34}"/>
              </a:ext>
            </a:extLst>
          </p:cNvPr>
          <p:cNvSpPr txBox="1"/>
          <p:nvPr/>
        </p:nvSpPr>
        <p:spPr>
          <a:xfrm>
            <a:off x="2002086" y="2904700"/>
            <a:ext cx="2376484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500" dirty="0">
                <a:latin typeface="Century Gothic"/>
              </a:rPr>
              <a:t>PFAS =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8F927A-E3DE-6BC2-21A8-C7E326CF9BE3}"/>
              </a:ext>
            </a:extLst>
          </p:cNvPr>
          <p:cNvSpPr txBox="1"/>
          <p:nvPr/>
        </p:nvSpPr>
        <p:spPr>
          <a:xfrm>
            <a:off x="524978" y="6229718"/>
            <a:ext cx="620829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>
                <a:solidFill>
                  <a:srgbClr val="313A50"/>
                </a:solidFill>
                <a:latin typeface="Source Sans Pro"/>
                <a:ea typeface="Source Sans Pro"/>
              </a:rPr>
              <a:t>January 2024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4AA26E5-9908-BE12-C880-072782A4A62D}"/>
              </a:ext>
            </a:extLst>
          </p:cNvPr>
          <p:cNvCxnSpPr>
            <a:cxnSpLocks/>
          </p:cNvCxnSpPr>
          <p:nvPr/>
        </p:nvCxnSpPr>
        <p:spPr>
          <a:xfrm>
            <a:off x="524978" y="6119883"/>
            <a:ext cx="11142044" cy="0"/>
          </a:xfrm>
          <a:prstGeom prst="line">
            <a:avLst/>
          </a:prstGeom>
          <a:ln>
            <a:solidFill>
              <a:srgbClr val="313A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Aleah Walsh collects water samples from a stream in Sampson County">
            <a:extLst>
              <a:ext uri="{FF2B5EF4-FFF2-40B4-BE49-F238E27FC236}">
                <a16:creationId xmlns:a16="http://schemas.microsoft.com/office/drawing/2014/main" id="{1A8A098D-3924-EF3F-70F3-E515398FC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67" y="0"/>
            <a:ext cx="43913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206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916B17D-EC75-467B-A40A-6D44A3F40CDB}"/>
              </a:ext>
            </a:extLst>
          </p:cNvPr>
          <p:cNvSpPr txBox="1"/>
          <p:nvPr/>
        </p:nvSpPr>
        <p:spPr>
          <a:xfrm>
            <a:off x="549275" y="738116"/>
            <a:ext cx="9715499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500" dirty="0">
                <a:latin typeface="Century Gothic"/>
              </a:rPr>
              <a:t>Speak Your Audience’s Language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E43A29-8D06-D0CB-0241-C267CE9D0B08}"/>
              </a:ext>
            </a:extLst>
          </p:cNvPr>
          <p:cNvSpPr txBox="1"/>
          <p:nvPr/>
        </p:nvSpPr>
        <p:spPr>
          <a:xfrm>
            <a:off x="524978" y="1627754"/>
            <a:ext cx="10887703" cy="39703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Source Sans Pro"/>
                <a:ea typeface="Source Sans Pro"/>
              </a:rPr>
              <a:t>Ditch the Droves of Data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Source Sans Pro"/>
                <a:ea typeface="Source Sans Pro"/>
              </a:rPr>
              <a:t>Use narrative imagery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Source Sans Pro"/>
                <a:ea typeface="Source Sans Pro"/>
              </a:rPr>
              <a:t>Emphasize accessibility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Source Sans Pro"/>
                <a:ea typeface="Source Sans Pro"/>
              </a:rPr>
              <a:t>Language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Source Sans Pro"/>
                <a:ea typeface="Source Sans Pro"/>
              </a:rPr>
              <a:t>Reading level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Source Sans Pro"/>
                <a:ea typeface="Source Sans Pro"/>
              </a:rPr>
              <a:t>Physical disabilities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Source Sans Pro"/>
              <a:ea typeface="Source Sans Pro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8944C6-3EAB-66B3-F32F-1B5196E4E95D}"/>
              </a:ext>
            </a:extLst>
          </p:cNvPr>
          <p:cNvSpPr txBox="1"/>
          <p:nvPr/>
        </p:nvSpPr>
        <p:spPr>
          <a:xfrm>
            <a:off x="524978" y="6229718"/>
            <a:ext cx="620829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>
                <a:solidFill>
                  <a:srgbClr val="313A50"/>
                </a:solidFill>
                <a:latin typeface="Source Sans Pro"/>
                <a:ea typeface="Source Sans Pro"/>
              </a:rPr>
              <a:t>January 2024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6CBB163-64DF-4B90-3271-04F5DA997438}"/>
              </a:ext>
            </a:extLst>
          </p:cNvPr>
          <p:cNvCxnSpPr>
            <a:cxnSpLocks/>
          </p:cNvCxnSpPr>
          <p:nvPr/>
        </p:nvCxnSpPr>
        <p:spPr>
          <a:xfrm>
            <a:off x="524978" y="6119883"/>
            <a:ext cx="11142044" cy="0"/>
          </a:xfrm>
          <a:prstGeom prst="line">
            <a:avLst/>
          </a:prstGeom>
          <a:ln>
            <a:solidFill>
              <a:srgbClr val="313A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0D957B4-106D-2AE8-C173-1EAAF660F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546" y="6143114"/>
            <a:ext cx="722629" cy="72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98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916B17D-EC75-467B-A40A-6D44A3F40CDB}"/>
              </a:ext>
            </a:extLst>
          </p:cNvPr>
          <p:cNvSpPr txBox="1"/>
          <p:nvPr/>
        </p:nvSpPr>
        <p:spPr>
          <a:xfrm>
            <a:off x="524978" y="455536"/>
            <a:ext cx="9715499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500" dirty="0">
                <a:latin typeface="Century Gothic"/>
              </a:rPr>
              <a:t>Consider Format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8944C6-3EAB-66B3-F32F-1B5196E4E95D}"/>
              </a:ext>
            </a:extLst>
          </p:cNvPr>
          <p:cNvSpPr txBox="1"/>
          <p:nvPr/>
        </p:nvSpPr>
        <p:spPr>
          <a:xfrm>
            <a:off x="524978" y="6229718"/>
            <a:ext cx="620829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>
                <a:solidFill>
                  <a:srgbClr val="313A50"/>
                </a:solidFill>
                <a:latin typeface="Source Sans Pro"/>
                <a:ea typeface="Source Sans Pro"/>
              </a:rPr>
              <a:t>January 2024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6CBB163-64DF-4B90-3271-04F5DA997438}"/>
              </a:ext>
            </a:extLst>
          </p:cNvPr>
          <p:cNvCxnSpPr>
            <a:cxnSpLocks/>
          </p:cNvCxnSpPr>
          <p:nvPr/>
        </p:nvCxnSpPr>
        <p:spPr>
          <a:xfrm>
            <a:off x="524978" y="6119883"/>
            <a:ext cx="11142044" cy="0"/>
          </a:xfrm>
          <a:prstGeom prst="line">
            <a:avLst/>
          </a:prstGeom>
          <a:ln>
            <a:solidFill>
              <a:srgbClr val="313A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0D957B4-106D-2AE8-C173-1EAAF660F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546" y="6143114"/>
            <a:ext cx="722629" cy="7226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5F8038-286E-90FA-AE6E-342095F8C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712" y="1318807"/>
            <a:ext cx="3202015" cy="42435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ThermoWorks Magnetic Meat Temperature Guide">
            <a:extLst>
              <a:ext uri="{FF2B5EF4-FFF2-40B4-BE49-F238E27FC236}">
                <a16:creationId xmlns:a16="http://schemas.microsoft.com/office/drawing/2014/main" id="{BF24157B-AF2C-F01A-07C3-DB6E6F708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15226"/>
            <a:ext cx="4227548" cy="422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9793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9183CF3-C3F7-37B7-1A02-33D52BF28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916B17D-EC75-467B-A40A-6D44A3F40CDB}"/>
              </a:ext>
            </a:extLst>
          </p:cNvPr>
          <p:cNvSpPr txBox="1"/>
          <p:nvPr/>
        </p:nvSpPr>
        <p:spPr>
          <a:xfrm>
            <a:off x="836435" y="1997839"/>
            <a:ext cx="10679864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6000" b="1" dirty="0">
                <a:solidFill>
                  <a:srgbClr val="FFD13F"/>
                </a:solidFill>
                <a:latin typeface="Century Gothic"/>
              </a:rPr>
              <a:t>Case Study: </a:t>
            </a:r>
            <a:br>
              <a:rPr lang="en-US" sz="6000" b="1" dirty="0">
                <a:solidFill>
                  <a:srgbClr val="FFD13F"/>
                </a:solidFill>
                <a:latin typeface="Century Gothic"/>
              </a:rPr>
            </a:br>
            <a:r>
              <a:rPr lang="en-US" sz="6000" b="1" dirty="0">
                <a:solidFill>
                  <a:schemeClr val="bg1"/>
                </a:solidFill>
                <a:latin typeface="Century Gothic"/>
              </a:rPr>
              <a:t>Home Trigger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/>
              </a:rPr>
              <a:t>Baseball Cards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ECA877-12C1-4B28-AB39-9EA4E3FD1EE8}"/>
              </a:ext>
            </a:extLst>
          </p:cNvPr>
          <p:cNvCxnSpPr>
            <a:cxnSpLocks/>
          </p:cNvCxnSpPr>
          <p:nvPr/>
        </p:nvCxnSpPr>
        <p:spPr>
          <a:xfrm>
            <a:off x="524978" y="6119883"/>
            <a:ext cx="111420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5C6DF34-BCB9-4FFC-952D-E89F87779691}"/>
              </a:ext>
            </a:extLst>
          </p:cNvPr>
          <p:cNvSpPr txBox="1"/>
          <p:nvPr/>
        </p:nvSpPr>
        <p:spPr>
          <a:xfrm>
            <a:off x="524978" y="6229718"/>
            <a:ext cx="620829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ource Sans Pro"/>
                <a:ea typeface="Source Sans Pro"/>
              </a:rPr>
              <a:t>January 2024</a:t>
            </a:r>
            <a:endParaRPr lang="en-US" sz="24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813FDFF0-3ACA-4817-A25B-C30EFC390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546" y="6143114"/>
            <a:ext cx="722629" cy="72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15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647B39E4-04F5-4B23-8FF8-75275D803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78" y="166617"/>
            <a:ext cx="10515600" cy="351631"/>
          </a:xfrm>
        </p:spPr>
        <p:txBody>
          <a:bodyPr>
            <a:normAutofit fontScale="90000"/>
          </a:bodyPr>
          <a:lstStyle/>
          <a:p>
            <a:r>
              <a:rPr lang="en-US" sz="2400" b="1">
                <a:solidFill>
                  <a:schemeClr val="bg1"/>
                </a:solidFill>
                <a:latin typeface="Century Gothic"/>
              </a:rPr>
              <a:t>Public Health in Alexandria </a:t>
            </a:r>
            <a:endParaRPr lang="en-US" sz="6000" b="1">
              <a:solidFill>
                <a:schemeClr val="bg1"/>
              </a:solidFill>
              <a:latin typeface="Century Gothic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85ED39A-8867-473C-BEB8-82449BB65A91}"/>
              </a:ext>
            </a:extLst>
          </p:cNvPr>
          <p:cNvCxnSpPr>
            <a:cxnSpLocks/>
          </p:cNvCxnSpPr>
          <p:nvPr/>
        </p:nvCxnSpPr>
        <p:spPr>
          <a:xfrm>
            <a:off x="561264" y="6144073"/>
            <a:ext cx="111420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94D65B-CFC9-4EA5-B147-77D757840AA6}"/>
              </a:ext>
            </a:extLst>
          </p:cNvPr>
          <p:cNvSpPr txBox="1"/>
          <p:nvPr/>
        </p:nvSpPr>
        <p:spPr>
          <a:xfrm>
            <a:off x="524978" y="6229718"/>
            <a:ext cx="620829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ource Sans Pro"/>
                <a:ea typeface="Source Sans Pro"/>
              </a:rPr>
              <a:t>January 2024</a:t>
            </a:r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57568D6F-26E7-4E0F-984B-62F018DAE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546" y="6143114"/>
            <a:ext cx="722629" cy="722629"/>
          </a:xfrm>
          <a:prstGeom prst="rect">
            <a:avLst/>
          </a:prstGeom>
        </p:spPr>
      </p:pic>
      <p:sp>
        <p:nvSpPr>
          <p:cNvPr id="23" name="Title 3">
            <a:extLst>
              <a:ext uri="{FF2B5EF4-FFF2-40B4-BE49-F238E27FC236}">
                <a16:creationId xmlns:a16="http://schemas.microsoft.com/office/drawing/2014/main" id="{1B148A5C-6769-46D4-A738-A3F7619B1641}"/>
              </a:ext>
            </a:extLst>
          </p:cNvPr>
          <p:cNvSpPr txBox="1">
            <a:spLocks/>
          </p:cNvSpPr>
          <p:nvPr/>
        </p:nvSpPr>
        <p:spPr>
          <a:xfrm>
            <a:off x="524978" y="713926"/>
            <a:ext cx="10438861" cy="5170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>
                <a:solidFill>
                  <a:schemeClr val="bg1"/>
                </a:solidFill>
                <a:latin typeface="Century Gothic"/>
              </a:rPr>
              <a:t>Goal: Educate user on remediation of environmental triggers</a:t>
            </a:r>
          </a:p>
          <a:p>
            <a:endParaRPr lang="en-US" sz="4500" dirty="0">
              <a:solidFill>
                <a:schemeClr val="bg1"/>
              </a:solidFill>
              <a:latin typeface="Century Gothic"/>
            </a:endParaRPr>
          </a:p>
          <a:p>
            <a:r>
              <a:rPr lang="en-US" sz="4500" dirty="0">
                <a:solidFill>
                  <a:schemeClr val="bg1"/>
                </a:solidFill>
                <a:latin typeface="Century Gothic"/>
              </a:rPr>
              <a:t>Challenges: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chemeClr val="bg1"/>
                </a:solidFill>
                <a:latin typeface="Century Gothic"/>
              </a:rPr>
              <a:t>High info volume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chemeClr val="bg1"/>
                </a:solidFill>
                <a:latin typeface="Century Gothic"/>
              </a:rPr>
              <a:t>Visual needs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chemeClr val="bg1"/>
                </a:solidFill>
                <a:latin typeface="Century Gothic"/>
              </a:rPr>
              <a:t>Challenge to existing behaviors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371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B01ED9CA-0173-4D7C-A8A8-D2E9F72B88B2}"/>
              </a:ext>
            </a:extLst>
          </p:cNvPr>
          <p:cNvSpPr/>
          <p:nvPr/>
        </p:nvSpPr>
        <p:spPr>
          <a:xfrm>
            <a:off x="7877207" y="0"/>
            <a:ext cx="4314793" cy="6858000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37000">
                <a:srgbClr val="C0A040"/>
              </a:gs>
              <a:gs pos="50000">
                <a:srgbClr val="FFD13F">
                  <a:shade val="67500"/>
                  <a:satMod val="115000"/>
                </a:srgbClr>
              </a:gs>
              <a:gs pos="100000">
                <a:srgbClr val="FFD13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D1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5E6443-52BE-4A19-8D24-A4C6CBE31C3D}"/>
              </a:ext>
            </a:extLst>
          </p:cNvPr>
          <p:cNvSpPr txBox="1"/>
          <p:nvPr/>
        </p:nvSpPr>
        <p:spPr>
          <a:xfrm>
            <a:off x="548657" y="940214"/>
            <a:ext cx="7134726" cy="34778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400" b="1" kern="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Designing for Action:</a:t>
            </a:r>
          </a:p>
          <a:p>
            <a:r>
              <a:rPr lang="en-US" sz="4400" kern="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How User-Focused Communications</a:t>
            </a:r>
          </a:p>
          <a:p>
            <a:r>
              <a:rPr lang="en-US" sz="4400" kern="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Can Empower</a:t>
            </a:r>
          </a:p>
          <a:p>
            <a:r>
              <a:rPr lang="en-US" sz="4400" kern="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EH Audiences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16DF41-F5A0-48A2-8701-327E6708AF08}"/>
              </a:ext>
            </a:extLst>
          </p:cNvPr>
          <p:cNvSpPr txBox="1"/>
          <p:nvPr/>
        </p:nvSpPr>
        <p:spPr>
          <a:xfrm>
            <a:off x="524978" y="4692320"/>
            <a:ext cx="6208294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ource Sans Pro"/>
                <a:ea typeface="Source Sans Pro"/>
              </a:rPr>
              <a:t>Eve Elliott</a:t>
            </a:r>
          </a:p>
          <a:p>
            <a:r>
              <a:rPr lang="en-US" sz="2400" dirty="0">
                <a:solidFill>
                  <a:schemeClr val="bg1"/>
                </a:solidFill>
                <a:latin typeface="Source Sans Pro"/>
                <a:ea typeface="Source Sans Pro"/>
              </a:rPr>
              <a:t>Communications Officer</a:t>
            </a:r>
            <a:endParaRPr lang="en-US" dirty="0"/>
          </a:p>
          <a:p>
            <a:r>
              <a:rPr lang="en-US" sz="2400" dirty="0">
                <a:solidFill>
                  <a:schemeClr val="bg1"/>
                </a:solidFill>
                <a:latin typeface="Source Sans Pro"/>
                <a:ea typeface="Source Sans Pro"/>
              </a:rPr>
              <a:t>Alexandria Health Department</a:t>
            </a:r>
          </a:p>
        </p:txBody>
      </p: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0B2B9A54-C3D0-40FE-BC3B-890796CCC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921" y="862278"/>
            <a:ext cx="5530515" cy="5530515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56F1365-1D4E-401F-A1A8-0FF998ECA599}"/>
              </a:ext>
            </a:extLst>
          </p:cNvPr>
          <p:cNvCxnSpPr>
            <a:cxnSpLocks/>
          </p:cNvCxnSpPr>
          <p:nvPr/>
        </p:nvCxnSpPr>
        <p:spPr>
          <a:xfrm>
            <a:off x="524978" y="6119883"/>
            <a:ext cx="111420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0660A8B5-9D2E-4390-B794-181966BB71CB}"/>
              </a:ext>
            </a:extLst>
          </p:cNvPr>
          <p:cNvSpPr txBox="1"/>
          <p:nvPr/>
        </p:nvSpPr>
        <p:spPr>
          <a:xfrm>
            <a:off x="524978" y="6229718"/>
            <a:ext cx="620829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ource Sans Pro"/>
                <a:ea typeface="Source Sans Pro"/>
              </a:rPr>
              <a:t>January 2024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2" name="Picture 31" descr="Logo&#10;&#10;Description automatically generated">
            <a:extLst>
              <a:ext uri="{FF2B5EF4-FFF2-40B4-BE49-F238E27FC236}">
                <a16:creationId xmlns:a16="http://schemas.microsoft.com/office/drawing/2014/main" id="{86320B77-FB1B-49B8-BAFE-5F18041A9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546" y="6143114"/>
            <a:ext cx="722629" cy="72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24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9B9F8-887E-E680-68F1-2F9690D8F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Who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AADE6-A0E3-405D-2E16-71FB23F8EA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20825"/>
            <a:ext cx="10265229" cy="4351338"/>
          </a:xfrm>
        </p:spPr>
        <p:txBody>
          <a:bodyPr/>
          <a:lstStyle/>
          <a:p>
            <a:r>
              <a:rPr lang="en-US" dirty="0"/>
              <a:t>Alexandria resident </a:t>
            </a:r>
          </a:p>
          <a:p>
            <a:pPr lvl="1"/>
            <a:r>
              <a:rPr lang="en-US" dirty="0"/>
              <a:t>Could speak English or Spanish</a:t>
            </a:r>
          </a:p>
          <a:p>
            <a:pPr lvl="1"/>
            <a:r>
              <a:rPr lang="en-US" dirty="0"/>
              <a:t>Reading level unknown, but let’s build for 6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  <a:p>
            <a:pPr lvl="1"/>
            <a:r>
              <a:rPr lang="en-US" dirty="0"/>
              <a:t>All ages</a:t>
            </a:r>
          </a:p>
          <a:p>
            <a:pPr lvl="1"/>
            <a:r>
              <a:rPr lang="en-US" dirty="0"/>
              <a:t>Experiences common Alexandria home triggers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B5999E-6527-512F-724E-276DB61CB70F}"/>
              </a:ext>
            </a:extLst>
          </p:cNvPr>
          <p:cNvSpPr txBox="1"/>
          <p:nvPr/>
        </p:nvSpPr>
        <p:spPr>
          <a:xfrm>
            <a:off x="524978" y="6229718"/>
            <a:ext cx="620829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>
                <a:solidFill>
                  <a:srgbClr val="313A50"/>
                </a:solidFill>
                <a:latin typeface="Source Sans Pro"/>
                <a:ea typeface="Source Sans Pro"/>
              </a:rPr>
              <a:t>January 2024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C703B7-35D4-0292-C6DA-3E1B2D4DCED4}"/>
              </a:ext>
            </a:extLst>
          </p:cNvPr>
          <p:cNvCxnSpPr>
            <a:cxnSpLocks/>
          </p:cNvCxnSpPr>
          <p:nvPr/>
        </p:nvCxnSpPr>
        <p:spPr>
          <a:xfrm>
            <a:off x="524978" y="6119883"/>
            <a:ext cx="11142044" cy="0"/>
          </a:xfrm>
          <a:prstGeom prst="line">
            <a:avLst/>
          </a:prstGeom>
          <a:ln>
            <a:solidFill>
              <a:srgbClr val="313A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4634A2B9-9DFB-659E-F7F7-A2BA65F57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546" y="6143114"/>
            <a:ext cx="722629" cy="72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81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85ED39A-8867-473C-BEB8-82449BB65A91}"/>
              </a:ext>
            </a:extLst>
          </p:cNvPr>
          <p:cNvCxnSpPr>
            <a:cxnSpLocks/>
          </p:cNvCxnSpPr>
          <p:nvPr/>
        </p:nvCxnSpPr>
        <p:spPr>
          <a:xfrm>
            <a:off x="561264" y="6144073"/>
            <a:ext cx="111420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94D65B-CFC9-4EA5-B147-77D757840AA6}"/>
              </a:ext>
            </a:extLst>
          </p:cNvPr>
          <p:cNvSpPr txBox="1"/>
          <p:nvPr/>
        </p:nvSpPr>
        <p:spPr>
          <a:xfrm>
            <a:off x="524978" y="6229718"/>
            <a:ext cx="620829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Source Sans Pro"/>
                <a:ea typeface="Source Sans Pro"/>
              </a:rPr>
              <a:t>Month 2023</a:t>
            </a:r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57568D6F-26E7-4E0F-984B-62F018DAE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546" y="6143114"/>
            <a:ext cx="722629" cy="722629"/>
          </a:xfrm>
          <a:prstGeom prst="rect">
            <a:avLst/>
          </a:prstGeom>
        </p:spPr>
      </p:pic>
      <p:sp>
        <p:nvSpPr>
          <p:cNvPr id="23" name="Title 3">
            <a:extLst>
              <a:ext uri="{FF2B5EF4-FFF2-40B4-BE49-F238E27FC236}">
                <a16:creationId xmlns:a16="http://schemas.microsoft.com/office/drawing/2014/main" id="{1B148A5C-6769-46D4-A738-A3F7619B1641}"/>
              </a:ext>
            </a:extLst>
          </p:cNvPr>
          <p:cNvSpPr txBox="1">
            <a:spLocks/>
          </p:cNvSpPr>
          <p:nvPr/>
        </p:nvSpPr>
        <p:spPr>
          <a:xfrm>
            <a:off x="561264" y="448159"/>
            <a:ext cx="11630736" cy="89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Century Gothic"/>
              </a:rPr>
              <a:t>Before: HUD Consumer Action Guide </a:t>
            </a:r>
            <a:endParaRPr lang="en-US" sz="3600" dirty="0"/>
          </a:p>
        </p:txBody>
      </p:sp>
      <p:pic>
        <p:nvPicPr>
          <p:cNvPr id="3074" name="Picture 2" descr="Healthy Housing Toolkit for Housing Counselors">
            <a:extLst>
              <a:ext uri="{FF2B5EF4-FFF2-40B4-BE49-F238E27FC236}">
                <a16:creationId xmlns:a16="http://schemas.microsoft.com/office/drawing/2014/main" id="{0A1D9188-70F5-22D3-F12B-2F1A306BE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64" y="1830889"/>
            <a:ext cx="3107205" cy="407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7BCB96-4346-E99F-4BB5-04C1ED96D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8638" y="1830889"/>
            <a:ext cx="3148279" cy="40742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507BDF-A690-3F81-FD25-EA1590795C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1497" y="1830889"/>
            <a:ext cx="3148279" cy="407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62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83CCB-68F4-6FA6-F809-E36F6DC2E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026" y="528411"/>
            <a:ext cx="10689771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313A50"/>
                </a:solidFill>
              </a:rPr>
              <a:t>Discussion: How can improve that resource for our </a:t>
            </a:r>
            <a:r>
              <a:rPr lang="en-US" b="1" dirty="0">
                <a:solidFill>
                  <a:srgbClr val="313A50"/>
                </a:solidFill>
                <a:highlight>
                  <a:srgbClr val="FFFF00"/>
                </a:highlight>
              </a:rPr>
              <a:t>who</a:t>
            </a:r>
            <a:r>
              <a:rPr lang="en-US" b="1" dirty="0">
                <a:solidFill>
                  <a:srgbClr val="313A50"/>
                </a:solidFill>
              </a:rPr>
              <a:t>?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28F7513-9FFB-D4C6-1EF3-49019C30A4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6298" y="2141537"/>
            <a:ext cx="10265229" cy="2267623"/>
          </a:xfrm>
        </p:spPr>
        <p:txBody>
          <a:bodyPr/>
          <a:lstStyle/>
          <a:p>
            <a:r>
              <a:rPr lang="en-US" dirty="0"/>
              <a:t>Alexandria resident </a:t>
            </a:r>
          </a:p>
          <a:p>
            <a:pPr lvl="1"/>
            <a:r>
              <a:rPr lang="en-US" dirty="0"/>
              <a:t>Could speak English or Spanish</a:t>
            </a:r>
          </a:p>
          <a:p>
            <a:pPr lvl="1"/>
            <a:r>
              <a:rPr lang="en-US" dirty="0"/>
              <a:t>Reading level unknown</a:t>
            </a:r>
          </a:p>
          <a:p>
            <a:pPr lvl="1"/>
            <a:r>
              <a:rPr lang="en-US" dirty="0"/>
              <a:t>All ages</a:t>
            </a:r>
          </a:p>
          <a:p>
            <a:pPr lvl="1"/>
            <a:r>
              <a:rPr lang="en-US" dirty="0"/>
              <a:t>Experiences common Alexandria home triggers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2F48BA-FDD9-ED63-F008-CA7EE328B95D}"/>
              </a:ext>
            </a:extLst>
          </p:cNvPr>
          <p:cNvSpPr txBox="1"/>
          <p:nvPr/>
        </p:nvSpPr>
        <p:spPr>
          <a:xfrm>
            <a:off x="524978" y="6229718"/>
            <a:ext cx="620829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>
                <a:solidFill>
                  <a:srgbClr val="313A50"/>
                </a:solidFill>
                <a:latin typeface="Source Sans Pro"/>
                <a:ea typeface="Source Sans Pro"/>
              </a:rPr>
              <a:t>January 2024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F611D33-39CE-4CCA-E946-A20CA22E2EA2}"/>
              </a:ext>
            </a:extLst>
          </p:cNvPr>
          <p:cNvCxnSpPr>
            <a:cxnSpLocks/>
          </p:cNvCxnSpPr>
          <p:nvPr/>
        </p:nvCxnSpPr>
        <p:spPr>
          <a:xfrm>
            <a:off x="524978" y="6119883"/>
            <a:ext cx="11142044" cy="0"/>
          </a:xfrm>
          <a:prstGeom prst="line">
            <a:avLst/>
          </a:prstGeom>
          <a:ln>
            <a:solidFill>
              <a:srgbClr val="313A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B4506FBB-9043-752C-A6F3-77DE7D1BD0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546" y="6143114"/>
            <a:ext cx="722629" cy="72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94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647B39E4-04F5-4B23-8FF8-75275D803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978" y="166617"/>
            <a:ext cx="10515600" cy="351631"/>
          </a:xfrm>
        </p:spPr>
        <p:txBody>
          <a:bodyPr>
            <a:normAutofit fontScale="90000"/>
          </a:bodyPr>
          <a:lstStyle/>
          <a:p>
            <a:r>
              <a:rPr lang="en-US" sz="2400" b="1">
                <a:solidFill>
                  <a:schemeClr val="bg1"/>
                </a:solidFill>
                <a:latin typeface="Century Gothic"/>
              </a:rPr>
              <a:t>Public Health in Alexandria </a:t>
            </a:r>
            <a:endParaRPr lang="en-US" sz="6000" b="1">
              <a:solidFill>
                <a:schemeClr val="bg1"/>
              </a:solidFill>
              <a:latin typeface="Century Gothic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85ED39A-8867-473C-BEB8-82449BB65A91}"/>
              </a:ext>
            </a:extLst>
          </p:cNvPr>
          <p:cNvCxnSpPr>
            <a:cxnSpLocks/>
          </p:cNvCxnSpPr>
          <p:nvPr/>
        </p:nvCxnSpPr>
        <p:spPr>
          <a:xfrm>
            <a:off x="561264" y="6144073"/>
            <a:ext cx="111420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94D65B-CFC9-4EA5-B147-77D757840AA6}"/>
              </a:ext>
            </a:extLst>
          </p:cNvPr>
          <p:cNvSpPr txBox="1"/>
          <p:nvPr/>
        </p:nvSpPr>
        <p:spPr>
          <a:xfrm>
            <a:off x="524978" y="6229718"/>
            <a:ext cx="620829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Source Sans Pro"/>
                <a:ea typeface="Source Sans Pro"/>
              </a:rPr>
              <a:t>Month 2023</a:t>
            </a:r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57568D6F-26E7-4E0F-984B-62F018DAE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546" y="6143114"/>
            <a:ext cx="722629" cy="722629"/>
          </a:xfrm>
          <a:prstGeom prst="rect">
            <a:avLst/>
          </a:prstGeom>
        </p:spPr>
      </p:pic>
      <p:sp>
        <p:nvSpPr>
          <p:cNvPr id="23" name="Title 3">
            <a:extLst>
              <a:ext uri="{FF2B5EF4-FFF2-40B4-BE49-F238E27FC236}">
                <a16:creationId xmlns:a16="http://schemas.microsoft.com/office/drawing/2014/main" id="{1B148A5C-6769-46D4-A738-A3F7619B1641}"/>
              </a:ext>
            </a:extLst>
          </p:cNvPr>
          <p:cNvSpPr txBox="1">
            <a:spLocks/>
          </p:cNvSpPr>
          <p:nvPr/>
        </p:nvSpPr>
        <p:spPr>
          <a:xfrm>
            <a:off x="561264" y="704160"/>
            <a:ext cx="11630736" cy="893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>
                <a:solidFill>
                  <a:schemeClr val="bg1"/>
                </a:solidFill>
                <a:latin typeface="Century Gothic"/>
              </a:rPr>
              <a:t>Final Product: Baseball Cards</a:t>
            </a:r>
            <a:endParaRPr lang="en-US" dirty="0"/>
          </a:p>
        </p:txBody>
      </p:sp>
      <p:pic>
        <p:nvPicPr>
          <p:cNvPr id="30" name="Picture 29" descr="A close-up of mold&#10;&#10;Description automatically generated">
            <a:extLst>
              <a:ext uri="{FF2B5EF4-FFF2-40B4-BE49-F238E27FC236}">
                <a16:creationId xmlns:a16="http://schemas.microsoft.com/office/drawing/2014/main" id="{94699AF6-E6DD-236B-EB06-CBA95B36AC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58" y="1597432"/>
            <a:ext cx="3140529" cy="4064214"/>
          </a:xfrm>
          <a:prstGeom prst="rect">
            <a:avLst/>
          </a:prstGeom>
        </p:spPr>
      </p:pic>
      <p:pic>
        <p:nvPicPr>
          <p:cNvPr id="32" name="Picture 31" descr="A close-up of a instructions&#10;&#10;Description automatically generated">
            <a:extLst>
              <a:ext uri="{FF2B5EF4-FFF2-40B4-BE49-F238E27FC236}">
                <a16:creationId xmlns:a16="http://schemas.microsoft.com/office/drawing/2014/main" id="{5DEAB5F8-D7D5-ACDC-DD10-8043F8A1D2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632" y="1597432"/>
            <a:ext cx="3140529" cy="406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930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1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85ED39A-8867-473C-BEB8-82449BB65A91}"/>
              </a:ext>
            </a:extLst>
          </p:cNvPr>
          <p:cNvCxnSpPr>
            <a:cxnSpLocks/>
          </p:cNvCxnSpPr>
          <p:nvPr/>
        </p:nvCxnSpPr>
        <p:spPr>
          <a:xfrm>
            <a:off x="561264" y="6144073"/>
            <a:ext cx="11142044" cy="0"/>
          </a:xfrm>
          <a:prstGeom prst="line">
            <a:avLst/>
          </a:prstGeom>
          <a:ln>
            <a:solidFill>
              <a:srgbClr val="313A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894D65B-CFC9-4EA5-B147-77D757840AA6}"/>
              </a:ext>
            </a:extLst>
          </p:cNvPr>
          <p:cNvSpPr txBox="1"/>
          <p:nvPr/>
        </p:nvSpPr>
        <p:spPr>
          <a:xfrm>
            <a:off x="524978" y="6229718"/>
            <a:ext cx="620829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>
                <a:solidFill>
                  <a:srgbClr val="313A50"/>
                </a:solidFill>
                <a:latin typeface="Source Sans Pro"/>
                <a:ea typeface="Source Sans Pro"/>
              </a:rPr>
              <a:t>January 2024</a:t>
            </a:r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57568D6F-26E7-4E0F-984B-62F018DAEA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546" y="6143114"/>
            <a:ext cx="722629" cy="722629"/>
          </a:xfrm>
          <a:prstGeom prst="rect">
            <a:avLst/>
          </a:prstGeom>
        </p:spPr>
      </p:pic>
      <p:pic>
        <p:nvPicPr>
          <p:cNvPr id="1026" name="Picture 2" descr="The ALX Breathes helps Alexandria residents with asthma or COPD make a plan to eliminate triggers to the chronic breathing issues in their homes.">
            <a:extLst>
              <a:ext uri="{FF2B5EF4-FFF2-40B4-BE49-F238E27FC236}">
                <a16:creationId xmlns:a16="http://schemas.microsoft.com/office/drawing/2014/main" id="{3B3258A4-D8CF-64C9-B566-76831ED99C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6" b="11439"/>
          <a:stretch/>
        </p:blipFill>
        <p:spPr bwMode="auto">
          <a:xfrm>
            <a:off x="1860119" y="891823"/>
            <a:ext cx="8471761" cy="502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754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5CF09E-E84B-4936-8415-4811F11A2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86" y="301625"/>
            <a:ext cx="5555914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Solution 3: Amplify Progress--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D52BC7-20EB-4F26-87CB-9778E8C497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685" y="1737022"/>
            <a:ext cx="6655929" cy="40764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Empowers audience</a:t>
            </a:r>
          </a:p>
          <a:p>
            <a:r>
              <a:rPr lang="en-US" sz="3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Sustains behavior changes</a:t>
            </a:r>
          </a:p>
          <a:p>
            <a:r>
              <a:rPr lang="en-US" sz="3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Opens the door for more action</a:t>
            </a:r>
          </a:p>
          <a:p>
            <a:endParaRPr lang="en-US" sz="30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458F46-41F0-45E6-A832-39A57E278AD6}"/>
              </a:ext>
            </a:extLst>
          </p:cNvPr>
          <p:cNvSpPr/>
          <p:nvPr/>
        </p:nvSpPr>
        <p:spPr>
          <a:xfrm>
            <a:off x="7785100" y="0"/>
            <a:ext cx="4406900" cy="6858000"/>
          </a:xfrm>
          <a:prstGeom prst="rect">
            <a:avLst/>
          </a:prstGeom>
          <a:solidFill>
            <a:srgbClr val="FFD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8BB901-D4D5-4EF5-8A19-869A0750CFA1}"/>
              </a:ext>
            </a:extLst>
          </p:cNvPr>
          <p:cNvCxnSpPr>
            <a:cxnSpLocks/>
          </p:cNvCxnSpPr>
          <p:nvPr/>
        </p:nvCxnSpPr>
        <p:spPr>
          <a:xfrm>
            <a:off x="524978" y="6119883"/>
            <a:ext cx="111420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71FCCB9-42B1-427E-91AB-A1075964CB72}"/>
              </a:ext>
            </a:extLst>
          </p:cNvPr>
          <p:cNvSpPr txBox="1"/>
          <p:nvPr/>
        </p:nvSpPr>
        <p:spPr>
          <a:xfrm>
            <a:off x="524978" y="6229718"/>
            <a:ext cx="620829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Source Sans Pro"/>
                <a:ea typeface="Source Sans Pro"/>
              </a:rPr>
              <a:t>Month 2023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C4AFDBD-47B6-4B5B-A262-378F80238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546" y="6143114"/>
            <a:ext cx="722629" cy="72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16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8BB901-D4D5-4EF5-8A19-869A0750CFA1}"/>
              </a:ext>
            </a:extLst>
          </p:cNvPr>
          <p:cNvCxnSpPr>
            <a:cxnSpLocks/>
          </p:cNvCxnSpPr>
          <p:nvPr/>
        </p:nvCxnSpPr>
        <p:spPr>
          <a:xfrm>
            <a:off x="524978" y="6119883"/>
            <a:ext cx="111420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71FCCB9-42B1-427E-91AB-A1075964CB72}"/>
              </a:ext>
            </a:extLst>
          </p:cNvPr>
          <p:cNvSpPr txBox="1"/>
          <p:nvPr/>
        </p:nvSpPr>
        <p:spPr>
          <a:xfrm>
            <a:off x="524978" y="6229718"/>
            <a:ext cx="620829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Source Sans Pro"/>
                <a:ea typeface="Source Sans Pro"/>
              </a:rPr>
              <a:t>Month 2023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C4AFDBD-47B6-4B5B-A262-378F80238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546" y="6143114"/>
            <a:ext cx="722629" cy="722629"/>
          </a:xfrm>
          <a:prstGeom prst="rect">
            <a:avLst/>
          </a:prstGeom>
        </p:spPr>
      </p:pic>
      <p:pic>
        <p:nvPicPr>
          <p:cNvPr id="1026" name="Picture 2" descr="Elkay Single Drinking Fountain With Bottle Filler | Cleveland, Oh">
            <a:extLst>
              <a:ext uri="{FF2B5EF4-FFF2-40B4-BE49-F238E27FC236}">
                <a16:creationId xmlns:a16="http://schemas.microsoft.com/office/drawing/2014/main" id="{5869A9F4-CB99-5D40-0C47-CBE72EDD25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2" r="11530"/>
          <a:stretch/>
        </p:blipFill>
        <p:spPr bwMode="auto">
          <a:xfrm>
            <a:off x="1659167" y="758390"/>
            <a:ext cx="3491567" cy="481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27D8511-78E3-6A91-7315-F85249B9C4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3106"/>
          <a:stretch/>
        </p:blipFill>
        <p:spPr>
          <a:xfrm>
            <a:off x="5584628" y="182242"/>
            <a:ext cx="5237702" cy="278587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631AFB-4FF0-EBE2-584B-3037DFFF83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4628" y="3250976"/>
            <a:ext cx="5237702" cy="269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522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D500A5F-3F60-8ECE-F4FF-4BE9EDF96945}"/>
              </a:ext>
            </a:extLst>
          </p:cNvPr>
          <p:cNvSpPr/>
          <p:nvPr/>
        </p:nvSpPr>
        <p:spPr>
          <a:xfrm>
            <a:off x="7926251" y="1360859"/>
            <a:ext cx="2730501" cy="3663928"/>
          </a:xfrm>
          <a:prstGeom prst="roundRect">
            <a:avLst/>
          </a:prstGeom>
          <a:solidFill>
            <a:srgbClr val="40A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F5DACA9-9249-9995-63A6-28980AECED5C}"/>
              </a:ext>
            </a:extLst>
          </p:cNvPr>
          <p:cNvSpPr/>
          <p:nvPr/>
        </p:nvSpPr>
        <p:spPr>
          <a:xfrm>
            <a:off x="4668699" y="1360859"/>
            <a:ext cx="2730501" cy="3663928"/>
          </a:xfrm>
          <a:prstGeom prst="roundRect">
            <a:avLst/>
          </a:prstGeom>
          <a:solidFill>
            <a:srgbClr val="40A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5483912-970A-ECB2-ACF2-09A8CE5D4107}"/>
              </a:ext>
            </a:extLst>
          </p:cNvPr>
          <p:cNvSpPr/>
          <p:nvPr/>
        </p:nvSpPr>
        <p:spPr>
          <a:xfrm>
            <a:off x="1411147" y="1376793"/>
            <a:ext cx="2730501" cy="3663928"/>
          </a:xfrm>
          <a:prstGeom prst="roundRect">
            <a:avLst/>
          </a:prstGeom>
          <a:solidFill>
            <a:srgbClr val="40A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8BB901-D4D5-4EF5-8A19-869A0750CFA1}"/>
              </a:ext>
            </a:extLst>
          </p:cNvPr>
          <p:cNvCxnSpPr>
            <a:cxnSpLocks/>
          </p:cNvCxnSpPr>
          <p:nvPr/>
        </p:nvCxnSpPr>
        <p:spPr>
          <a:xfrm>
            <a:off x="524978" y="6119883"/>
            <a:ext cx="111420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71FCCB9-42B1-427E-91AB-A1075964CB72}"/>
              </a:ext>
            </a:extLst>
          </p:cNvPr>
          <p:cNvSpPr txBox="1"/>
          <p:nvPr/>
        </p:nvSpPr>
        <p:spPr>
          <a:xfrm>
            <a:off x="524978" y="6229718"/>
            <a:ext cx="620829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Source Sans Pro"/>
                <a:ea typeface="Source Sans Pro"/>
              </a:rPr>
              <a:t>Month 2023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C4AFDBD-47B6-4B5B-A262-378F80238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546" y="6143114"/>
            <a:ext cx="722629" cy="7226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D6C25F-28C1-5948-1BD8-391E5CF6F968}"/>
              </a:ext>
            </a:extLst>
          </p:cNvPr>
          <p:cNvSpPr txBox="1"/>
          <p:nvPr/>
        </p:nvSpPr>
        <p:spPr>
          <a:xfrm>
            <a:off x="1456401" y="1601071"/>
            <a:ext cx="2639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Materialize Values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9EEE4-93F0-D043-8967-029FCC223850}"/>
              </a:ext>
            </a:extLst>
          </p:cNvPr>
          <p:cNvSpPr txBox="1"/>
          <p:nvPr/>
        </p:nvSpPr>
        <p:spPr>
          <a:xfrm>
            <a:off x="4794438" y="1554178"/>
            <a:ext cx="2336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Cater </a:t>
            </a:r>
          </a:p>
          <a:p>
            <a:pPr algn="ctr"/>
            <a:r>
              <a:rPr lang="en-US" sz="3600" dirty="0"/>
              <a:t>Content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50169F-3E8D-7991-92B8-FDD14923B687}"/>
              </a:ext>
            </a:extLst>
          </p:cNvPr>
          <p:cNvSpPr txBox="1"/>
          <p:nvPr/>
        </p:nvSpPr>
        <p:spPr>
          <a:xfrm>
            <a:off x="8123014" y="1554178"/>
            <a:ext cx="23369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Amplify Progress</a:t>
            </a:r>
          </a:p>
        </p:txBody>
      </p:sp>
      <p:pic>
        <p:nvPicPr>
          <p:cNvPr id="7" name="Graphic 6" descr="Aspiration with solid fill">
            <a:extLst>
              <a:ext uri="{FF2B5EF4-FFF2-40B4-BE49-F238E27FC236}">
                <a16:creationId xmlns:a16="http://schemas.microsoft.com/office/drawing/2014/main" id="{45B2C57A-2018-DDD3-BDB2-A5DB2893F3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38198" y="2909684"/>
            <a:ext cx="1676400" cy="1676400"/>
          </a:xfrm>
          <a:prstGeom prst="rect">
            <a:avLst/>
          </a:prstGeom>
        </p:spPr>
      </p:pic>
      <p:pic>
        <p:nvPicPr>
          <p:cNvPr id="9" name="Graphic 8" descr="Wrench with solid fill">
            <a:extLst>
              <a:ext uri="{FF2B5EF4-FFF2-40B4-BE49-F238E27FC236}">
                <a16:creationId xmlns:a16="http://schemas.microsoft.com/office/drawing/2014/main" id="{613FBED2-53A1-FC8E-F27A-7F5876A3E1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32218" y="3076235"/>
            <a:ext cx="1203463" cy="1203463"/>
          </a:xfrm>
          <a:prstGeom prst="rect">
            <a:avLst/>
          </a:prstGeom>
        </p:spPr>
      </p:pic>
      <p:pic>
        <p:nvPicPr>
          <p:cNvPr id="19" name="Graphic 18" descr="Hike with solid fill">
            <a:extLst>
              <a:ext uri="{FF2B5EF4-FFF2-40B4-BE49-F238E27FC236}">
                <a16:creationId xmlns:a16="http://schemas.microsoft.com/office/drawing/2014/main" id="{0325024C-6030-F809-D3B6-16BF6AC99C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23217" y="2898109"/>
            <a:ext cx="1536566" cy="153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024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09600" y="1324303"/>
            <a:ext cx="5384800" cy="5076497"/>
          </a:xfrm>
        </p:spPr>
        <p:txBody>
          <a:bodyPr/>
          <a:lstStyle/>
          <a:p>
            <a:pPr marL="457200" lvl="1" indent="0">
              <a:buNone/>
            </a:pPr>
            <a:endParaRPr lang="en-US" sz="2000"/>
          </a:p>
          <a:p>
            <a:pPr marL="457200" lvl="1" indent="0">
              <a:buNone/>
            </a:pPr>
            <a:endParaRPr lang="en-US" sz="2000"/>
          </a:p>
          <a:p>
            <a:pPr marL="457200" lvl="1" indent="0">
              <a:buNone/>
            </a:pPr>
            <a:endParaRPr lang="en-US" sz="2000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609599" y="1417638"/>
            <a:ext cx="11372193" cy="281747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77777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77777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77777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77777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77777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77777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77777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777777"/>
                </a:solidFill>
                <a:latin typeface="+mn-lt"/>
              </a:defRPr>
            </a:lvl9pPr>
          </a:lstStyle>
          <a:p>
            <a:pPr lvl="3"/>
            <a:endParaRPr lang="en-US" kern="0"/>
          </a:p>
        </p:txBody>
      </p:sp>
      <p:sp>
        <p:nvSpPr>
          <p:cNvPr id="11" name="Title 7"/>
          <p:cNvSpPr txBox="1">
            <a:spLocks/>
          </p:cNvSpPr>
          <p:nvPr/>
        </p:nvSpPr>
        <p:spPr bwMode="auto">
          <a:xfrm>
            <a:off x="2019718" y="2170444"/>
            <a:ext cx="7867859" cy="155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66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6000" b="1" kern="0">
                <a:solidFill>
                  <a:schemeClr val="bg1"/>
                </a:solidFill>
                <a:latin typeface="Century Gothic" panose="020B0502020202020204" pitchFamily="34" charset="0"/>
              </a:rPr>
              <a:t>QUESTIONS?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9B2E6F-798C-478F-8C52-DFD9790DBD6B}"/>
              </a:ext>
            </a:extLst>
          </p:cNvPr>
          <p:cNvCxnSpPr>
            <a:cxnSpLocks/>
          </p:cNvCxnSpPr>
          <p:nvPr/>
        </p:nvCxnSpPr>
        <p:spPr>
          <a:xfrm>
            <a:off x="524978" y="6119883"/>
            <a:ext cx="111420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AA67553-FFC9-46AE-9B94-2A5AE74A99A7}"/>
              </a:ext>
            </a:extLst>
          </p:cNvPr>
          <p:cNvSpPr txBox="1"/>
          <p:nvPr/>
        </p:nvSpPr>
        <p:spPr>
          <a:xfrm>
            <a:off x="524978" y="6229718"/>
            <a:ext cx="620829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Source Sans Pro"/>
                <a:ea typeface="Source Sans Pro"/>
              </a:rPr>
              <a:t>Month 2023</a:t>
            </a:r>
            <a:endParaRPr lang="en-US" sz="240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2FADFD36-A14F-4B91-A5BE-04584740F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546" y="6143114"/>
            <a:ext cx="722629" cy="72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346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C7C7332-A682-441B-9AAB-04483F78A8AA}"/>
              </a:ext>
            </a:extLst>
          </p:cNvPr>
          <p:cNvSpPr txBox="1"/>
          <p:nvPr/>
        </p:nvSpPr>
        <p:spPr>
          <a:xfrm>
            <a:off x="1870826" y="2911740"/>
            <a:ext cx="84503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lvl="1" algn="ctr"/>
            <a:r>
              <a:rPr lang="en-US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Eve.Elliott@vdh.virginia.gov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E837B6-6035-44E3-9002-32959A5697F1}"/>
              </a:ext>
            </a:extLst>
          </p:cNvPr>
          <p:cNvSpPr txBox="1"/>
          <p:nvPr/>
        </p:nvSpPr>
        <p:spPr>
          <a:xfrm>
            <a:off x="2380046" y="3801496"/>
            <a:ext cx="74319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804.467.5160</a:t>
            </a:r>
            <a:endParaRPr lang="en-US" sz="40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16B17D-EC75-467B-A40A-6D44A3F40CDB}"/>
              </a:ext>
            </a:extLst>
          </p:cNvPr>
          <p:cNvSpPr txBox="1"/>
          <p:nvPr/>
        </p:nvSpPr>
        <p:spPr>
          <a:xfrm>
            <a:off x="2991853" y="1642379"/>
            <a:ext cx="62082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Mont" panose="00000700000000000000" pitchFamily="50" charset="0"/>
              </a:rPr>
              <a:t>Contact Me</a:t>
            </a:r>
            <a:endParaRPr lang="en-US" sz="60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ECA877-12C1-4B28-AB39-9EA4E3FD1EE8}"/>
              </a:ext>
            </a:extLst>
          </p:cNvPr>
          <p:cNvCxnSpPr>
            <a:cxnSpLocks/>
          </p:cNvCxnSpPr>
          <p:nvPr/>
        </p:nvCxnSpPr>
        <p:spPr>
          <a:xfrm>
            <a:off x="524978" y="6119883"/>
            <a:ext cx="11142044" cy="0"/>
          </a:xfrm>
          <a:prstGeom prst="line">
            <a:avLst/>
          </a:prstGeom>
          <a:ln>
            <a:solidFill>
              <a:srgbClr val="313A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5C6DF34-BCB9-4FFC-952D-E89F87779691}"/>
              </a:ext>
            </a:extLst>
          </p:cNvPr>
          <p:cNvSpPr txBox="1"/>
          <p:nvPr/>
        </p:nvSpPr>
        <p:spPr>
          <a:xfrm>
            <a:off x="524978" y="6229718"/>
            <a:ext cx="620829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>
                <a:solidFill>
                  <a:srgbClr val="313A50"/>
                </a:solidFill>
                <a:latin typeface="Source Sans Pro"/>
                <a:ea typeface="Source Sans Pro"/>
              </a:rPr>
              <a:t>January 2024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813FDFF0-3ACA-4817-A25B-C30EFC390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546" y="6143114"/>
            <a:ext cx="722629" cy="72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8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5CF09E-E84B-4936-8415-4811F11A2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86" y="301625"/>
            <a:ext cx="5555914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Today’s Discussion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D52BC7-20EB-4F26-87CB-9778E8C497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686" y="1462088"/>
            <a:ext cx="5181600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EH and Communications</a:t>
            </a:r>
          </a:p>
          <a:p>
            <a:r>
              <a:rPr lang="en-US" dirty="0">
                <a:solidFill>
                  <a:schemeClr val="bg1"/>
                </a:solidFill>
              </a:rPr>
              <a:t>Solutions for EH Comms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Examples and guides</a:t>
            </a:r>
          </a:p>
          <a:p>
            <a:r>
              <a:rPr lang="en-US" dirty="0">
                <a:solidFill>
                  <a:schemeClr val="bg1"/>
                </a:solidFill>
              </a:rPr>
              <a:t>Questions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sz="30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458F46-41F0-45E6-A832-39A57E278AD6}"/>
              </a:ext>
            </a:extLst>
          </p:cNvPr>
          <p:cNvSpPr/>
          <p:nvPr/>
        </p:nvSpPr>
        <p:spPr>
          <a:xfrm>
            <a:off x="7785100" y="0"/>
            <a:ext cx="4406900" cy="6858000"/>
          </a:xfrm>
          <a:prstGeom prst="rect">
            <a:avLst/>
          </a:prstGeom>
          <a:solidFill>
            <a:srgbClr val="FFD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8BB901-D4D5-4EF5-8A19-869A0750CFA1}"/>
              </a:ext>
            </a:extLst>
          </p:cNvPr>
          <p:cNvCxnSpPr>
            <a:cxnSpLocks/>
          </p:cNvCxnSpPr>
          <p:nvPr/>
        </p:nvCxnSpPr>
        <p:spPr>
          <a:xfrm>
            <a:off x="524978" y="6119883"/>
            <a:ext cx="111420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71FCCB9-42B1-427E-91AB-A1075964CB72}"/>
              </a:ext>
            </a:extLst>
          </p:cNvPr>
          <p:cNvSpPr txBox="1"/>
          <p:nvPr/>
        </p:nvSpPr>
        <p:spPr>
          <a:xfrm>
            <a:off x="524978" y="6229718"/>
            <a:ext cx="620829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ource Sans Pro"/>
                <a:ea typeface="Source Sans Pro"/>
              </a:rPr>
              <a:t>January 2024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C4AFDBD-47B6-4B5B-A262-378F80238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546" y="6143114"/>
            <a:ext cx="722629" cy="72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85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4369A-FCF1-431E-9015-34EBF4A5B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  <a:latin typeface="Mont" panose="00000700000000000000" pitchFamily="50" charset="0"/>
              </a:rPr>
              <a:t>Logos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7CBCE70-006F-4CF8-AEBD-76185D210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0" y="0"/>
            <a:ext cx="7264400" cy="72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49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916B17D-EC75-467B-A40A-6D44A3F40CDB}"/>
              </a:ext>
            </a:extLst>
          </p:cNvPr>
          <p:cNvSpPr txBox="1"/>
          <p:nvPr/>
        </p:nvSpPr>
        <p:spPr>
          <a:xfrm>
            <a:off x="1553278" y="2439184"/>
            <a:ext cx="9715499" cy="19389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6000" b="1" dirty="0">
                <a:latin typeface="Century Gothic"/>
              </a:rPr>
              <a:t>What’s SO Special About EH?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ECA877-12C1-4B28-AB39-9EA4E3FD1EE8}"/>
              </a:ext>
            </a:extLst>
          </p:cNvPr>
          <p:cNvCxnSpPr>
            <a:cxnSpLocks/>
          </p:cNvCxnSpPr>
          <p:nvPr/>
        </p:nvCxnSpPr>
        <p:spPr>
          <a:xfrm>
            <a:off x="524978" y="6119883"/>
            <a:ext cx="11142044" cy="0"/>
          </a:xfrm>
          <a:prstGeom prst="line">
            <a:avLst/>
          </a:prstGeom>
          <a:ln>
            <a:solidFill>
              <a:srgbClr val="313A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5C6DF34-BCB9-4FFC-952D-E89F87779691}"/>
              </a:ext>
            </a:extLst>
          </p:cNvPr>
          <p:cNvSpPr txBox="1"/>
          <p:nvPr/>
        </p:nvSpPr>
        <p:spPr>
          <a:xfrm>
            <a:off x="524978" y="6229718"/>
            <a:ext cx="620829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>
                <a:solidFill>
                  <a:srgbClr val="313A50"/>
                </a:solidFill>
                <a:latin typeface="Source Sans Pro"/>
                <a:ea typeface="Source Sans Pro"/>
              </a:rPr>
              <a:t>January 2024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813FDFF0-3ACA-4817-A25B-C30EFC390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546" y="6143114"/>
            <a:ext cx="722629" cy="72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05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lint water crisis | Summary, Facts, Governor, &amp; Criminal Charges |  Britannica">
            <a:extLst>
              <a:ext uri="{FF2B5EF4-FFF2-40B4-BE49-F238E27FC236}">
                <a16:creationId xmlns:a16="http://schemas.microsoft.com/office/drawing/2014/main" id="{C662869D-30F6-F30F-B557-5B095AAC2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443"/>
            <a:ext cx="12350664" cy="717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12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916B17D-EC75-467B-A40A-6D44A3F40CDB}"/>
              </a:ext>
            </a:extLst>
          </p:cNvPr>
          <p:cNvSpPr txBox="1"/>
          <p:nvPr/>
        </p:nvSpPr>
        <p:spPr>
          <a:xfrm>
            <a:off x="549275" y="738116"/>
            <a:ext cx="9715499" cy="147732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500" dirty="0">
                <a:latin typeface="Century Gothic"/>
              </a:rPr>
              <a:t>The Challenges of EH Communications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C6DF34-BCB9-4FFC-952D-E89F87779691}"/>
              </a:ext>
            </a:extLst>
          </p:cNvPr>
          <p:cNvSpPr txBox="1"/>
          <p:nvPr/>
        </p:nvSpPr>
        <p:spPr>
          <a:xfrm>
            <a:off x="524978" y="6229718"/>
            <a:ext cx="620829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>
                <a:solidFill>
                  <a:srgbClr val="313A50"/>
                </a:solidFill>
                <a:latin typeface="Source Sans Pro"/>
                <a:ea typeface="Source Sans Pro"/>
              </a:rPr>
              <a:t>January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E43A29-8D06-D0CB-0241-C267CE9D0B08}"/>
              </a:ext>
            </a:extLst>
          </p:cNvPr>
          <p:cNvSpPr txBox="1"/>
          <p:nvPr/>
        </p:nvSpPr>
        <p:spPr>
          <a:xfrm>
            <a:off x="524978" y="2355117"/>
            <a:ext cx="10887703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Source Sans Pro"/>
                <a:ea typeface="Source Sans Pro"/>
              </a:rPr>
              <a:t>Abstract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ea typeface="Source Sans Pro"/>
                <a:cs typeface="Calibri"/>
              </a:rPr>
              <a:t>Long-term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Source Sans Pro"/>
                <a:ea typeface="Source Sans Pro"/>
              </a:rPr>
              <a:t>Individual AND communal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latin typeface="Source Sans Pro"/>
              <a:ea typeface="Source Sans Pro"/>
              <a:cs typeface="Calibri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32E0406-AC78-3412-9729-4893F908014D}"/>
              </a:ext>
            </a:extLst>
          </p:cNvPr>
          <p:cNvCxnSpPr>
            <a:cxnSpLocks/>
          </p:cNvCxnSpPr>
          <p:nvPr/>
        </p:nvCxnSpPr>
        <p:spPr>
          <a:xfrm>
            <a:off x="524978" y="6119883"/>
            <a:ext cx="11142044" cy="0"/>
          </a:xfrm>
          <a:prstGeom prst="line">
            <a:avLst/>
          </a:prstGeom>
          <a:ln>
            <a:solidFill>
              <a:srgbClr val="313A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C027FEA-736C-E7BB-1050-CCD26401D9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546" y="6143114"/>
            <a:ext cx="722629" cy="72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920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916B17D-EC75-467B-A40A-6D44A3F40CDB}"/>
              </a:ext>
            </a:extLst>
          </p:cNvPr>
          <p:cNvSpPr txBox="1"/>
          <p:nvPr/>
        </p:nvSpPr>
        <p:spPr>
          <a:xfrm>
            <a:off x="549275" y="738116"/>
            <a:ext cx="9715499" cy="7848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500" dirty="0">
                <a:latin typeface="Century Gothic"/>
              </a:rPr>
              <a:t>Solutions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C6DF34-BCB9-4FFC-952D-E89F87779691}"/>
              </a:ext>
            </a:extLst>
          </p:cNvPr>
          <p:cNvSpPr txBox="1"/>
          <p:nvPr/>
        </p:nvSpPr>
        <p:spPr>
          <a:xfrm>
            <a:off x="524978" y="6229718"/>
            <a:ext cx="620829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>
                <a:solidFill>
                  <a:srgbClr val="313A50"/>
                </a:solidFill>
                <a:latin typeface="Source Sans Pro"/>
                <a:ea typeface="Source Sans Pro"/>
              </a:rPr>
              <a:t>January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E43A29-8D06-D0CB-0241-C267CE9D0B08}"/>
              </a:ext>
            </a:extLst>
          </p:cNvPr>
          <p:cNvSpPr txBox="1"/>
          <p:nvPr/>
        </p:nvSpPr>
        <p:spPr>
          <a:xfrm>
            <a:off x="524978" y="1627754"/>
            <a:ext cx="10887703" cy="175432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ea typeface="Source Sans Pro"/>
              </a:rPr>
              <a:t>Materialize value  -- “why”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Source Sans Pro"/>
                <a:ea typeface="Source Sans Pro"/>
              </a:rPr>
              <a:t>Cater Content --  “what”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latin typeface="Source Sans Pro"/>
                <a:ea typeface="Source Sans Pro"/>
                <a:cs typeface="Calibri"/>
              </a:rPr>
              <a:t>Amplify progress – “so what”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764DA22-093E-EE3B-272F-048751C83EC6}"/>
              </a:ext>
            </a:extLst>
          </p:cNvPr>
          <p:cNvCxnSpPr>
            <a:cxnSpLocks/>
          </p:cNvCxnSpPr>
          <p:nvPr/>
        </p:nvCxnSpPr>
        <p:spPr>
          <a:xfrm>
            <a:off x="524978" y="6119883"/>
            <a:ext cx="11142044" cy="0"/>
          </a:xfrm>
          <a:prstGeom prst="line">
            <a:avLst/>
          </a:prstGeom>
          <a:ln>
            <a:solidFill>
              <a:srgbClr val="313A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463146D-C290-AA4F-BC83-D4AB806D7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546" y="6143114"/>
            <a:ext cx="722629" cy="72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76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5CF09E-E84B-4936-8415-4811F11A2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686" y="301625"/>
            <a:ext cx="6777686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Solution 1: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Materialize Value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D52BC7-20EB-4F26-87CB-9778E8C497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685" y="1737022"/>
            <a:ext cx="6655929" cy="40764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Identify your audience’s personal values</a:t>
            </a:r>
          </a:p>
          <a:p>
            <a:r>
              <a:rPr lang="en-US" sz="30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Align success collectively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458F46-41F0-45E6-A832-39A57E278AD6}"/>
              </a:ext>
            </a:extLst>
          </p:cNvPr>
          <p:cNvSpPr/>
          <p:nvPr/>
        </p:nvSpPr>
        <p:spPr>
          <a:xfrm>
            <a:off x="7785100" y="0"/>
            <a:ext cx="4406900" cy="6858000"/>
          </a:xfrm>
          <a:prstGeom prst="rect">
            <a:avLst/>
          </a:prstGeom>
          <a:solidFill>
            <a:srgbClr val="FFD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8BB901-D4D5-4EF5-8A19-869A0750CFA1}"/>
              </a:ext>
            </a:extLst>
          </p:cNvPr>
          <p:cNvCxnSpPr>
            <a:cxnSpLocks/>
          </p:cNvCxnSpPr>
          <p:nvPr/>
        </p:nvCxnSpPr>
        <p:spPr>
          <a:xfrm>
            <a:off x="524978" y="6119883"/>
            <a:ext cx="111420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71FCCB9-42B1-427E-91AB-A1075964CB72}"/>
              </a:ext>
            </a:extLst>
          </p:cNvPr>
          <p:cNvSpPr txBox="1"/>
          <p:nvPr/>
        </p:nvSpPr>
        <p:spPr>
          <a:xfrm>
            <a:off x="524978" y="6229718"/>
            <a:ext cx="620829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Source Sans Pro"/>
                <a:ea typeface="Source Sans Pro"/>
              </a:rPr>
              <a:t>Month 2023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C4AFDBD-47B6-4B5B-A262-378F80238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546" y="6143114"/>
            <a:ext cx="722629" cy="72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18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3A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8BB901-D4D5-4EF5-8A19-869A0750CFA1}"/>
              </a:ext>
            </a:extLst>
          </p:cNvPr>
          <p:cNvCxnSpPr>
            <a:cxnSpLocks/>
          </p:cNvCxnSpPr>
          <p:nvPr/>
        </p:nvCxnSpPr>
        <p:spPr>
          <a:xfrm>
            <a:off x="524978" y="6119883"/>
            <a:ext cx="111420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71FCCB9-42B1-427E-91AB-A1075964CB72}"/>
              </a:ext>
            </a:extLst>
          </p:cNvPr>
          <p:cNvSpPr txBox="1"/>
          <p:nvPr/>
        </p:nvSpPr>
        <p:spPr>
          <a:xfrm>
            <a:off x="524978" y="6229718"/>
            <a:ext cx="620829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Source Sans Pro"/>
                <a:ea typeface="Source Sans Pro"/>
              </a:rPr>
              <a:t>Month 2023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C4AFDBD-47B6-4B5B-A262-378F80238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546" y="6143114"/>
            <a:ext cx="722629" cy="722629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C6E374E7-332B-E616-96B3-89833C0C3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Audience Values</a:t>
            </a:r>
          </a:p>
        </p:txBody>
      </p:sp>
    </p:spTree>
    <p:extLst>
      <p:ext uri="{BB962C8B-B14F-4D97-AF65-F5344CB8AC3E}">
        <p14:creationId xmlns:p14="http://schemas.microsoft.com/office/powerpoint/2010/main" val="77831112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74B0ADFB-A148-446C-8EE4-18C788412D68}" vid="{AB372693-7946-467F-A3F4-C65A478355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362a6226-8d65-4bd9-b615-0545cf9292ec" xsi:nil="true"/>
    <SharedWithUsers xmlns="66e60325-5cef-4dca-8c5d-b3a2d4536a63">
      <UserInfo>
        <DisplayName/>
        <AccountId xsi:nil="true"/>
        <AccountType/>
      </UserInfo>
    </SharedWithUsers>
    <_activity xmlns="362a6226-8d65-4bd9-b615-0545cf9292e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1534DC23C8547A726286BE53BBDBD" ma:contentTypeVersion="15" ma:contentTypeDescription="Create a new document." ma:contentTypeScope="" ma:versionID="a69cfd0ce43374b1ead119cfe99ede1d">
  <xsd:schema xmlns:xsd="http://www.w3.org/2001/XMLSchema" xmlns:xs="http://www.w3.org/2001/XMLSchema" xmlns:p="http://schemas.microsoft.com/office/2006/metadata/properties" xmlns:ns3="362a6226-8d65-4bd9-b615-0545cf9292ec" xmlns:ns4="66e60325-5cef-4dca-8c5d-b3a2d4536a63" targetNamespace="http://schemas.microsoft.com/office/2006/metadata/properties" ma:root="true" ma:fieldsID="cafcb676b33fcf1cde24bdfe4a646f77" ns3:_="" ns4:_="">
    <xsd:import namespace="362a6226-8d65-4bd9-b615-0545cf9292ec"/>
    <xsd:import namespace="66e60325-5cef-4dca-8c5d-b3a2d4536a6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2a6226-8d65-4bd9-b615-0545cf9292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e60325-5cef-4dca-8c5d-b3a2d4536a6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8028E9-21CD-4EC9-AC0B-067F73BA2354}">
  <ds:schemaRefs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66e60325-5cef-4dca-8c5d-b3a2d4536a63"/>
    <ds:schemaRef ds:uri="362a6226-8d65-4bd9-b615-0545cf9292ec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077A27D-C623-4425-84ED-928E77F162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2a6226-8d65-4bd9-b615-0545cf9292ec"/>
    <ds:schemaRef ds:uri="66e60325-5cef-4dca-8c5d-b3a2d4536a6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59FCB7-795E-421A-8812-4DEB4FF228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1571</TotalTime>
  <Words>731</Words>
  <Application>Microsoft Office PowerPoint</Application>
  <PresentationFormat>Widescreen</PresentationFormat>
  <Paragraphs>178</Paragraphs>
  <Slides>30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Theme1</vt:lpstr>
      <vt:lpstr>PowerPoint Presentation</vt:lpstr>
      <vt:lpstr>PowerPoint Presentation</vt:lpstr>
      <vt:lpstr>Today’s Discussion</vt:lpstr>
      <vt:lpstr>PowerPoint Presentation</vt:lpstr>
      <vt:lpstr>PowerPoint Presentation</vt:lpstr>
      <vt:lpstr>PowerPoint Presentation</vt:lpstr>
      <vt:lpstr>PowerPoint Presentation</vt:lpstr>
      <vt:lpstr>Solution 1: Materialize Value</vt:lpstr>
      <vt:lpstr>Audience Values</vt:lpstr>
      <vt:lpstr>PowerPoint Presentation</vt:lpstr>
      <vt:lpstr>How Do You Know?   ASK!</vt:lpstr>
      <vt:lpstr>Audience Values</vt:lpstr>
      <vt:lpstr>Using “We”</vt:lpstr>
      <vt:lpstr>Solution 2: Cater Content</vt:lpstr>
      <vt:lpstr>PowerPoint Presentation</vt:lpstr>
      <vt:lpstr>PowerPoint Presentation</vt:lpstr>
      <vt:lpstr>PowerPoint Presentation</vt:lpstr>
      <vt:lpstr>PowerPoint Presentation</vt:lpstr>
      <vt:lpstr>Public Health in Alexandria </vt:lpstr>
      <vt:lpstr>Who</vt:lpstr>
      <vt:lpstr>PowerPoint Presentation</vt:lpstr>
      <vt:lpstr>Discussion: How can improve that resource for our who? </vt:lpstr>
      <vt:lpstr>Public Health in Alexandria </vt:lpstr>
      <vt:lpstr>PowerPoint Presentation</vt:lpstr>
      <vt:lpstr>Solution 3: Amplify Progress--</vt:lpstr>
      <vt:lpstr>PowerPoint Presentation</vt:lpstr>
      <vt:lpstr>PowerPoint Presentation</vt:lpstr>
      <vt:lpstr>PowerPoint Presentation</vt:lpstr>
      <vt:lpstr>PowerPoint Presentation</vt:lpstr>
      <vt:lpstr>Logos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Elliott, Eve (VDH)</dc:creator>
  <cp:lastModifiedBy>Elliott, Eve (VDH)</cp:lastModifiedBy>
  <cp:revision>4</cp:revision>
  <dcterms:created xsi:type="dcterms:W3CDTF">2023-03-13T20:17:20Z</dcterms:created>
  <dcterms:modified xsi:type="dcterms:W3CDTF">2024-01-31T13:34:12Z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0x010100C5F1534DC23C8547A726286BE53BBDBD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