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 id="2147483688" r:id="rId3"/>
    <p:sldMasterId id="2147483700" r:id="rId4"/>
    <p:sldMasterId id="2147483713" r:id="rId5"/>
    <p:sldMasterId id="2147483721" r:id="rId6"/>
    <p:sldMasterId id="2147483729" r:id="rId7"/>
    <p:sldMasterId id="2147483737" r:id="rId8"/>
  </p:sldMasterIdLst>
  <p:notesMasterIdLst>
    <p:notesMasterId r:id="rId62"/>
  </p:notesMasterIdLst>
  <p:handoutMasterIdLst>
    <p:handoutMasterId r:id="rId63"/>
  </p:handoutMasterIdLst>
  <p:sldIdLst>
    <p:sldId id="398" r:id="rId9"/>
    <p:sldId id="394" r:id="rId10"/>
    <p:sldId id="399" r:id="rId11"/>
    <p:sldId id="400" r:id="rId12"/>
    <p:sldId id="401" r:id="rId13"/>
    <p:sldId id="402" r:id="rId14"/>
    <p:sldId id="403" r:id="rId15"/>
    <p:sldId id="404" r:id="rId16"/>
    <p:sldId id="405" r:id="rId17"/>
    <p:sldId id="406" r:id="rId18"/>
    <p:sldId id="407" r:id="rId19"/>
    <p:sldId id="408" r:id="rId20"/>
    <p:sldId id="409" r:id="rId21"/>
    <p:sldId id="413" r:id="rId22"/>
    <p:sldId id="414" r:id="rId23"/>
    <p:sldId id="415" r:id="rId24"/>
    <p:sldId id="410" r:id="rId25"/>
    <p:sldId id="411" r:id="rId26"/>
    <p:sldId id="412" r:id="rId27"/>
    <p:sldId id="395" r:id="rId28"/>
    <p:sldId id="419" r:id="rId29"/>
    <p:sldId id="418" r:id="rId30"/>
    <p:sldId id="420" r:id="rId31"/>
    <p:sldId id="417" r:id="rId32"/>
    <p:sldId id="416" r:id="rId33"/>
    <p:sldId id="421" r:id="rId34"/>
    <p:sldId id="396" r:id="rId35"/>
    <p:sldId id="388" r:id="rId36"/>
    <p:sldId id="366" r:id="rId37"/>
    <p:sldId id="365" r:id="rId38"/>
    <p:sldId id="367" r:id="rId39"/>
    <p:sldId id="370" r:id="rId40"/>
    <p:sldId id="372" r:id="rId41"/>
    <p:sldId id="371" r:id="rId42"/>
    <p:sldId id="369" r:id="rId43"/>
    <p:sldId id="377" r:id="rId44"/>
    <p:sldId id="382" r:id="rId45"/>
    <p:sldId id="380" r:id="rId46"/>
    <p:sldId id="378" r:id="rId47"/>
    <p:sldId id="379" r:id="rId48"/>
    <p:sldId id="374" r:id="rId49"/>
    <p:sldId id="381" r:id="rId50"/>
    <p:sldId id="383" r:id="rId51"/>
    <p:sldId id="368" r:id="rId52"/>
    <p:sldId id="373" r:id="rId53"/>
    <p:sldId id="386" r:id="rId54"/>
    <p:sldId id="387" r:id="rId55"/>
    <p:sldId id="376" r:id="rId56"/>
    <p:sldId id="384" r:id="rId57"/>
    <p:sldId id="390" r:id="rId58"/>
    <p:sldId id="391" r:id="rId59"/>
    <p:sldId id="392" r:id="rId60"/>
    <p:sldId id="389" r:id="rId61"/>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7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1" autoAdjust="0"/>
    <p:restoredTop sz="85079" autoAdjust="0"/>
  </p:normalViewPr>
  <p:slideViewPr>
    <p:cSldViewPr snapToGrid="0">
      <p:cViewPr>
        <p:scale>
          <a:sx n="59" d="100"/>
          <a:sy n="59" d="100"/>
        </p:scale>
        <p:origin x="1208" y="432"/>
      </p:cViewPr>
      <p:guideLst/>
    </p:cSldViewPr>
  </p:slideViewPr>
  <p:outlineViewPr>
    <p:cViewPr>
      <p:scale>
        <a:sx n="33" d="100"/>
        <a:sy n="33" d="100"/>
      </p:scale>
      <p:origin x="0" y="-1744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3" d="100"/>
          <a:sy n="53" d="100"/>
        </p:scale>
        <p:origin x="2608"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724E3-6A5B-48BF-B3B5-CF40F0DF4F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0C6B363-CA5A-4669-8BE3-7514C957ADE6}">
      <dgm:prSet/>
      <dgm:spPr>
        <a:solidFill>
          <a:srgbClr val="A1B770"/>
        </a:solidFill>
        <a:ln w="6350"/>
      </dgm:spPr>
      <dgm:t>
        <a:bodyPr/>
        <a:lstStyle/>
        <a:p>
          <a:r>
            <a:rPr lang="en-US" b="0" i="0" dirty="0">
              <a:solidFill>
                <a:schemeClr val="bg2"/>
              </a:solidFill>
            </a:rPr>
            <a:t>PFAS – Per and </a:t>
          </a:r>
          <a:r>
            <a:rPr lang="en-US" b="0" i="0" dirty="0" err="1">
              <a:solidFill>
                <a:schemeClr val="bg2"/>
              </a:solidFill>
            </a:rPr>
            <a:t>polyfuoroalkyl</a:t>
          </a:r>
          <a:r>
            <a:rPr lang="en-US" b="0" i="0" dirty="0">
              <a:solidFill>
                <a:schemeClr val="bg2"/>
              </a:solidFill>
            </a:rPr>
            <a:t> substances</a:t>
          </a:r>
          <a:endParaRPr lang="en-US" dirty="0">
            <a:solidFill>
              <a:schemeClr val="bg2"/>
            </a:solidFill>
          </a:endParaRPr>
        </a:p>
      </dgm:t>
    </dgm:pt>
    <dgm:pt modelId="{D8FB99E2-E689-4D48-B576-C193308CE91D}" type="parTrans" cxnId="{1B85B65C-1014-4A59-BFB2-ED6671A422F4}">
      <dgm:prSet/>
      <dgm:spPr/>
      <dgm:t>
        <a:bodyPr/>
        <a:lstStyle/>
        <a:p>
          <a:endParaRPr lang="en-US"/>
        </a:p>
      </dgm:t>
    </dgm:pt>
    <dgm:pt modelId="{9B9D3041-13E2-4BF3-8977-9A3C6F9C7C1D}" type="sibTrans" cxnId="{1B85B65C-1014-4A59-BFB2-ED6671A422F4}">
      <dgm:prSet/>
      <dgm:spPr/>
      <dgm:t>
        <a:bodyPr/>
        <a:lstStyle/>
        <a:p>
          <a:endParaRPr lang="en-US"/>
        </a:p>
      </dgm:t>
    </dgm:pt>
    <dgm:pt modelId="{F10404EC-0427-4249-A1C5-6194B1311917}">
      <dgm:prSet/>
      <dgm:spPr>
        <a:solidFill>
          <a:srgbClr val="A1B770"/>
        </a:solidFill>
        <a:ln w="6350"/>
      </dgm:spPr>
      <dgm:t>
        <a:bodyPr/>
        <a:lstStyle/>
        <a:p>
          <a:r>
            <a:rPr lang="en-US" b="0" i="0">
              <a:solidFill>
                <a:schemeClr val="bg2"/>
              </a:solidFill>
            </a:rPr>
            <a:t>PFOS – Perfluorooctoanesulfonic acid</a:t>
          </a:r>
          <a:endParaRPr lang="en-US">
            <a:solidFill>
              <a:schemeClr val="bg2"/>
            </a:solidFill>
          </a:endParaRPr>
        </a:p>
      </dgm:t>
    </dgm:pt>
    <dgm:pt modelId="{31C606DB-8847-4A28-BBA3-BA28F3902384}" type="parTrans" cxnId="{C0567CBE-3036-4B8B-9468-E8A75D59AF28}">
      <dgm:prSet/>
      <dgm:spPr/>
      <dgm:t>
        <a:bodyPr/>
        <a:lstStyle/>
        <a:p>
          <a:endParaRPr lang="en-US"/>
        </a:p>
      </dgm:t>
    </dgm:pt>
    <dgm:pt modelId="{1E4DE0F4-7B7E-492B-84D7-F8812E08F503}" type="sibTrans" cxnId="{C0567CBE-3036-4B8B-9468-E8A75D59AF28}">
      <dgm:prSet/>
      <dgm:spPr/>
      <dgm:t>
        <a:bodyPr/>
        <a:lstStyle/>
        <a:p>
          <a:endParaRPr lang="en-US"/>
        </a:p>
      </dgm:t>
    </dgm:pt>
    <dgm:pt modelId="{D07BE743-A634-4811-884B-D9A49A8B2149}">
      <dgm:prSet/>
      <dgm:spPr>
        <a:solidFill>
          <a:srgbClr val="A1B770"/>
        </a:solidFill>
        <a:ln w="6350"/>
      </dgm:spPr>
      <dgm:t>
        <a:bodyPr/>
        <a:lstStyle/>
        <a:p>
          <a:r>
            <a:rPr lang="en-US" b="0" i="0">
              <a:solidFill>
                <a:schemeClr val="bg2"/>
              </a:solidFill>
            </a:rPr>
            <a:t>PFOA – Perflurooctoanoic acid</a:t>
          </a:r>
          <a:endParaRPr lang="en-US">
            <a:solidFill>
              <a:schemeClr val="bg2"/>
            </a:solidFill>
          </a:endParaRPr>
        </a:p>
      </dgm:t>
    </dgm:pt>
    <dgm:pt modelId="{65DEC126-22FD-46D6-9FCE-6974435B1DB4}" type="parTrans" cxnId="{F229E203-835C-402A-B61A-CF08C6CEABEF}">
      <dgm:prSet/>
      <dgm:spPr/>
      <dgm:t>
        <a:bodyPr/>
        <a:lstStyle/>
        <a:p>
          <a:endParaRPr lang="en-US"/>
        </a:p>
      </dgm:t>
    </dgm:pt>
    <dgm:pt modelId="{4DFBABCE-0D9C-4911-A0C7-44DF4E753364}" type="sibTrans" cxnId="{F229E203-835C-402A-B61A-CF08C6CEABEF}">
      <dgm:prSet/>
      <dgm:spPr/>
      <dgm:t>
        <a:bodyPr/>
        <a:lstStyle/>
        <a:p>
          <a:endParaRPr lang="en-US"/>
        </a:p>
      </dgm:t>
    </dgm:pt>
    <dgm:pt modelId="{950A9FAF-C0A4-4727-8B2A-13F4A97E36BD}" type="pres">
      <dgm:prSet presAssocID="{C80724E3-6A5B-48BF-B3B5-CF40F0DF4F48}" presName="linear" presStyleCnt="0">
        <dgm:presLayoutVars>
          <dgm:animLvl val="lvl"/>
          <dgm:resizeHandles val="exact"/>
        </dgm:presLayoutVars>
      </dgm:prSet>
      <dgm:spPr/>
      <dgm:t>
        <a:bodyPr/>
        <a:lstStyle/>
        <a:p>
          <a:endParaRPr lang="en-US"/>
        </a:p>
      </dgm:t>
    </dgm:pt>
    <dgm:pt modelId="{0896390D-D6BF-4559-A837-67838A244D42}" type="pres">
      <dgm:prSet presAssocID="{00C6B363-CA5A-4669-8BE3-7514C957ADE6}" presName="parentText" presStyleLbl="node1" presStyleIdx="0" presStyleCnt="3">
        <dgm:presLayoutVars>
          <dgm:chMax val="0"/>
          <dgm:bulletEnabled val="1"/>
        </dgm:presLayoutVars>
      </dgm:prSet>
      <dgm:spPr/>
      <dgm:t>
        <a:bodyPr/>
        <a:lstStyle/>
        <a:p>
          <a:endParaRPr lang="en-US"/>
        </a:p>
      </dgm:t>
    </dgm:pt>
    <dgm:pt modelId="{C2C528F8-D9D6-48E2-896E-9BD0F611B459}" type="pres">
      <dgm:prSet presAssocID="{9B9D3041-13E2-4BF3-8977-9A3C6F9C7C1D}" presName="spacer" presStyleCnt="0"/>
      <dgm:spPr/>
    </dgm:pt>
    <dgm:pt modelId="{2100F256-6A23-4A3B-9AFD-F97A297450AC}" type="pres">
      <dgm:prSet presAssocID="{F10404EC-0427-4249-A1C5-6194B1311917}" presName="parentText" presStyleLbl="node1" presStyleIdx="1" presStyleCnt="3">
        <dgm:presLayoutVars>
          <dgm:chMax val="0"/>
          <dgm:bulletEnabled val="1"/>
        </dgm:presLayoutVars>
      </dgm:prSet>
      <dgm:spPr/>
      <dgm:t>
        <a:bodyPr/>
        <a:lstStyle/>
        <a:p>
          <a:endParaRPr lang="en-US"/>
        </a:p>
      </dgm:t>
    </dgm:pt>
    <dgm:pt modelId="{A011167A-A579-4E84-8FE1-9F7756273A7F}" type="pres">
      <dgm:prSet presAssocID="{1E4DE0F4-7B7E-492B-84D7-F8812E08F503}" presName="spacer" presStyleCnt="0"/>
      <dgm:spPr/>
    </dgm:pt>
    <dgm:pt modelId="{5CEDC5BE-08D8-4DB3-A473-4EF8B00A0140}" type="pres">
      <dgm:prSet presAssocID="{D07BE743-A634-4811-884B-D9A49A8B2149}" presName="parentText" presStyleLbl="node1" presStyleIdx="2" presStyleCnt="3">
        <dgm:presLayoutVars>
          <dgm:chMax val="0"/>
          <dgm:bulletEnabled val="1"/>
        </dgm:presLayoutVars>
      </dgm:prSet>
      <dgm:spPr/>
      <dgm:t>
        <a:bodyPr/>
        <a:lstStyle/>
        <a:p>
          <a:endParaRPr lang="en-US"/>
        </a:p>
      </dgm:t>
    </dgm:pt>
  </dgm:ptLst>
  <dgm:cxnLst>
    <dgm:cxn modelId="{1B85B65C-1014-4A59-BFB2-ED6671A422F4}" srcId="{C80724E3-6A5B-48BF-B3B5-CF40F0DF4F48}" destId="{00C6B363-CA5A-4669-8BE3-7514C957ADE6}" srcOrd="0" destOrd="0" parTransId="{D8FB99E2-E689-4D48-B576-C193308CE91D}" sibTransId="{9B9D3041-13E2-4BF3-8977-9A3C6F9C7C1D}"/>
    <dgm:cxn modelId="{4F91DDD9-6227-46E2-AAEB-C97C91174FB6}" type="presOf" srcId="{D07BE743-A634-4811-884B-D9A49A8B2149}" destId="{5CEDC5BE-08D8-4DB3-A473-4EF8B00A0140}" srcOrd="0" destOrd="0" presId="urn:microsoft.com/office/officeart/2005/8/layout/vList2"/>
    <dgm:cxn modelId="{C0567CBE-3036-4B8B-9468-E8A75D59AF28}" srcId="{C80724E3-6A5B-48BF-B3B5-CF40F0DF4F48}" destId="{F10404EC-0427-4249-A1C5-6194B1311917}" srcOrd="1" destOrd="0" parTransId="{31C606DB-8847-4A28-BBA3-BA28F3902384}" sibTransId="{1E4DE0F4-7B7E-492B-84D7-F8812E08F503}"/>
    <dgm:cxn modelId="{402A1AC6-FEF4-42AE-AB8C-66A16CA37D11}" type="presOf" srcId="{C80724E3-6A5B-48BF-B3B5-CF40F0DF4F48}" destId="{950A9FAF-C0A4-4727-8B2A-13F4A97E36BD}" srcOrd="0" destOrd="0" presId="urn:microsoft.com/office/officeart/2005/8/layout/vList2"/>
    <dgm:cxn modelId="{1803BAA1-4A71-4F98-A2D4-C803A5698D71}" type="presOf" srcId="{F10404EC-0427-4249-A1C5-6194B1311917}" destId="{2100F256-6A23-4A3B-9AFD-F97A297450AC}" srcOrd="0" destOrd="0" presId="urn:microsoft.com/office/officeart/2005/8/layout/vList2"/>
    <dgm:cxn modelId="{C1CB7B5A-C6B9-45C9-B200-C4303451FB0B}" type="presOf" srcId="{00C6B363-CA5A-4669-8BE3-7514C957ADE6}" destId="{0896390D-D6BF-4559-A837-67838A244D42}" srcOrd="0" destOrd="0" presId="urn:microsoft.com/office/officeart/2005/8/layout/vList2"/>
    <dgm:cxn modelId="{F229E203-835C-402A-B61A-CF08C6CEABEF}" srcId="{C80724E3-6A5B-48BF-B3B5-CF40F0DF4F48}" destId="{D07BE743-A634-4811-884B-D9A49A8B2149}" srcOrd="2" destOrd="0" parTransId="{65DEC126-22FD-46D6-9FCE-6974435B1DB4}" sibTransId="{4DFBABCE-0D9C-4911-A0C7-44DF4E753364}"/>
    <dgm:cxn modelId="{9B547A55-30CC-4D28-96CA-2B105A86E311}" type="presParOf" srcId="{950A9FAF-C0A4-4727-8B2A-13F4A97E36BD}" destId="{0896390D-D6BF-4559-A837-67838A244D42}" srcOrd="0" destOrd="0" presId="urn:microsoft.com/office/officeart/2005/8/layout/vList2"/>
    <dgm:cxn modelId="{D33999AE-E5C9-4406-8405-F836A47B1C8E}" type="presParOf" srcId="{950A9FAF-C0A4-4727-8B2A-13F4A97E36BD}" destId="{C2C528F8-D9D6-48E2-896E-9BD0F611B459}" srcOrd="1" destOrd="0" presId="urn:microsoft.com/office/officeart/2005/8/layout/vList2"/>
    <dgm:cxn modelId="{0650FB7E-5F87-4D4B-8150-B2CA75718FFC}" type="presParOf" srcId="{950A9FAF-C0A4-4727-8B2A-13F4A97E36BD}" destId="{2100F256-6A23-4A3B-9AFD-F97A297450AC}" srcOrd="2" destOrd="0" presId="urn:microsoft.com/office/officeart/2005/8/layout/vList2"/>
    <dgm:cxn modelId="{1E281C52-18F9-4A21-B3DC-A85F326CB813}" type="presParOf" srcId="{950A9FAF-C0A4-4727-8B2A-13F4A97E36BD}" destId="{A011167A-A579-4E84-8FE1-9F7756273A7F}" srcOrd="3" destOrd="0" presId="urn:microsoft.com/office/officeart/2005/8/layout/vList2"/>
    <dgm:cxn modelId="{27364FE6-CC91-4E36-8B47-03976AA2E4D1}" type="presParOf" srcId="{950A9FAF-C0A4-4727-8B2A-13F4A97E36BD}" destId="{5CEDC5BE-08D8-4DB3-A473-4EF8B00A014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CF213C-3DF0-4947-A1FB-AE143CEC65C7}"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8B3A3FEE-C023-40EC-AA45-6C3B9D519807}">
      <dgm:prSet/>
      <dgm:spPr/>
      <dgm:t>
        <a:bodyPr/>
        <a:lstStyle/>
        <a:p>
          <a:pPr rtl="0"/>
          <a:r>
            <a:rPr lang="en-US" b="0" i="0" dirty="0" smtClean="0"/>
            <a:t>February 13</a:t>
          </a:r>
          <a:r>
            <a:rPr lang="en-US" b="0" i="0" baseline="30000" dirty="0" smtClean="0"/>
            <a:t>th</a:t>
          </a:r>
          <a:r>
            <a:rPr lang="en-US" b="0" i="0" dirty="0" smtClean="0"/>
            <a:t>, 2018</a:t>
          </a:r>
          <a:endParaRPr lang="en-US" dirty="0"/>
        </a:p>
      </dgm:t>
    </dgm:pt>
    <dgm:pt modelId="{292D6135-E0A3-4A4A-95CA-306C404E801A}" type="parTrans" cxnId="{00966515-4F9C-459D-AA64-1A8C403A45EF}">
      <dgm:prSet/>
      <dgm:spPr/>
      <dgm:t>
        <a:bodyPr/>
        <a:lstStyle/>
        <a:p>
          <a:endParaRPr lang="en-US"/>
        </a:p>
      </dgm:t>
    </dgm:pt>
    <dgm:pt modelId="{93CE8AE1-344B-4ECA-A4D5-0FCFD0511E35}" type="sibTrans" cxnId="{00966515-4F9C-459D-AA64-1A8C403A45EF}">
      <dgm:prSet/>
      <dgm:spPr/>
      <dgm:t>
        <a:bodyPr/>
        <a:lstStyle/>
        <a:p>
          <a:endParaRPr lang="en-US"/>
        </a:p>
      </dgm:t>
    </dgm:pt>
    <dgm:pt modelId="{EA2E118F-8CC7-4F3E-830C-4247933CF68A}">
      <dgm:prSet/>
      <dgm:spPr/>
      <dgm:t>
        <a:bodyPr/>
        <a:lstStyle/>
        <a:p>
          <a:pPr rtl="0"/>
          <a:r>
            <a:rPr lang="en-US" b="0" i="0" dirty="0" smtClean="0"/>
            <a:t>Public Meeting</a:t>
          </a:r>
          <a:endParaRPr lang="en-US" dirty="0"/>
        </a:p>
      </dgm:t>
    </dgm:pt>
    <dgm:pt modelId="{60E2400C-4C76-4F2C-B020-F503B18440D4}" type="parTrans" cxnId="{22FCF203-EC52-4F43-8738-67F81E852AA0}">
      <dgm:prSet/>
      <dgm:spPr/>
      <dgm:t>
        <a:bodyPr/>
        <a:lstStyle/>
        <a:p>
          <a:endParaRPr lang="en-US"/>
        </a:p>
      </dgm:t>
    </dgm:pt>
    <dgm:pt modelId="{18FD9B64-5BC7-4356-ACA8-308AFBF13D7D}" type="sibTrans" cxnId="{22FCF203-EC52-4F43-8738-67F81E852AA0}">
      <dgm:prSet/>
      <dgm:spPr/>
      <dgm:t>
        <a:bodyPr/>
        <a:lstStyle/>
        <a:p>
          <a:endParaRPr lang="en-US"/>
        </a:p>
      </dgm:t>
    </dgm:pt>
    <dgm:pt modelId="{6F937D31-F828-4452-9C3D-9E4932B41585}">
      <dgm:prSet/>
      <dgm:spPr/>
      <dgm:t>
        <a:bodyPr/>
        <a:lstStyle/>
        <a:p>
          <a:pPr rtl="0"/>
          <a:r>
            <a:rPr lang="en-US" b="0" i="0" dirty="0" smtClean="0"/>
            <a:t>EPA</a:t>
          </a:r>
          <a:endParaRPr lang="en-US" dirty="0"/>
        </a:p>
      </dgm:t>
    </dgm:pt>
    <dgm:pt modelId="{BA73F150-B718-4D46-8125-692D369C6279}" type="parTrans" cxnId="{6D17E5B3-FAAB-4ABE-AC5A-25DCAEAD5179}">
      <dgm:prSet/>
      <dgm:spPr/>
      <dgm:t>
        <a:bodyPr/>
        <a:lstStyle/>
        <a:p>
          <a:endParaRPr lang="en-US"/>
        </a:p>
      </dgm:t>
    </dgm:pt>
    <dgm:pt modelId="{975D1533-40CF-410C-9671-5BF2240D0B28}" type="sibTrans" cxnId="{6D17E5B3-FAAB-4ABE-AC5A-25DCAEAD5179}">
      <dgm:prSet/>
      <dgm:spPr/>
      <dgm:t>
        <a:bodyPr/>
        <a:lstStyle/>
        <a:p>
          <a:endParaRPr lang="en-US"/>
        </a:p>
      </dgm:t>
    </dgm:pt>
    <dgm:pt modelId="{AD5565F5-EAF9-41C4-99A5-4740CFCF6F25}">
      <dgm:prSet/>
      <dgm:spPr/>
      <dgm:t>
        <a:bodyPr/>
        <a:lstStyle/>
        <a:p>
          <a:pPr rtl="0"/>
          <a:r>
            <a:rPr lang="en-US" b="0" i="0" dirty="0" smtClean="0"/>
            <a:t>DNREC</a:t>
          </a:r>
          <a:endParaRPr lang="en-US" dirty="0"/>
        </a:p>
      </dgm:t>
    </dgm:pt>
    <dgm:pt modelId="{1BAF9AF1-F28C-48A9-8E77-92C7A15397C4}" type="parTrans" cxnId="{AEDC1C7A-05A5-4F8C-96AD-2233F292707C}">
      <dgm:prSet/>
      <dgm:spPr/>
      <dgm:t>
        <a:bodyPr/>
        <a:lstStyle/>
        <a:p>
          <a:endParaRPr lang="en-US"/>
        </a:p>
      </dgm:t>
    </dgm:pt>
    <dgm:pt modelId="{91AD44A0-490A-4B87-8C39-2AFC10C0BB94}" type="sibTrans" cxnId="{AEDC1C7A-05A5-4F8C-96AD-2233F292707C}">
      <dgm:prSet/>
      <dgm:spPr/>
      <dgm:t>
        <a:bodyPr/>
        <a:lstStyle/>
        <a:p>
          <a:endParaRPr lang="en-US"/>
        </a:p>
      </dgm:t>
    </dgm:pt>
    <dgm:pt modelId="{7A23B483-459D-4BE6-92EB-6EDBDEB0D412}">
      <dgm:prSet/>
      <dgm:spPr/>
      <dgm:t>
        <a:bodyPr/>
        <a:lstStyle/>
        <a:p>
          <a:pPr rtl="0"/>
          <a:r>
            <a:rPr lang="en-US" b="0" i="0" dirty="0" smtClean="0"/>
            <a:t>DPH</a:t>
          </a:r>
          <a:endParaRPr lang="en-US" dirty="0"/>
        </a:p>
      </dgm:t>
    </dgm:pt>
    <dgm:pt modelId="{1AC2CB57-8780-4ADC-85D0-EAB1CC6FB95E}" type="parTrans" cxnId="{3F585BF3-8D5C-4583-9C5A-46F465944735}">
      <dgm:prSet/>
      <dgm:spPr/>
      <dgm:t>
        <a:bodyPr/>
        <a:lstStyle/>
        <a:p>
          <a:endParaRPr lang="en-US"/>
        </a:p>
      </dgm:t>
    </dgm:pt>
    <dgm:pt modelId="{26032ADF-ACD8-4646-98AD-B7A65C3D6A04}" type="sibTrans" cxnId="{3F585BF3-8D5C-4583-9C5A-46F465944735}">
      <dgm:prSet/>
      <dgm:spPr/>
      <dgm:t>
        <a:bodyPr/>
        <a:lstStyle/>
        <a:p>
          <a:endParaRPr lang="en-US"/>
        </a:p>
      </dgm:t>
    </dgm:pt>
    <dgm:pt modelId="{0135311E-E3E5-4B1D-A7E0-82FCEE55CFE5}">
      <dgm:prSet/>
      <dgm:spPr/>
      <dgm:t>
        <a:bodyPr/>
        <a:lstStyle/>
        <a:p>
          <a:pPr rtl="0"/>
          <a:r>
            <a:rPr lang="en-US" b="0" i="0" dirty="0" smtClean="0"/>
            <a:t>State/County/Local Officials</a:t>
          </a:r>
          <a:endParaRPr lang="en-US" dirty="0"/>
        </a:p>
      </dgm:t>
    </dgm:pt>
    <dgm:pt modelId="{C243130D-2D87-4208-BB57-889950DB8CF8}" type="parTrans" cxnId="{1B97502C-B89C-4D7D-9197-FCF08C521AB9}">
      <dgm:prSet/>
      <dgm:spPr/>
      <dgm:t>
        <a:bodyPr/>
        <a:lstStyle/>
        <a:p>
          <a:endParaRPr lang="en-US"/>
        </a:p>
      </dgm:t>
    </dgm:pt>
    <dgm:pt modelId="{497540F5-BAA5-40F0-B0FC-625D05E8EEBB}" type="sibTrans" cxnId="{1B97502C-B89C-4D7D-9197-FCF08C521AB9}">
      <dgm:prSet/>
      <dgm:spPr/>
      <dgm:t>
        <a:bodyPr/>
        <a:lstStyle/>
        <a:p>
          <a:endParaRPr lang="en-US"/>
        </a:p>
      </dgm:t>
    </dgm:pt>
    <dgm:pt modelId="{0C5189E3-F27C-4EDD-B421-02889AADB923}" type="pres">
      <dgm:prSet presAssocID="{91CF213C-3DF0-4947-A1FB-AE143CEC65C7}" presName="Name0" presStyleCnt="0">
        <dgm:presLayoutVars>
          <dgm:dir/>
          <dgm:resizeHandles val="exact"/>
        </dgm:presLayoutVars>
      </dgm:prSet>
      <dgm:spPr/>
      <dgm:t>
        <a:bodyPr/>
        <a:lstStyle/>
        <a:p>
          <a:endParaRPr lang="en-US"/>
        </a:p>
      </dgm:t>
    </dgm:pt>
    <dgm:pt modelId="{5E46A7BA-702A-4739-88F2-9325D3E728DE}" type="pres">
      <dgm:prSet presAssocID="{8B3A3FEE-C023-40EC-AA45-6C3B9D519807}" presName="node" presStyleLbl="node1" presStyleIdx="0" presStyleCnt="1">
        <dgm:presLayoutVars>
          <dgm:bulletEnabled val="1"/>
        </dgm:presLayoutVars>
      </dgm:prSet>
      <dgm:spPr/>
      <dgm:t>
        <a:bodyPr/>
        <a:lstStyle/>
        <a:p>
          <a:endParaRPr lang="en-US"/>
        </a:p>
      </dgm:t>
    </dgm:pt>
  </dgm:ptLst>
  <dgm:cxnLst>
    <dgm:cxn modelId="{BF2D0F93-3B8E-4F4C-9E6B-C6719128380D}" type="presOf" srcId="{AD5565F5-EAF9-41C4-99A5-4740CFCF6F25}" destId="{5E46A7BA-702A-4739-88F2-9325D3E728DE}" srcOrd="0" destOrd="3" presId="urn:microsoft.com/office/officeart/2005/8/layout/process1"/>
    <dgm:cxn modelId="{3F585BF3-8D5C-4583-9C5A-46F465944735}" srcId="{EA2E118F-8CC7-4F3E-830C-4247933CF68A}" destId="{7A23B483-459D-4BE6-92EB-6EDBDEB0D412}" srcOrd="2" destOrd="0" parTransId="{1AC2CB57-8780-4ADC-85D0-EAB1CC6FB95E}" sibTransId="{26032ADF-ACD8-4646-98AD-B7A65C3D6A04}"/>
    <dgm:cxn modelId="{AEDC1C7A-05A5-4F8C-96AD-2233F292707C}" srcId="{EA2E118F-8CC7-4F3E-830C-4247933CF68A}" destId="{AD5565F5-EAF9-41C4-99A5-4740CFCF6F25}" srcOrd="1" destOrd="0" parTransId="{1BAF9AF1-F28C-48A9-8E77-92C7A15397C4}" sibTransId="{91AD44A0-490A-4B87-8C39-2AFC10C0BB94}"/>
    <dgm:cxn modelId="{22FCF203-EC52-4F43-8738-67F81E852AA0}" srcId="{8B3A3FEE-C023-40EC-AA45-6C3B9D519807}" destId="{EA2E118F-8CC7-4F3E-830C-4247933CF68A}" srcOrd="0" destOrd="0" parTransId="{60E2400C-4C76-4F2C-B020-F503B18440D4}" sibTransId="{18FD9B64-5BC7-4356-ACA8-308AFBF13D7D}"/>
    <dgm:cxn modelId="{EAA6D5B8-D4B5-4F4B-BB46-18F8A101BD14}" type="presOf" srcId="{91CF213C-3DF0-4947-A1FB-AE143CEC65C7}" destId="{0C5189E3-F27C-4EDD-B421-02889AADB923}" srcOrd="0" destOrd="0" presId="urn:microsoft.com/office/officeart/2005/8/layout/process1"/>
    <dgm:cxn modelId="{560BA9C5-4456-411A-869E-23AE4FC8A560}" type="presOf" srcId="{0135311E-E3E5-4B1D-A7E0-82FCEE55CFE5}" destId="{5E46A7BA-702A-4739-88F2-9325D3E728DE}" srcOrd="0" destOrd="5" presId="urn:microsoft.com/office/officeart/2005/8/layout/process1"/>
    <dgm:cxn modelId="{2A032E8D-B1A6-4148-A825-8358C1DC985F}" type="presOf" srcId="{7A23B483-459D-4BE6-92EB-6EDBDEB0D412}" destId="{5E46A7BA-702A-4739-88F2-9325D3E728DE}" srcOrd="0" destOrd="4" presId="urn:microsoft.com/office/officeart/2005/8/layout/process1"/>
    <dgm:cxn modelId="{1B97502C-B89C-4D7D-9197-FCF08C521AB9}" srcId="{EA2E118F-8CC7-4F3E-830C-4247933CF68A}" destId="{0135311E-E3E5-4B1D-A7E0-82FCEE55CFE5}" srcOrd="3" destOrd="0" parTransId="{C243130D-2D87-4208-BB57-889950DB8CF8}" sibTransId="{497540F5-BAA5-40F0-B0FC-625D05E8EEBB}"/>
    <dgm:cxn modelId="{00966515-4F9C-459D-AA64-1A8C403A45EF}" srcId="{91CF213C-3DF0-4947-A1FB-AE143CEC65C7}" destId="{8B3A3FEE-C023-40EC-AA45-6C3B9D519807}" srcOrd="0" destOrd="0" parTransId="{292D6135-E0A3-4A4A-95CA-306C404E801A}" sibTransId="{93CE8AE1-344B-4ECA-A4D5-0FCFD0511E35}"/>
    <dgm:cxn modelId="{6D17E5B3-FAAB-4ABE-AC5A-25DCAEAD5179}" srcId="{EA2E118F-8CC7-4F3E-830C-4247933CF68A}" destId="{6F937D31-F828-4452-9C3D-9E4932B41585}" srcOrd="0" destOrd="0" parTransId="{BA73F150-B718-4D46-8125-692D369C6279}" sibTransId="{975D1533-40CF-410C-9671-5BF2240D0B28}"/>
    <dgm:cxn modelId="{517AB199-3F35-49F5-A8C5-87448BE21745}" type="presOf" srcId="{6F937D31-F828-4452-9C3D-9E4932B41585}" destId="{5E46A7BA-702A-4739-88F2-9325D3E728DE}" srcOrd="0" destOrd="2" presId="urn:microsoft.com/office/officeart/2005/8/layout/process1"/>
    <dgm:cxn modelId="{59225570-A358-4606-84A1-540E2578BF3C}" type="presOf" srcId="{8B3A3FEE-C023-40EC-AA45-6C3B9D519807}" destId="{5E46A7BA-702A-4739-88F2-9325D3E728DE}" srcOrd="0" destOrd="0" presId="urn:microsoft.com/office/officeart/2005/8/layout/process1"/>
    <dgm:cxn modelId="{364ACAC4-85CD-4C55-8790-65C49EB88A99}" type="presOf" srcId="{EA2E118F-8CC7-4F3E-830C-4247933CF68A}" destId="{5E46A7BA-702A-4739-88F2-9325D3E728DE}" srcOrd="0" destOrd="1" presId="urn:microsoft.com/office/officeart/2005/8/layout/process1"/>
    <dgm:cxn modelId="{1E418C7A-B6B0-4708-8D51-D34D08F455C6}" type="presParOf" srcId="{0C5189E3-F27C-4EDD-B421-02889AADB923}" destId="{5E46A7BA-702A-4739-88F2-9325D3E728DE}"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CF7A053-DD26-4698-B766-099DC00B6C2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BFE07FC-FA1A-444C-B631-161B88CAC264}">
      <dgm:prSet/>
      <dgm:spPr/>
      <dgm:t>
        <a:bodyPr/>
        <a:lstStyle/>
        <a:p>
          <a:pPr rtl="0"/>
          <a:r>
            <a:rPr lang="en-US" dirty="0" smtClean="0"/>
            <a:t>February 14</a:t>
          </a:r>
          <a:r>
            <a:rPr lang="en-US" baseline="30000" dirty="0" smtClean="0"/>
            <a:t>th</a:t>
          </a:r>
          <a:r>
            <a:rPr lang="en-US" dirty="0" smtClean="0"/>
            <a:t>, 2018</a:t>
          </a:r>
          <a:endParaRPr lang="en-US" dirty="0"/>
        </a:p>
      </dgm:t>
    </dgm:pt>
    <dgm:pt modelId="{DB5D4F1D-7C19-41BB-B86D-57332A6F59FD}" type="parTrans" cxnId="{21D25451-0018-4971-972B-99D528D6EA19}">
      <dgm:prSet/>
      <dgm:spPr/>
      <dgm:t>
        <a:bodyPr/>
        <a:lstStyle/>
        <a:p>
          <a:endParaRPr lang="en-US"/>
        </a:p>
      </dgm:t>
    </dgm:pt>
    <dgm:pt modelId="{A2F5106D-405E-4DAB-9C6B-A816F7221322}" type="sibTrans" cxnId="{21D25451-0018-4971-972B-99D528D6EA19}">
      <dgm:prSet/>
      <dgm:spPr/>
      <dgm:t>
        <a:bodyPr/>
        <a:lstStyle/>
        <a:p>
          <a:endParaRPr lang="en-US"/>
        </a:p>
      </dgm:t>
    </dgm:pt>
    <dgm:pt modelId="{EFA0BE4B-0458-45E7-B9D9-1305FF8D9594}" type="pres">
      <dgm:prSet presAssocID="{9CF7A053-DD26-4698-B766-099DC00B6C25}" presName="linear" presStyleCnt="0">
        <dgm:presLayoutVars>
          <dgm:animLvl val="lvl"/>
          <dgm:resizeHandles val="exact"/>
        </dgm:presLayoutVars>
      </dgm:prSet>
      <dgm:spPr/>
      <dgm:t>
        <a:bodyPr/>
        <a:lstStyle/>
        <a:p>
          <a:endParaRPr lang="en-US"/>
        </a:p>
      </dgm:t>
    </dgm:pt>
    <dgm:pt modelId="{A216F8E1-3398-40DF-9FEA-92395B0A1636}" type="pres">
      <dgm:prSet presAssocID="{BBFE07FC-FA1A-444C-B631-161B88CAC264}" presName="parentText" presStyleLbl="node1" presStyleIdx="0" presStyleCnt="1">
        <dgm:presLayoutVars>
          <dgm:chMax val="0"/>
          <dgm:bulletEnabled val="1"/>
        </dgm:presLayoutVars>
      </dgm:prSet>
      <dgm:spPr/>
      <dgm:t>
        <a:bodyPr/>
        <a:lstStyle/>
        <a:p>
          <a:endParaRPr lang="en-US"/>
        </a:p>
      </dgm:t>
    </dgm:pt>
  </dgm:ptLst>
  <dgm:cxnLst>
    <dgm:cxn modelId="{21D25451-0018-4971-972B-99D528D6EA19}" srcId="{9CF7A053-DD26-4698-B766-099DC00B6C25}" destId="{BBFE07FC-FA1A-444C-B631-161B88CAC264}" srcOrd="0" destOrd="0" parTransId="{DB5D4F1D-7C19-41BB-B86D-57332A6F59FD}" sibTransId="{A2F5106D-405E-4DAB-9C6B-A816F7221322}"/>
    <dgm:cxn modelId="{1A8A0437-CF9A-41A0-985B-B92667F824E2}" type="presOf" srcId="{BBFE07FC-FA1A-444C-B631-161B88CAC264}" destId="{A216F8E1-3398-40DF-9FEA-92395B0A1636}" srcOrd="0" destOrd="0" presId="urn:microsoft.com/office/officeart/2005/8/layout/vList2"/>
    <dgm:cxn modelId="{4346FB9D-57EE-470A-94D1-F7B384ADC5EC}" type="presOf" srcId="{9CF7A053-DD26-4698-B766-099DC00B6C25}" destId="{EFA0BE4B-0458-45E7-B9D9-1305FF8D9594}" srcOrd="0" destOrd="0" presId="urn:microsoft.com/office/officeart/2005/8/layout/vList2"/>
    <dgm:cxn modelId="{7A875409-5DAC-450B-8377-5CDFE5E6DF75}" type="presParOf" srcId="{EFA0BE4B-0458-45E7-B9D9-1305FF8D9594}" destId="{A216F8E1-3398-40DF-9FEA-92395B0A163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4C4E14-0703-42E4-AC1A-116183C92D7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A6A80B3-AE73-4E13-9048-07654A783F42}">
      <dgm:prSet custT="1"/>
      <dgm:spPr/>
      <dgm:t>
        <a:bodyPr/>
        <a:lstStyle/>
        <a:p>
          <a:pPr rtl="0"/>
          <a:r>
            <a:rPr lang="en-US" sz="2800" b="0" i="0" dirty="0" smtClean="0"/>
            <a:t>Filter installation and connection to the plant</a:t>
          </a:r>
          <a:endParaRPr lang="en-US" sz="2800" dirty="0"/>
        </a:p>
      </dgm:t>
    </dgm:pt>
    <dgm:pt modelId="{86EB649B-1DFA-4018-B1BC-09FFADA330CA}" type="parTrans" cxnId="{F161F2E7-16BF-44A9-860E-EE0EC0F87339}">
      <dgm:prSet/>
      <dgm:spPr/>
      <dgm:t>
        <a:bodyPr/>
        <a:lstStyle/>
        <a:p>
          <a:endParaRPr lang="en-US"/>
        </a:p>
      </dgm:t>
    </dgm:pt>
    <dgm:pt modelId="{0BA1E778-B401-4D52-AFF3-12A0CC3E3832}" type="sibTrans" cxnId="{F161F2E7-16BF-44A9-860E-EE0EC0F87339}">
      <dgm:prSet/>
      <dgm:spPr/>
      <dgm:t>
        <a:bodyPr/>
        <a:lstStyle/>
        <a:p>
          <a:endParaRPr lang="en-US"/>
        </a:p>
      </dgm:t>
    </dgm:pt>
    <dgm:pt modelId="{BF3F39B4-789A-44C1-8DA5-0E157112549B}" type="pres">
      <dgm:prSet presAssocID="{294C4E14-0703-42E4-AC1A-116183C92D73}" presName="linear" presStyleCnt="0">
        <dgm:presLayoutVars>
          <dgm:animLvl val="lvl"/>
          <dgm:resizeHandles val="exact"/>
        </dgm:presLayoutVars>
      </dgm:prSet>
      <dgm:spPr/>
      <dgm:t>
        <a:bodyPr/>
        <a:lstStyle/>
        <a:p>
          <a:endParaRPr lang="en-US"/>
        </a:p>
      </dgm:t>
    </dgm:pt>
    <dgm:pt modelId="{ACC2FB50-96B6-46D4-B0AD-D961A58615E8}" type="pres">
      <dgm:prSet presAssocID="{EA6A80B3-AE73-4E13-9048-07654A783F42}" presName="parentText" presStyleLbl="node1" presStyleIdx="0" presStyleCnt="1" custLinFactNeighborX="5899" custLinFactNeighborY="-6405">
        <dgm:presLayoutVars>
          <dgm:chMax val="0"/>
          <dgm:bulletEnabled val="1"/>
        </dgm:presLayoutVars>
      </dgm:prSet>
      <dgm:spPr/>
      <dgm:t>
        <a:bodyPr/>
        <a:lstStyle/>
        <a:p>
          <a:endParaRPr lang="en-US"/>
        </a:p>
      </dgm:t>
    </dgm:pt>
  </dgm:ptLst>
  <dgm:cxnLst>
    <dgm:cxn modelId="{A751780B-408F-484A-961C-0BCBD98B2A4D}" type="presOf" srcId="{294C4E14-0703-42E4-AC1A-116183C92D73}" destId="{BF3F39B4-789A-44C1-8DA5-0E157112549B}" srcOrd="0" destOrd="0" presId="urn:microsoft.com/office/officeart/2005/8/layout/vList2"/>
    <dgm:cxn modelId="{B5A3F9AC-9EE9-4B93-ADB5-93B30CF0AE9B}" type="presOf" srcId="{EA6A80B3-AE73-4E13-9048-07654A783F42}" destId="{ACC2FB50-96B6-46D4-B0AD-D961A58615E8}" srcOrd="0" destOrd="0" presId="urn:microsoft.com/office/officeart/2005/8/layout/vList2"/>
    <dgm:cxn modelId="{F161F2E7-16BF-44A9-860E-EE0EC0F87339}" srcId="{294C4E14-0703-42E4-AC1A-116183C92D73}" destId="{EA6A80B3-AE73-4E13-9048-07654A783F42}" srcOrd="0" destOrd="0" parTransId="{86EB649B-1DFA-4018-B1BC-09FFADA330CA}" sibTransId="{0BA1E778-B401-4D52-AFF3-12A0CC3E3832}"/>
    <dgm:cxn modelId="{4A0FFF50-7F1B-43AE-8AAD-BB51DC717011}" type="presParOf" srcId="{BF3F39B4-789A-44C1-8DA5-0E157112549B}" destId="{ACC2FB50-96B6-46D4-B0AD-D961A58615E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2B9862-4A21-4CBE-9C1F-6DE8B58500C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99F9526-75A7-4705-935B-903B240D2867}">
      <dgm:prSet/>
      <dgm:spPr/>
      <dgm:t>
        <a:bodyPr/>
        <a:lstStyle/>
        <a:p>
          <a:pPr rtl="0"/>
          <a:r>
            <a:rPr lang="en-US" b="0" i="0" dirty="0" smtClean="0"/>
            <a:t>Flushing Plan</a:t>
          </a:r>
          <a:endParaRPr lang="en-US" dirty="0"/>
        </a:p>
      </dgm:t>
    </dgm:pt>
    <dgm:pt modelId="{79C434A9-A52A-442D-B6C2-6A15688F861B}" type="parTrans" cxnId="{D4804D6C-2543-47A3-9E87-F949DB7E2FA4}">
      <dgm:prSet/>
      <dgm:spPr/>
      <dgm:t>
        <a:bodyPr/>
        <a:lstStyle/>
        <a:p>
          <a:endParaRPr lang="en-US"/>
        </a:p>
      </dgm:t>
    </dgm:pt>
    <dgm:pt modelId="{C4F1ACBD-A96A-4295-A20D-CEBA08114180}" type="sibTrans" cxnId="{D4804D6C-2543-47A3-9E87-F949DB7E2FA4}">
      <dgm:prSet/>
      <dgm:spPr/>
      <dgm:t>
        <a:bodyPr/>
        <a:lstStyle/>
        <a:p>
          <a:endParaRPr lang="en-US"/>
        </a:p>
      </dgm:t>
    </dgm:pt>
    <dgm:pt modelId="{E95AE86C-4C4F-47C0-841F-73B236132432}" type="pres">
      <dgm:prSet presAssocID="{292B9862-4A21-4CBE-9C1F-6DE8B58500CB}" presName="linear" presStyleCnt="0">
        <dgm:presLayoutVars>
          <dgm:animLvl val="lvl"/>
          <dgm:resizeHandles val="exact"/>
        </dgm:presLayoutVars>
      </dgm:prSet>
      <dgm:spPr/>
      <dgm:t>
        <a:bodyPr/>
        <a:lstStyle/>
        <a:p>
          <a:endParaRPr lang="en-US"/>
        </a:p>
      </dgm:t>
    </dgm:pt>
    <dgm:pt modelId="{E3A516AA-6B1B-4042-8ED7-63B2E4AECFED}" type="pres">
      <dgm:prSet presAssocID="{B99F9526-75A7-4705-935B-903B240D2867}" presName="parentText" presStyleLbl="node1" presStyleIdx="0" presStyleCnt="1" custLinFactY="-169642" custLinFactNeighborX="-5616" custLinFactNeighborY="-200000">
        <dgm:presLayoutVars>
          <dgm:chMax val="0"/>
          <dgm:bulletEnabled val="1"/>
        </dgm:presLayoutVars>
      </dgm:prSet>
      <dgm:spPr/>
      <dgm:t>
        <a:bodyPr/>
        <a:lstStyle/>
        <a:p>
          <a:endParaRPr lang="en-US"/>
        </a:p>
      </dgm:t>
    </dgm:pt>
  </dgm:ptLst>
  <dgm:cxnLst>
    <dgm:cxn modelId="{15F97C77-F674-4302-AA7A-2FB3BD94B139}" type="presOf" srcId="{B99F9526-75A7-4705-935B-903B240D2867}" destId="{E3A516AA-6B1B-4042-8ED7-63B2E4AECFED}" srcOrd="0" destOrd="0" presId="urn:microsoft.com/office/officeart/2005/8/layout/vList2"/>
    <dgm:cxn modelId="{D4804D6C-2543-47A3-9E87-F949DB7E2FA4}" srcId="{292B9862-4A21-4CBE-9C1F-6DE8B58500CB}" destId="{B99F9526-75A7-4705-935B-903B240D2867}" srcOrd="0" destOrd="0" parTransId="{79C434A9-A52A-442D-B6C2-6A15688F861B}" sibTransId="{C4F1ACBD-A96A-4295-A20D-CEBA08114180}"/>
    <dgm:cxn modelId="{41C02565-76DC-4A72-AA05-9C97B17C76C2}" type="presOf" srcId="{292B9862-4A21-4CBE-9C1F-6DE8B58500CB}" destId="{E95AE86C-4C4F-47C0-841F-73B236132432}" srcOrd="0" destOrd="0" presId="urn:microsoft.com/office/officeart/2005/8/layout/vList2"/>
    <dgm:cxn modelId="{F97DDB63-5A36-48F6-AA16-17E5A7FA21C1}" type="presParOf" srcId="{E95AE86C-4C4F-47C0-841F-73B236132432}" destId="{E3A516AA-6B1B-4042-8ED7-63B2E4AECFE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1D7576-EEF2-4D52-B37B-269EA8FD5EB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35E42CF-EB2A-4BA2-9B36-CFAE4A8C3669}">
      <dgm:prSet custT="1"/>
      <dgm:spPr/>
      <dgm:t>
        <a:bodyPr/>
        <a:lstStyle/>
        <a:p>
          <a:pPr rtl="0"/>
          <a:r>
            <a:rPr lang="en-US" sz="2800" dirty="0" smtClean="0"/>
            <a:t>Media: Good vs. Bad</a:t>
          </a:r>
          <a:endParaRPr lang="en-US" sz="2800" dirty="0"/>
        </a:p>
      </dgm:t>
    </dgm:pt>
    <dgm:pt modelId="{ED55CFDC-59D1-47B0-937C-26F725EE6433}" type="parTrans" cxnId="{6DDD8117-D141-4E9C-9CE1-13E1A47D8D9A}">
      <dgm:prSet/>
      <dgm:spPr/>
      <dgm:t>
        <a:bodyPr/>
        <a:lstStyle/>
        <a:p>
          <a:endParaRPr lang="en-US"/>
        </a:p>
      </dgm:t>
    </dgm:pt>
    <dgm:pt modelId="{4625ED37-4777-4370-A7B3-7D359E0C8AE0}" type="sibTrans" cxnId="{6DDD8117-D141-4E9C-9CE1-13E1A47D8D9A}">
      <dgm:prSet/>
      <dgm:spPr/>
      <dgm:t>
        <a:bodyPr/>
        <a:lstStyle/>
        <a:p>
          <a:endParaRPr lang="en-US"/>
        </a:p>
      </dgm:t>
    </dgm:pt>
    <dgm:pt modelId="{F2EC508D-728D-4E37-AB24-66EA81B9B01C}" type="pres">
      <dgm:prSet presAssocID="{9E1D7576-EEF2-4D52-B37B-269EA8FD5EB3}" presName="linear" presStyleCnt="0">
        <dgm:presLayoutVars>
          <dgm:animLvl val="lvl"/>
          <dgm:resizeHandles val="exact"/>
        </dgm:presLayoutVars>
      </dgm:prSet>
      <dgm:spPr/>
      <dgm:t>
        <a:bodyPr/>
        <a:lstStyle/>
        <a:p>
          <a:endParaRPr lang="en-US"/>
        </a:p>
      </dgm:t>
    </dgm:pt>
    <dgm:pt modelId="{97AEEE28-46A5-42E5-B4C8-739F24938EAE}" type="pres">
      <dgm:prSet presAssocID="{B35E42CF-EB2A-4BA2-9B36-CFAE4A8C3669}" presName="parentText" presStyleLbl="node1" presStyleIdx="0" presStyleCnt="1">
        <dgm:presLayoutVars>
          <dgm:chMax val="0"/>
          <dgm:bulletEnabled val="1"/>
        </dgm:presLayoutVars>
      </dgm:prSet>
      <dgm:spPr/>
      <dgm:t>
        <a:bodyPr/>
        <a:lstStyle/>
        <a:p>
          <a:endParaRPr lang="en-US"/>
        </a:p>
      </dgm:t>
    </dgm:pt>
  </dgm:ptLst>
  <dgm:cxnLst>
    <dgm:cxn modelId="{791CC32F-F7CA-45EE-A2DA-C489E434EEF7}" type="presOf" srcId="{9E1D7576-EEF2-4D52-B37B-269EA8FD5EB3}" destId="{F2EC508D-728D-4E37-AB24-66EA81B9B01C}" srcOrd="0" destOrd="0" presId="urn:microsoft.com/office/officeart/2005/8/layout/vList2"/>
    <dgm:cxn modelId="{6DDD8117-D141-4E9C-9CE1-13E1A47D8D9A}" srcId="{9E1D7576-EEF2-4D52-B37B-269EA8FD5EB3}" destId="{B35E42CF-EB2A-4BA2-9B36-CFAE4A8C3669}" srcOrd="0" destOrd="0" parTransId="{ED55CFDC-59D1-47B0-937C-26F725EE6433}" sibTransId="{4625ED37-4777-4370-A7B3-7D359E0C8AE0}"/>
    <dgm:cxn modelId="{9712A3AF-D149-4879-A280-8475BEB1C702}" type="presOf" srcId="{B35E42CF-EB2A-4BA2-9B36-CFAE4A8C3669}" destId="{97AEEE28-46A5-42E5-B4C8-739F24938EAE}" srcOrd="0" destOrd="0" presId="urn:microsoft.com/office/officeart/2005/8/layout/vList2"/>
    <dgm:cxn modelId="{AA9C31FE-71EA-4A7C-BE0F-AF123AD6FE05}" type="presParOf" srcId="{F2EC508D-728D-4E37-AB24-66EA81B9B01C}" destId="{97AEEE28-46A5-42E5-B4C8-739F24938EA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7AAEF48-AC6F-444C-97EA-22DC4B9C943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9848FB4-FF19-4DCC-9BBA-8A97D61DA2F6}">
      <dgm:prSet custT="1"/>
      <dgm:spPr/>
      <dgm:t>
        <a:bodyPr/>
        <a:lstStyle/>
        <a:p>
          <a:pPr rtl="0"/>
          <a:r>
            <a:rPr lang="en-US" sz="2800" b="0" i="0" dirty="0" smtClean="0"/>
            <a:t>Community Support: </a:t>
          </a:r>
          <a:endParaRPr lang="en-US" sz="2800" dirty="0"/>
        </a:p>
      </dgm:t>
    </dgm:pt>
    <dgm:pt modelId="{239FADDE-EAE4-4102-9432-9E9B06D02872}" type="parTrans" cxnId="{EF1062EB-1194-49D4-BB04-801A61156C11}">
      <dgm:prSet/>
      <dgm:spPr/>
      <dgm:t>
        <a:bodyPr/>
        <a:lstStyle/>
        <a:p>
          <a:endParaRPr lang="en-US"/>
        </a:p>
      </dgm:t>
    </dgm:pt>
    <dgm:pt modelId="{17027E68-1874-455B-BDC7-3A2AE2BCAA0E}" type="sibTrans" cxnId="{EF1062EB-1194-49D4-BB04-801A61156C11}">
      <dgm:prSet/>
      <dgm:spPr/>
      <dgm:t>
        <a:bodyPr/>
        <a:lstStyle/>
        <a:p>
          <a:endParaRPr lang="en-US"/>
        </a:p>
      </dgm:t>
    </dgm:pt>
    <dgm:pt modelId="{7BC5BBB6-8627-4D31-A1AD-E72F80696530}">
      <dgm:prSet custT="1"/>
      <dgm:spPr/>
      <dgm:t>
        <a:bodyPr/>
        <a:lstStyle/>
        <a:p>
          <a:pPr rtl="0"/>
          <a:r>
            <a:rPr lang="en-US" sz="2800" b="0" i="0" dirty="0" smtClean="0"/>
            <a:t>National Guard</a:t>
          </a:r>
          <a:endParaRPr lang="en-US" sz="2800" dirty="0"/>
        </a:p>
      </dgm:t>
    </dgm:pt>
    <dgm:pt modelId="{C67722FC-1638-4DA9-9539-2B46C2706DC3}" type="parTrans" cxnId="{A1E62B34-C081-4E26-BA7F-537CAC414AC4}">
      <dgm:prSet/>
      <dgm:spPr/>
      <dgm:t>
        <a:bodyPr/>
        <a:lstStyle/>
        <a:p>
          <a:endParaRPr lang="en-US"/>
        </a:p>
      </dgm:t>
    </dgm:pt>
    <dgm:pt modelId="{1897818B-2BB1-4AD0-857B-4BE393326236}" type="sibTrans" cxnId="{A1E62B34-C081-4E26-BA7F-537CAC414AC4}">
      <dgm:prSet/>
      <dgm:spPr/>
      <dgm:t>
        <a:bodyPr/>
        <a:lstStyle/>
        <a:p>
          <a:endParaRPr lang="en-US"/>
        </a:p>
      </dgm:t>
    </dgm:pt>
    <dgm:pt modelId="{D16E387D-DF7B-4F47-948B-198F1D98473C}">
      <dgm:prSet custT="1"/>
      <dgm:spPr/>
      <dgm:t>
        <a:bodyPr/>
        <a:lstStyle/>
        <a:p>
          <a:pPr rtl="0"/>
          <a:r>
            <a:rPr lang="en-US" sz="2800" b="0" i="0" dirty="0" smtClean="0"/>
            <a:t>Blades Volunteer Fire Company </a:t>
          </a:r>
          <a:endParaRPr lang="en-US" sz="2800" dirty="0"/>
        </a:p>
      </dgm:t>
    </dgm:pt>
    <dgm:pt modelId="{7B144AC7-84D9-41AA-972C-B67CBB108197}" type="parTrans" cxnId="{0610275A-B4BC-46C2-9291-AE101E2D4C1B}">
      <dgm:prSet/>
      <dgm:spPr/>
      <dgm:t>
        <a:bodyPr/>
        <a:lstStyle/>
        <a:p>
          <a:endParaRPr lang="en-US"/>
        </a:p>
      </dgm:t>
    </dgm:pt>
    <dgm:pt modelId="{AFC9BD7D-C6B1-4609-AF2D-3C905C211791}" type="sibTrans" cxnId="{0610275A-B4BC-46C2-9291-AE101E2D4C1B}">
      <dgm:prSet/>
      <dgm:spPr/>
      <dgm:t>
        <a:bodyPr/>
        <a:lstStyle/>
        <a:p>
          <a:endParaRPr lang="en-US"/>
        </a:p>
      </dgm:t>
    </dgm:pt>
    <dgm:pt modelId="{61E1AD8E-AAB1-47EA-852E-C9B3E0F8B964}">
      <dgm:prSet custT="1"/>
      <dgm:spPr/>
      <dgm:t>
        <a:bodyPr/>
        <a:lstStyle/>
        <a:p>
          <a:pPr rtl="0"/>
          <a:r>
            <a:rPr lang="en-US" sz="2800" b="0" i="0" dirty="0" smtClean="0"/>
            <a:t>Neighboring Cities/Towns</a:t>
          </a:r>
          <a:endParaRPr lang="en-US" sz="2800" dirty="0"/>
        </a:p>
      </dgm:t>
    </dgm:pt>
    <dgm:pt modelId="{2FFE4207-C7C3-4D86-96F5-4B97FF3C3F26}" type="parTrans" cxnId="{8D1306DF-C7A1-4220-8849-BB61A8299065}">
      <dgm:prSet/>
      <dgm:spPr/>
      <dgm:t>
        <a:bodyPr/>
        <a:lstStyle/>
        <a:p>
          <a:endParaRPr lang="en-US"/>
        </a:p>
      </dgm:t>
    </dgm:pt>
    <dgm:pt modelId="{875FF27C-E226-4FF0-B93A-24699682FF7F}" type="sibTrans" cxnId="{8D1306DF-C7A1-4220-8849-BB61A8299065}">
      <dgm:prSet/>
      <dgm:spPr/>
      <dgm:t>
        <a:bodyPr/>
        <a:lstStyle/>
        <a:p>
          <a:endParaRPr lang="en-US"/>
        </a:p>
      </dgm:t>
    </dgm:pt>
    <dgm:pt modelId="{4334645D-B00A-45F0-BB2F-853A583D1F46}">
      <dgm:prSet custT="1"/>
      <dgm:spPr/>
      <dgm:t>
        <a:bodyPr/>
        <a:lstStyle/>
        <a:p>
          <a:pPr rtl="0"/>
          <a:r>
            <a:rPr lang="en-US" sz="2800" b="0" i="0" dirty="0" smtClean="0"/>
            <a:t>SERCAP</a:t>
          </a:r>
          <a:endParaRPr lang="en-US" sz="2800" dirty="0"/>
        </a:p>
      </dgm:t>
    </dgm:pt>
    <dgm:pt modelId="{2F41930B-3D16-45DF-87E3-4802D287DEA0}" type="parTrans" cxnId="{3A2B0F5D-A0FD-40E5-839F-4EE603867714}">
      <dgm:prSet/>
      <dgm:spPr/>
      <dgm:t>
        <a:bodyPr/>
        <a:lstStyle/>
        <a:p>
          <a:endParaRPr lang="en-US"/>
        </a:p>
      </dgm:t>
    </dgm:pt>
    <dgm:pt modelId="{6B151B7E-C5B7-4943-A550-108E5631BAD5}" type="sibTrans" cxnId="{3A2B0F5D-A0FD-40E5-839F-4EE603867714}">
      <dgm:prSet/>
      <dgm:spPr/>
      <dgm:t>
        <a:bodyPr/>
        <a:lstStyle/>
        <a:p>
          <a:endParaRPr lang="en-US"/>
        </a:p>
      </dgm:t>
    </dgm:pt>
    <dgm:pt modelId="{D33AE180-B7CB-4A11-B7A4-5F2FD23C696B}">
      <dgm:prSet custT="1"/>
      <dgm:spPr/>
      <dgm:t>
        <a:bodyPr/>
        <a:lstStyle/>
        <a:p>
          <a:pPr rtl="0"/>
          <a:r>
            <a:rPr lang="en-US" sz="2800" b="0" i="0" dirty="0" smtClean="0"/>
            <a:t>Rural Water</a:t>
          </a:r>
          <a:endParaRPr lang="en-US" sz="2800" dirty="0"/>
        </a:p>
      </dgm:t>
    </dgm:pt>
    <dgm:pt modelId="{04EE2F67-6501-46F1-AC82-79E0B852550B}" type="parTrans" cxnId="{FBDA0153-12C9-48BF-B267-06984BD0037B}">
      <dgm:prSet/>
      <dgm:spPr/>
      <dgm:t>
        <a:bodyPr/>
        <a:lstStyle/>
        <a:p>
          <a:endParaRPr lang="en-US"/>
        </a:p>
      </dgm:t>
    </dgm:pt>
    <dgm:pt modelId="{BFD7B2A6-F725-4F5D-9FD9-7A909A14DB0B}" type="sibTrans" cxnId="{FBDA0153-12C9-48BF-B267-06984BD0037B}">
      <dgm:prSet/>
      <dgm:spPr/>
      <dgm:t>
        <a:bodyPr/>
        <a:lstStyle/>
        <a:p>
          <a:endParaRPr lang="en-US"/>
        </a:p>
      </dgm:t>
    </dgm:pt>
    <dgm:pt modelId="{B38B96F4-B5F8-4149-BB6F-8D4C6703C5DE}">
      <dgm:prSet custT="1"/>
      <dgm:spPr/>
      <dgm:t>
        <a:bodyPr/>
        <a:lstStyle/>
        <a:p>
          <a:pPr rtl="0"/>
          <a:r>
            <a:rPr lang="en-US" sz="2800" b="0" i="0" dirty="0" smtClean="0"/>
            <a:t>DE WARN</a:t>
          </a:r>
          <a:endParaRPr lang="en-US" sz="2800" dirty="0"/>
        </a:p>
      </dgm:t>
    </dgm:pt>
    <dgm:pt modelId="{B6A623E8-4702-4C2C-90C3-CE9267044984}" type="parTrans" cxnId="{6FE2A4D5-96AA-4526-9E0D-C6AF2876AACF}">
      <dgm:prSet/>
      <dgm:spPr/>
      <dgm:t>
        <a:bodyPr/>
        <a:lstStyle/>
        <a:p>
          <a:endParaRPr lang="en-US"/>
        </a:p>
      </dgm:t>
    </dgm:pt>
    <dgm:pt modelId="{1BA5353B-0C1F-41E5-9220-FE8AB2EFFEAD}" type="sibTrans" cxnId="{6FE2A4D5-96AA-4526-9E0D-C6AF2876AACF}">
      <dgm:prSet/>
      <dgm:spPr/>
      <dgm:t>
        <a:bodyPr/>
        <a:lstStyle/>
        <a:p>
          <a:endParaRPr lang="en-US"/>
        </a:p>
      </dgm:t>
    </dgm:pt>
    <dgm:pt modelId="{EC85C15C-F961-4E93-9122-90885008475E}">
      <dgm:prSet custT="1"/>
      <dgm:spPr/>
      <dgm:t>
        <a:bodyPr/>
        <a:lstStyle/>
        <a:p>
          <a:pPr rtl="0"/>
          <a:r>
            <a:rPr lang="en-US" sz="2800" b="0" i="0" dirty="0" smtClean="0"/>
            <a:t>School District</a:t>
          </a:r>
          <a:endParaRPr lang="en-US" sz="2800" dirty="0"/>
        </a:p>
      </dgm:t>
    </dgm:pt>
    <dgm:pt modelId="{DE2AF3CD-D853-4A5D-B51D-3F99589C997B}" type="parTrans" cxnId="{F49EDE87-3BC5-4E4D-9CD2-439C0E5004F1}">
      <dgm:prSet/>
      <dgm:spPr/>
      <dgm:t>
        <a:bodyPr/>
        <a:lstStyle/>
        <a:p>
          <a:endParaRPr lang="en-US"/>
        </a:p>
      </dgm:t>
    </dgm:pt>
    <dgm:pt modelId="{FAF43593-0DF7-458D-B0B5-152133A67869}" type="sibTrans" cxnId="{F49EDE87-3BC5-4E4D-9CD2-439C0E5004F1}">
      <dgm:prSet/>
      <dgm:spPr/>
      <dgm:t>
        <a:bodyPr/>
        <a:lstStyle/>
        <a:p>
          <a:endParaRPr lang="en-US"/>
        </a:p>
      </dgm:t>
    </dgm:pt>
    <dgm:pt modelId="{CF195867-71FA-40BA-A98C-78913E6F9B96}">
      <dgm:prSet custT="1"/>
      <dgm:spPr/>
      <dgm:t>
        <a:bodyPr/>
        <a:lstStyle/>
        <a:p>
          <a:pPr rtl="0"/>
          <a:r>
            <a:rPr lang="en-US" sz="2800" b="0" i="0" dirty="0" smtClean="0"/>
            <a:t>Community Groups</a:t>
          </a:r>
          <a:endParaRPr lang="en-US" sz="2800" dirty="0"/>
        </a:p>
      </dgm:t>
    </dgm:pt>
    <dgm:pt modelId="{B2B411F4-C606-43FB-8CA9-F3334AFA2723}" type="parTrans" cxnId="{8C389631-62F5-4F82-98EB-8E71E92D3347}">
      <dgm:prSet/>
      <dgm:spPr/>
      <dgm:t>
        <a:bodyPr/>
        <a:lstStyle/>
        <a:p>
          <a:endParaRPr lang="en-US"/>
        </a:p>
      </dgm:t>
    </dgm:pt>
    <dgm:pt modelId="{4BBC29A7-FDB2-4CC1-B972-15B7FF226910}" type="sibTrans" cxnId="{8C389631-62F5-4F82-98EB-8E71E92D3347}">
      <dgm:prSet/>
      <dgm:spPr/>
      <dgm:t>
        <a:bodyPr/>
        <a:lstStyle/>
        <a:p>
          <a:endParaRPr lang="en-US"/>
        </a:p>
      </dgm:t>
    </dgm:pt>
    <dgm:pt modelId="{16466C8E-2377-4069-8824-C4897921F371}" type="pres">
      <dgm:prSet presAssocID="{97AAEF48-AC6F-444C-97EA-22DC4B9C9433}" presName="Name0" presStyleCnt="0">
        <dgm:presLayoutVars>
          <dgm:dir/>
          <dgm:resizeHandles val="exact"/>
        </dgm:presLayoutVars>
      </dgm:prSet>
      <dgm:spPr/>
      <dgm:t>
        <a:bodyPr/>
        <a:lstStyle/>
        <a:p>
          <a:endParaRPr lang="en-US"/>
        </a:p>
      </dgm:t>
    </dgm:pt>
    <dgm:pt modelId="{A634FA7B-B6CD-4F7C-A970-90898FB40B0B}" type="pres">
      <dgm:prSet presAssocID="{29848FB4-FF19-4DCC-9BBA-8A97D61DA2F6}" presName="node" presStyleLbl="node1" presStyleIdx="0" presStyleCnt="1" custLinFactNeighborX="2225" custLinFactNeighborY="9497">
        <dgm:presLayoutVars>
          <dgm:bulletEnabled val="1"/>
        </dgm:presLayoutVars>
      </dgm:prSet>
      <dgm:spPr/>
      <dgm:t>
        <a:bodyPr/>
        <a:lstStyle/>
        <a:p>
          <a:endParaRPr lang="en-US"/>
        </a:p>
      </dgm:t>
    </dgm:pt>
  </dgm:ptLst>
  <dgm:cxnLst>
    <dgm:cxn modelId="{B98D2E95-051B-4B85-9AAD-19D8F1D5F6E7}" type="presOf" srcId="{29848FB4-FF19-4DCC-9BBA-8A97D61DA2F6}" destId="{A634FA7B-B6CD-4F7C-A970-90898FB40B0B}" srcOrd="0" destOrd="0" presId="urn:microsoft.com/office/officeart/2005/8/layout/process1"/>
    <dgm:cxn modelId="{F49EDE87-3BC5-4E4D-9CD2-439C0E5004F1}" srcId="{29848FB4-FF19-4DCC-9BBA-8A97D61DA2F6}" destId="{EC85C15C-F961-4E93-9122-90885008475E}" srcOrd="6" destOrd="0" parTransId="{DE2AF3CD-D853-4A5D-B51D-3F99589C997B}" sibTransId="{FAF43593-0DF7-458D-B0B5-152133A67869}"/>
    <dgm:cxn modelId="{6FF5048F-AADC-4EC1-9852-D1997D3A9942}" type="presOf" srcId="{D33AE180-B7CB-4A11-B7A4-5F2FD23C696B}" destId="{A634FA7B-B6CD-4F7C-A970-90898FB40B0B}" srcOrd="0" destOrd="5" presId="urn:microsoft.com/office/officeart/2005/8/layout/process1"/>
    <dgm:cxn modelId="{D5E80876-0DE6-4283-9554-C9DABD3395F6}" type="presOf" srcId="{61E1AD8E-AAB1-47EA-852E-C9B3E0F8B964}" destId="{A634FA7B-B6CD-4F7C-A970-90898FB40B0B}" srcOrd="0" destOrd="3" presId="urn:microsoft.com/office/officeart/2005/8/layout/process1"/>
    <dgm:cxn modelId="{8C389631-62F5-4F82-98EB-8E71E92D3347}" srcId="{29848FB4-FF19-4DCC-9BBA-8A97D61DA2F6}" destId="{CF195867-71FA-40BA-A98C-78913E6F9B96}" srcOrd="7" destOrd="0" parTransId="{B2B411F4-C606-43FB-8CA9-F3334AFA2723}" sibTransId="{4BBC29A7-FDB2-4CC1-B972-15B7FF226910}"/>
    <dgm:cxn modelId="{0C482648-303B-4ECB-97E4-535F319AB4E8}" type="presOf" srcId="{97AAEF48-AC6F-444C-97EA-22DC4B9C9433}" destId="{16466C8E-2377-4069-8824-C4897921F371}" srcOrd="0" destOrd="0" presId="urn:microsoft.com/office/officeart/2005/8/layout/process1"/>
    <dgm:cxn modelId="{5585B103-CD67-4C86-A6A9-60297EFC0512}" type="presOf" srcId="{7BC5BBB6-8627-4D31-A1AD-E72F80696530}" destId="{A634FA7B-B6CD-4F7C-A970-90898FB40B0B}" srcOrd="0" destOrd="1" presId="urn:microsoft.com/office/officeart/2005/8/layout/process1"/>
    <dgm:cxn modelId="{3F92EC6D-6A8E-48B0-9AC6-BD76153397A9}" type="presOf" srcId="{4334645D-B00A-45F0-BB2F-853A583D1F46}" destId="{A634FA7B-B6CD-4F7C-A970-90898FB40B0B}" srcOrd="0" destOrd="4" presId="urn:microsoft.com/office/officeart/2005/8/layout/process1"/>
    <dgm:cxn modelId="{8D1306DF-C7A1-4220-8849-BB61A8299065}" srcId="{29848FB4-FF19-4DCC-9BBA-8A97D61DA2F6}" destId="{61E1AD8E-AAB1-47EA-852E-C9B3E0F8B964}" srcOrd="2" destOrd="0" parTransId="{2FFE4207-C7C3-4D86-96F5-4B97FF3C3F26}" sibTransId="{875FF27C-E226-4FF0-B93A-24699682FF7F}"/>
    <dgm:cxn modelId="{FBDA0153-12C9-48BF-B267-06984BD0037B}" srcId="{29848FB4-FF19-4DCC-9BBA-8A97D61DA2F6}" destId="{D33AE180-B7CB-4A11-B7A4-5F2FD23C696B}" srcOrd="4" destOrd="0" parTransId="{04EE2F67-6501-46F1-AC82-79E0B852550B}" sibTransId="{BFD7B2A6-F725-4F5D-9FD9-7A909A14DB0B}"/>
    <dgm:cxn modelId="{7125CCF3-F2C7-46C7-B408-F83F2549C19A}" type="presOf" srcId="{EC85C15C-F961-4E93-9122-90885008475E}" destId="{A634FA7B-B6CD-4F7C-A970-90898FB40B0B}" srcOrd="0" destOrd="7" presId="urn:microsoft.com/office/officeart/2005/8/layout/process1"/>
    <dgm:cxn modelId="{0610275A-B4BC-46C2-9291-AE101E2D4C1B}" srcId="{29848FB4-FF19-4DCC-9BBA-8A97D61DA2F6}" destId="{D16E387D-DF7B-4F47-948B-198F1D98473C}" srcOrd="1" destOrd="0" parTransId="{7B144AC7-84D9-41AA-972C-B67CBB108197}" sibTransId="{AFC9BD7D-C6B1-4609-AF2D-3C905C211791}"/>
    <dgm:cxn modelId="{A1E62B34-C081-4E26-BA7F-537CAC414AC4}" srcId="{29848FB4-FF19-4DCC-9BBA-8A97D61DA2F6}" destId="{7BC5BBB6-8627-4D31-A1AD-E72F80696530}" srcOrd="0" destOrd="0" parTransId="{C67722FC-1638-4DA9-9539-2B46C2706DC3}" sibTransId="{1897818B-2BB1-4AD0-857B-4BE393326236}"/>
    <dgm:cxn modelId="{3A2B0F5D-A0FD-40E5-839F-4EE603867714}" srcId="{29848FB4-FF19-4DCC-9BBA-8A97D61DA2F6}" destId="{4334645D-B00A-45F0-BB2F-853A583D1F46}" srcOrd="3" destOrd="0" parTransId="{2F41930B-3D16-45DF-87E3-4802D287DEA0}" sibTransId="{6B151B7E-C5B7-4943-A550-108E5631BAD5}"/>
    <dgm:cxn modelId="{6FE2A4D5-96AA-4526-9E0D-C6AF2876AACF}" srcId="{29848FB4-FF19-4DCC-9BBA-8A97D61DA2F6}" destId="{B38B96F4-B5F8-4149-BB6F-8D4C6703C5DE}" srcOrd="5" destOrd="0" parTransId="{B6A623E8-4702-4C2C-90C3-CE9267044984}" sibTransId="{1BA5353B-0C1F-41E5-9220-FE8AB2EFFEAD}"/>
    <dgm:cxn modelId="{B9FE6D44-F0CC-4152-A531-BB880838F63C}" type="presOf" srcId="{CF195867-71FA-40BA-A98C-78913E6F9B96}" destId="{A634FA7B-B6CD-4F7C-A970-90898FB40B0B}" srcOrd="0" destOrd="8" presId="urn:microsoft.com/office/officeart/2005/8/layout/process1"/>
    <dgm:cxn modelId="{4B58A3E2-AB3B-4948-8480-534D423E6C9B}" type="presOf" srcId="{B38B96F4-B5F8-4149-BB6F-8D4C6703C5DE}" destId="{A634FA7B-B6CD-4F7C-A970-90898FB40B0B}" srcOrd="0" destOrd="6" presId="urn:microsoft.com/office/officeart/2005/8/layout/process1"/>
    <dgm:cxn modelId="{EF1062EB-1194-49D4-BB04-801A61156C11}" srcId="{97AAEF48-AC6F-444C-97EA-22DC4B9C9433}" destId="{29848FB4-FF19-4DCC-9BBA-8A97D61DA2F6}" srcOrd="0" destOrd="0" parTransId="{239FADDE-EAE4-4102-9432-9E9B06D02872}" sibTransId="{17027E68-1874-455B-BDC7-3A2AE2BCAA0E}"/>
    <dgm:cxn modelId="{B66E3B39-AF13-4589-AD34-192F8FB13ABA}" type="presOf" srcId="{D16E387D-DF7B-4F47-948B-198F1D98473C}" destId="{A634FA7B-B6CD-4F7C-A970-90898FB40B0B}" srcOrd="0" destOrd="2" presId="urn:microsoft.com/office/officeart/2005/8/layout/process1"/>
    <dgm:cxn modelId="{A8D3B6EC-41C6-4BFB-8998-23395C64B98E}" type="presParOf" srcId="{16466C8E-2377-4069-8824-C4897921F371}" destId="{A634FA7B-B6CD-4F7C-A970-90898FB40B0B}"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75D3557-1DF4-4904-ADFF-54603798AD4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0D728C5-8214-4F60-BB97-4EC5AE388D78}">
      <dgm:prSet custT="1"/>
      <dgm:spPr/>
      <dgm:t>
        <a:bodyPr/>
        <a:lstStyle/>
        <a:p>
          <a:pPr rtl="0"/>
          <a:r>
            <a:rPr lang="en-US" sz="2800" dirty="0" smtClean="0"/>
            <a:t>Public Meeting March 1</a:t>
          </a:r>
          <a:r>
            <a:rPr lang="en-US" sz="2800" baseline="30000" dirty="0" smtClean="0"/>
            <a:t>st</a:t>
          </a:r>
          <a:r>
            <a:rPr lang="en-US" sz="2800" dirty="0" smtClean="0"/>
            <a:t>, 2018</a:t>
          </a:r>
          <a:endParaRPr lang="en-US" sz="2800" dirty="0"/>
        </a:p>
      </dgm:t>
    </dgm:pt>
    <dgm:pt modelId="{2023747C-897E-4284-AF0D-F8DFC160A3FB}" type="parTrans" cxnId="{8A9DD898-ED00-430E-96B6-6309562FF52A}">
      <dgm:prSet/>
      <dgm:spPr/>
      <dgm:t>
        <a:bodyPr/>
        <a:lstStyle/>
        <a:p>
          <a:endParaRPr lang="en-US"/>
        </a:p>
      </dgm:t>
    </dgm:pt>
    <dgm:pt modelId="{B9AF53AB-64BA-48CC-BECA-F5EB43DBC24F}" type="sibTrans" cxnId="{8A9DD898-ED00-430E-96B6-6309562FF52A}">
      <dgm:prSet/>
      <dgm:spPr/>
      <dgm:t>
        <a:bodyPr/>
        <a:lstStyle/>
        <a:p>
          <a:endParaRPr lang="en-US"/>
        </a:p>
      </dgm:t>
    </dgm:pt>
    <dgm:pt modelId="{128EA898-3C33-489A-A467-ED53754483A0}" type="pres">
      <dgm:prSet presAssocID="{C75D3557-1DF4-4904-ADFF-54603798AD4B}" presName="linear" presStyleCnt="0">
        <dgm:presLayoutVars>
          <dgm:animLvl val="lvl"/>
          <dgm:resizeHandles val="exact"/>
        </dgm:presLayoutVars>
      </dgm:prSet>
      <dgm:spPr/>
      <dgm:t>
        <a:bodyPr/>
        <a:lstStyle/>
        <a:p>
          <a:endParaRPr lang="en-US"/>
        </a:p>
      </dgm:t>
    </dgm:pt>
    <dgm:pt modelId="{2E151B83-AF4A-47D6-BAD4-DA794BCA8684}" type="pres">
      <dgm:prSet presAssocID="{80D728C5-8214-4F60-BB97-4EC5AE388D78}" presName="parentText" presStyleLbl="node1" presStyleIdx="0" presStyleCnt="1">
        <dgm:presLayoutVars>
          <dgm:chMax val="0"/>
          <dgm:bulletEnabled val="1"/>
        </dgm:presLayoutVars>
      </dgm:prSet>
      <dgm:spPr/>
      <dgm:t>
        <a:bodyPr/>
        <a:lstStyle/>
        <a:p>
          <a:endParaRPr lang="en-US"/>
        </a:p>
      </dgm:t>
    </dgm:pt>
  </dgm:ptLst>
  <dgm:cxnLst>
    <dgm:cxn modelId="{492BDF3F-25BE-46E3-B557-94059125E2BD}" type="presOf" srcId="{80D728C5-8214-4F60-BB97-4EC5AE388D78}" destId="{2E151B83-AF4A-47D6-BAD4-DA794BCA8684}" srcOrd="0" destOrd="0" presId="urn:microsoft.com/office/officeart/2005/8/layout/vList2"/>
    <dgm:cxn modelId="{CD29046B-879B-4332-952B-DB63FDFE832E}" type="presOf" srcId="{C75D3557-1DF4-4904-ADFF-54603798AD4B}" destId="{128EA898-3C33-489A-A467-ED53754483A0}" srcOrd="0" destOrd="0" presId="urn:microsoft.com/office/officeart/2005/8/layout/vList2"/>
    <dgm:cxn modelId="{8A9DD898-ED00-430E-96B6-6309562FF52A}" srcId="{C75D3557-1DF4-4904-ADFF-54603798AD4B}" destId="{80D728C5-8214-4F60-BB97-4EC5AE388D78}" srcOrd="0" destOrd="0" parTransId="{2023747C-897E-4284-AF0D-F8DFC160A3FB}" sibTransId="{B9AF53AB-64BA-48CC-BECA-F5EB43DBC24F}"/>
    <dgm:cxn modelId="{4F8C0056-02AB-4500-BA67-45DB34F5CB20}" type="presParOf" srcId="{128EA898-3C33-489A-A467-ED53754483A0}" destId="{2E151B83-AF4A-47D6-BAD4-DA794BCA868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D14EC5-32FB-40BD-A579-2CC2F62E4EA0}"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6BB02B69-F1D2-4A02-BCCE-C4788A36222F}">
      <dgm:prSet custT="1"/>
      <dgm:spPr/>
      <dgm:t>
        <a:bodyPr/>
        <a:lstStyle/>
        <a:p>
          <a:pPr rtl="0"/>
          <a:r>
            <a:rPr lang="en-US" sz="5400" b="0" i="0" dirty="0" smtClean="0"/>
            <a:t>Additional Concerns</a:t>
          </a:r>
          <a:endParaRPr lang="en-US" sz="5400" dirty="0"/>
        </a:p>
      </dgm:t>
    </dgm:pt>
    <dgm:pt modelId="{99BEECF8-A8E2-4E27-AC05-D76DB52F3E4B}" type="parTrans" cxnId="{D735AEC0-14E9-408A-B03A-82F4A93EDE3D}">
      <dgm:prSet/>
      <dgm:spPr/>
      <dgm:t>
        <a:bodyPr/>
        <a:lstStyle/>
        <a:p>
          <a:endParaRPr lang="en-US"/>
        </a:p>
      </dgm:t>
    </dgm:pt>
    <dgm:pt modelId="{78FC6B26-C850-48C9-A285-141A34C51911}" type="sibTrans" cxnId="{D735AEC0-14E9-408A-B03A-82F4A93EDE3D}">
      <dgm:prSet/>
      <dgm:spPr/>
      <dgm:t>
        <a:bodyPr/>
        <a:lstStyle/>
        <a:p>
          <a:endParaRPr lang="en-US"/>
        </a:p>
      </dgm:t>
    </dgm:pt>
    <dgm:pt modelId="{B1A8F4C4-4DE1-4419-8BB4-FA13964295FF}">
      <dgm:prSet custT="1"/>
      <dgm:spPr/>
      <dgm:t>
        <a:bodyPr/>
        <a:lstStyle/>
        <a:p>
          <a:pPr rtl="0"/>
          <a:r>
            <a:rPr lang="en-US" sz="3600" b="0" i="0" dirty="0" smtClean="0">
              <a:solidFill>
                <a:schemeClr val="accent1"/>
              </a:solidFill>
            </a:rPr>
            <a:t>Media Disposal </a:t>
          </a:r>
          <a:endParaRPr lang="en-US" sz="3600" dirty="0">
            <a:solidFill>
              <a:schemeClr val="accent1"/>
            </a:solidFill>
          </a:endParaRPr>
        </a:p>
      </dgm:t>
    </dgm:pt>
    <dgm:pt modelId="{9D7E4CD1-65A7-46EB-BE4A-BC85C1B71ED9}" type="parTrans" cxnId="{FF638222-F443-4DED-A736-AD299D70571E}">
      <dgm:prSet/>
      <dgm:spPr/>
      <dgm:t>
        <a:bodyPr/>
        <a:lstStyle/>
        <a:p>
          <a:endParaRPr lang="en-US"/>
        </a:p>
      </dgm:t>
    </dgm:pt>
    <dgm:pt modelId="{BA796955-B39D-4EB9-ADF0-E1DD13931C32}" type="sibTrans" cxnId="{FF638222-F443-4DED-A736-AD299D70571E}">
      <dgm:prSet/>
      <dgm:spPr/>
      <dgm:t>
        <a:bodyPr/>
        <a:lstStyle/>
        <a:p>
          <a:endParaRPr lang="en-US"/>
        </a:p>
      </dgm:t>
    </dgm:pt>
    <dgm:pt modelId="{C13D2B51-2AE4-48BF-BF55-BBF2B323807E}">
      <dgm:prSet custT="1"/>
      <dgm:spPr/>
      <dgm:t>
        <a:bodyPr/>
        <a:lstStyle/>
        <a:p>
          <a:pPr rtl="0"/>
          <a:r>
            <a:rPr lang="en-US" sz="3600" b="0" i="0" dirty="0" smtClean="0">
              <a:solidFill>
                <a:schemeClr val="accent1"/>
              </a:solidFill>
            </a:rPr>
            <a:t>Media Replacement</a:t>
          </a:r>
          <a:endParaRPr lang="en-US" sz="3600" dirty="0">
            <a:solidFill>
              <a:schemeClr val="accent1"/>
            </a:solidFill>
          </a:endParaRPr>
        </a:p>
      </dgm:t>
    </dgm:pt>
    <dgm:pt modelId="{62F524DE-3200-4331-ACCC-0AFC2F3BFA09}" type="parTrans" cxnId="{00914CB5-0FF4-4EB9-8767-2D6B51743E3B}">
      <dgm:prSet/>
      <dgm:spPr/>
      <dgm:t>
        <a:bodyPr/>
        <a:lstStyle/>
        <a:p>
          <a:endParaRPr lang="en-US"/>
        </a:p>
      </dgm:t>
    </dgm:pt>
    <dgm:pt modelId="{9ADE7401-9C8A-4D6D-8DD9-082FE75111A0}" type="sibTrans" cxnId="{00914CB5-0FF4-4EB9-8767-2D6B51743E3B}">
      <dgm:prSet/>
      <dgm:spPr/>
      <dgm:t>
        <a:bodyPr/>
        <a:lstStyle/>
        <a:p>
          <a:endParaRPr lang="en-US"/>
        </a:p>
      </dgm:t>
    </dgm:pt>
    <dgm:pt modelId="{08F25CEB-7041-4966-B56F-A7485D8399E0}">
      <dgm:prSet custT="1"/>
      <dgm:spPr/>
      <dgm:t>
        <a:bodyPr/>
        <a:lstStyle/>
        <a:p>
          <a:pPr rtl="0"/>
          <a:r>
            <a:rPr lang="en-US" sz="3600" b="0" i="0" dirty="0" smtClean="0">
              <a:solidFill>
                <a:schemeClr val="accent1"/>
              </a:solidFill>
            </a:rPr>
            <a:t>Backwashing – approval to send down the sewer</a:t>
          </a:r>
          <a:endParaRPr lang="en-US" sz="3600" dirty="0">
            <a:solidFill>
              <a:schemeClr val="accent1"/>
            </a:solidFill>
          </a:endParaRPr>
        </a:p>
      </dgm:t>
    </dgm:pt>
    <dgm:pt modelId="{8CBB5FA1-EB4B-466B-8514-DD4749EE8CAD}" type="parTrans" cxnId="{16373F1F-7DE4-40EB-82BD-35D0ECA1721F}">
      <dgm:prSet/>
      <dgm:spPr/>
      <dgm:t>
        <a:bodyPr/>
        <a:lstStyle/>
        <a:p>
          <a:endParaRPr lang="en-US"/>
        </a:p>
      </dgm:t>
    </dgm:pt>
    <dgm:pt modelId="{615514B2-6848-4D89-BE71-87B4E2B3AD50}" type="sibTrans" cxnId="{16373F1F-7DE4-40EB-82BD-35D0ECA1721F}">
      <dgm:prSet/>
      <dgm:spPr/>
      <dgm:t>
        <a:bodyPr/>
        <a:lstStyle/>
        <a:p>
          <a:endParaRPr lang="en-US"/>
        </a:p>
      </dgm:t>
    </dgm:pt>
    <dgm:pt modelId="{8A0317E7-0F1D-405A-A1E7-BE5936409403}" type="pres">
      <dgm:prSet presAssocID="{CED14EC5-32FB-40BD-A579-2CC2F62E4EA0}" presName="Name0" presStyleCnt="0">
        <dgm:presLayoutVars>
          <dgm:dir/>
          <dgm:animLvl val="lvl"/>
          <dgm:resizeHandles val="exact"/>
        </dgm:presLayoutVars>
      </dgm:prSet>
      <dgm:spPr/>
      <dgm:t>
        <a:bodyPr/>
        <a:lstStyle/>
        <a:p>
          <a:endParaRPr lang="en-US"/>
        </a:p>
      </dgm:t>
    </dgm:pt>
    <dgm:pt modelId="{A592AD2D-9767-48D0-A21A-28ADC0B23BAB}" type="pres">
      <dgm:prSet presAssocID="{6BB02B69-F1D2-4A02-BCCE-C4788A36222F}" presName="linNode" presStyleCnt="0"/>
      <dgm:spPr/>
    </dgm:pt>
    <dgm:pt modelId="{532C65FF-532B-48A2-B864-4DF69CCBC4E1}" type="pres">
      <dgm:prSet presAssocID="{6BB02B69-F1D2-4A02-BCCE-C4788A36222F}" presName="parentText" presStyleLbl="node1" presStyleIdx="0" presStyleCnt="1">
        <dgm:presLayoutVars>
          <dgm:chMax val="1"/>
          <dgm:bulletEnabled val="1"/>
        </dgm:presLayoutVars>
      </dgm:prSet>
      <dgm:spPr/>
      <dgm:t>
        <a:bodyPr/>
        <a:lstStyle/>
        <a:p>
          <a:endParaRPr lang="en-US"/>
        </a:p>
      </dgm:t>
    </dgm:pt>
    <dgm:pt modelId="{869F06D5-27F1-4A06-A643-814D3BB17AF4}" type="pres">
      <dgm:prSet presAssocID="{6BB02B69-F1D2-4A02-BCCE-C4788A36222F}" presName="descendantText" presStyleLbl="alignAccFollowNode1" presStyleIdx="0" presStyleCnt="1">
        <dgm:presLayoutVars>
          <dgm:bulletEnabled val="1"/>
        </dgm:presLayoutVars>
      </dgm:prSet>
      <dgm:spPr/>
      <dgm:t>
        <a:bodyPr/>
        <a:lstStyle/>
        <a:p>
          <a:endParaRPr lang="en-US"/>
        </a:p>
      </dgm:t>
    </dgm:pt>
  </dgm:ptLst>
  <dgm:cxnLst>
    <dgm:cxn modelId="{16A8C2DC-1971-4700-9E3D-5989358598B7}" type="presOf" srcId="{C13D2B51-2AE4-48BF-BF55-BBF2B323807E}" destId="{869F06D5-27F1-4A06-A643-814D3BB17AF4}" srcOrd="0" destOrd="1" presId="urn:microsoft.com/office/officeart/2005/8/layout/vList5"/>
    <dgm:cxn modelId="{00914CB5-0FF4-4EB9-8767-2D6B51743E3B}" srcId="{6BB02B69-F1D2-4A02-BCCE-C4788A36222F}" destId="{C13D2B51-2AE4-48BF-BF55-BBF2B323807E}" srcOrd="1" destOrd="0" parTransId="{62F524DE-3200-4331-ACCC-0AFC2F3BFA09}" sibTransId="{9ADE7401-9C8A-4D6D-8DD9-082FE75111A0}"/>
    <dgm:cxn modelId="{A9188885-CF1F-4E5D-A4F3-FF28C9D461A7}" type="presOf" srcId="{CED14EC5-32FB-40BD-A579-2CC2F62E4EA0}" destId="{8A0317E7-0F1D-405A-A1E7-BE5936409403}" srcOrd="0" destOrd="0" presId="urn:microsoft.com/office/officeart/2005/8/layout/vList5"/>
    <dgm:cxn modelId="{D1A3A507-740A-48C0-B174-748F85F067A2}" type="presOf" srcId="{6BB02B69-F1D2-4A02-BCCE-C4788A36222F}" destId="{532C65FF-532B-48A2-B864-4DF69CCBC4E1}" srcOrd="0" destOrd="0" presId="urn:microsoft.com/office/officeart/2005/8/layout/vList5"/>
    <dgm:cxn modelId="{A7B3C621-7503-4C0A-8E8D-6856F1FB93F3}" type="presOf" srcId="{08F25CEB-7041-4966-B56F-A7485D8399E0}" destId="{869F06D5-27F1-4A06-A643-814D3BB17AF4}" srcOrd="0" destOrd="2" presId="urn:microsoft.com/office/officeart/2005/8/layout/vList5"/>
    <dgm:cxn modelId="{024EBAAE-3BCA-4A94-8AD0-7DFACF75CA92}" type="presOf" srcId="{B1A8F4C4-4DE1-4419-8BB4-FA13964295FF}" destId="{869F06D5-27F1-4A06-A643-814D3BB17AF4}" srcOrd="0" destOrd="0" presId="urn:microsoft.com/office/officeart/2005/8/layout/vList5"/>
    <dgm:cxn modelId="{D735AEC0-14E9-408A-B03A-82F4A93EDE3D}" srcId="{CED14EC5-32FB-40BD-A579-2CC2F62E4EA0}" destId="{6BB02B69-F1D2-4A02-BCCE-C4788A36222F}" srcOrd="0" destOrd="0" parTransId="{99BEECF8-A8E2-4E27-AC05-D76DB52F3E4B}" sibTransId="{78FC6B26-C850-48C9-A285-141A34C51911}"/>
    <dgm:cxn modelId="{16373F1F-7DE4-40EB-82BD-35D0ECA1721F}" srcId="{6BB02B69-F1D2-4A02-BCCE-C4788A36222F}" destId="{08F25CEB-7041-4966-B56F-A7485D8399E0}" srcOrd="2" destOrd="0" parTransId="{8CBB5FA1-EB4B-466B-8514-DD4749EE8CAD}" sibTransId="{615514B2-6848-4D89-BE71-87B4E2B3AD50}"/>
    <dgm:cxn modelId="{FF638222-F443-4DED-A736-AD299D70571E}" srcId="{6BB02B69-F1D2-4A02-BCCE-C4788A36222F}" destId="{B1A8F4C4-4DE1-4419-8BB4-FA13964295FF}" srcOrd="0" destOrd="0" parTransId="{9D7E4CD1-65A7-46EB-BE4A-BC85C1B71ED9}" sibTransId="{BA796955-B39D-4EB9-ADF0-E1DD13931C32}"/>
    <dgm:cxn modelId="{45698CC8-2859-444F-9406-0829335C37FB}" type="presParOf" srcId="{8A0317E7-0F1D-405A-A1E7-BE5936409403}" destId="{A592AD2D-9767-48D0-A21A-28ADC0B23BAB}" srcOrd="0" destOrd="0" presId="urn:microsoft.com/office/officeart/2005/8/layout/vList5"/>
    <dgm:cxn modelId="{9B1B9A96-740A-4D4B-9734-C39B9B3DF630}" type="presParOf" srcId="{A592AD2D-9767-48D0-A21A-28ADC0B23BAB}" destId="{532C65FF-532B-48A2-B864-4DF69CCBC4E1}" srcOrd="0" destOrd="0" presId="urn:microsoft.com/office/officeart/2005/8/layout/vList5"/>
    <dgm:cxn modelId="{D6D77417-5D52-4A36-918E-CDE3CF333D70}" type="presParOf" srcId="{A592AD2D-9767-48D0-A21A-28ADC0B23BAB}" destId="{869F06D5-27F1-4A06-A643-814D3BB17A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A606F3C-FC61-45E8-B7AE-8D673FD0F1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5F4094-09D2-47C1-BD36-BF8E1AE08956}">
      <dgm:prSet custT="1"/>
      <dgm:spPr/>
      <dgm:t>
        <a:bodyPr/>
        <a:lstStyle/>
        <a:p>
          <a:pPr rtl="0"/>
          <a:r>
            <a:rPr lang="en-US" sz="2800" b="0" i="0" dirty="0" smtClean="0"/>
            <a:t>Additional Water Treatment Plant Upgrades Needed</a:t>
          </a:r>
          <a:endParaRPr lang="en-US" sz="2800" dirty="0"/>
        </a:p>
      </dgm:t>
    </dgm:pt>
    <dgm:pt modelId="{67173B8E-6B5D-4493-A522-BBEADC1DC018}" type="parTrans" cxnId="{7701555C-7D9D-4C86-8E7F-AB82F9EB8CFE}">
      <dgm:prSet/>
      <dgm:spPr/>
      <dgm:t>
        <a:bodyPr/>
        <a:lstStyle/>
        <a:p>
          <a:endParaRPr lang="en-US"/>
        </a:p>
      </dgm:t>
    </dgm:pt>
    <dgm:pt modelId="{D52E7E38-0926-49CF-BAE4-42B0266CBF0B}" type="sibTrans" cxnId="{7701555C-7D9D-4C86-8E7F-AB82F9EB8CFE}">
      <dgm:prSet/>
      <dgm:spPr/>
      <dgm:t>
        <a:bodyPr/>
        <a:lstStyle/>
        <a:p>
          <a:endParaRPr lang="en-US"/>
        </a:p>
      </dgm:t>
    </dgm:pt>
    <dgm:pt modelId="{13AEA7DB-82C0-4DE5-8362-1E1A36B9136C}">
      <dgm:prSet custT="1"/>
      <dgm:spPr/>
      <dgm:t>
        <a:bodyPr/>
        <a:lstStyle/>
        <a:p>
          <a:pPr rtl="0"/>
          <a:r>
            <a:rPr lang="en-US" sz="2800" b="0" i="0" dirty="0" smtClean="0">
              <a:solidFill>
                <a:schemeClr val="accent1"/>
              </a:solidFill>
            </a:rPr>
            <a:t>Plant expansion</a:t>
          </a:r>
          <a:endParaRPr lang="en-US" sz="2800" dirty="0">
            <a:solidFill>
              <a:schemeClr val="accent1"/>
            </a:solidFill>
          </a:endParaRPr>
        </a:p>
      </dgm:t>
    </dgm:pt>
    <dgm:pt modelId="{0EA555D7-821B-4AC2-B666-CCDC8CD04F5D}" type="parTrans" cxnId="{1F87BA7E-2697-4EBE-A5A2-0723A43F260A}">
      <dgm:prSet/>
      <dgm:spPr/>
      <dgm:t>
        <a:bodyPr/>
        <a:lstStyle/>
        <a:p>
          <a:endParaRPr lang="en-US"/>
        </a:p>
      </dgm:t>
    </dgm:pt>
    <dgm:pt modelId="{4FAF14AE-23CC-454D-89FE-EF3D5504F83A}" type="sibTrans" cxnId="{1F87BA7E-2697-4EBE-A5A2-0723A43F260A}">
      <dgm:prSet/>
      <dgm:spPr/>
      <dgm:t>
        <a:bodyPr/>
        <a:lstStyle/>
        <a:p>
          <a:endParaRPr lang="en-US"/>
        </a:p>
      </dgm:t>
    </dgm:pt>
    <dgm:pt modelId="{33F0AA83-A158-46BC-B8EC-6710530D2526}">
      <dgm:prSet custT="1"/>
      <dgm:spPr/>
      <dgm:t>
        <a:bodyPr/>
        <a:lstStyle/>
        <a:p>
          <a:pPr rtl="0"/>
          <a:r>
            <a:rPr lang="en-US" sz="2800" b="0" i="0" dirty="0" smtClean="0">
              <a:solidFill>
                <a:schemeClr val="accent1"/>
              </a:solidFill>
            </a:rPr>
            <a:t>Treatment train</a:t>
          </a:r>
          <a:endParaRPr lang="en-US" sz="2800" dirty="0">
            <a:solidFill>
              <a:schemeClr val="accent1"/>
            </a:solidFill>
          </a:endParaRPr>
        </a:p>
      </dgm:t>
    </dgm:pt>
    <dgm:pt modelId="{44CD0998-20AF-40A7-84D3-C64F3749C384}" type="parTrans" cxnId="{D2FA51C4-C79F-47B1-9008-0245C5E4D648}">
      <dgm:prSet/>
      <dgm:spPr/>
      <dgm:t>
        <a:bodyPr/>
        <a:lstStyle/>
        <a:p>
          <a:endParaRPr lang="en-US"/>
        </a:p>
      </dgm:t>
    </dgm:pt>
    <dgm:pt modelId="{0570C5C6-EEC3-487A-9F0A-2E2437C907A1}" type="sibTrans" cxnId="{D2FA51C4-C79F-47B1-9008-0245C5E4D648}">
      <dgm:prSet/>
      <dgm:spPr/>
      <dgm:t>
        <a:bodyPr/>
        <a:lstStyle/>
        <a:p>
          <a:endParaRPr lang="en-US"/>
        </a:p>
      </dgm:t>
    </dgm:pt>
    <dgm:pt modelId="{1C109C15-F9D4-4FE5-862E-9DAABF4EF84E}">
      <dgm:prSet custT="1"/>
      <dgm:spPr/>
      <dgm:t>
        <a:bodyPr/>
        <a:lstStyle/>
        <a:p>
          <a:pPr rtl="0"/>
          <a:endParaRPr lang="en-US" sz="2800" dirty="0">
            <a:solidFill>
              <a:schemeClr val="accent1"/>
            </a:solidFill>
          </a:endParaRPr>
        </a:p>
      </dgm:t>
    </dgm:pt>
    <dgm:pt modelId="{EAFE230D-8351-4A97-8914-84258447BDF1}" type="parTrans" cxnId="{C7951209-E135-498E-871E-1FCE9A88B74C}">
      <dgm:prSet/>
      <dgm:spPr/>
      <dgm:t>
        <a:bodyPr/>
        <a:lstStyle/>
        <a:p>
          <a:endParaRPr lang="en-US"/>
        </a:p>
      </dgm:t>
    </dgm:pt>
    <dgm:pt modelId="{7C8E3DE2-D2A0-40EC-8FE3-F003BE9A01D4}" type="sibTrans" cxnId="{C7951209-E135-498E-871E-1FCE9A88B74C}">
      <dgm:prSet/>
      <dgm:spPr/>
      <dgm:t>
        <a:bodyPr/>
        <a:lstStyle/>
        <a:p>
          <a:endParaRPr lang="en-US"/>
        </a:p>
      </dgm:t>
    </dgm:pt>
    <dgm:pt modelId="{D7D9334B-2145-470C-AFAA-24644676E64A}" type="pres">
      <dgm:prSet presAssocID="{9A606F3C-FC61-45E8-B7AE-8D673FD0F1A2}" presName="linear" presStyleCnt="0">
        <dgm:presLayoutVars>
          <dgm:animLvl val="lvl"/>
          <dgm:resizeHandles val="exact"/>
        </dgm:presLayoutVars>
      </dgm:prSet>
      <dgm:spPr/>
      <dgm:t>
        <a:bodyPr/>
        <a:lstStyle/>
        <a:p>
          <a:endParaRPr lang="en-US"/>
        </a:p>
      </dgm:t>
    </dgm:pt>
    <dgm:pt modelId="{7A11D0CB-3438-46E8-8CEE-47BF8C63E8E2}" type="pres">
      <dgm:prSet presAssocID="{135F4094-09D2-47C1-BD36-BF8E1AE08956}" presName="parentText" presStyleLbl="node1" presStyleIdx="0" presStyleCnt="1">
        <dgm:presLayoutVars>
          <dgm:chMax val="0"/>
          <dgm:bulletEnabled val="1"/>
        </dgm:presLayoutVars>
      </dgm:prSet>
      <dgm:spPr/>
      <dgm:t>
        <a:bodyPr/>
        <a:lstStyle/>
        <a:p>
          <a:endParaRPr lang="en-US"/>
        </a:p>
      </dgm:t>
    </dgm:pt>
    <dgm:pt modelId="{E52FA155-77B4-4F87-A310-6C7CAC0262A8}" type="pres">
      <dgm:prSet presAssocID="{135F4094-09D2-47C1-BD36-BF8E1AE08956}" presName="childText" presStyleLbl="revTx" presStyleIdx="0" presStyleCnt="1">
        <dgm:presLayoutVars>
          <dgm:bulletEnabled val="1"/>
        </dgm:presLayoutVars>
      </dgm:prSet>
      <dgm:spPr/>
      <dgm:t>
        <a:bodyPr/>
        <a:lstStyle/>
        <a:p>
          <a:endParaRPr lang="en-US"/>
        </a:p>
      </dgm:t>
    </dgm:pt>
  </dgm:ptLst>
  <dgm:cxnLst>
    <dgm:cxn modelId="{7701555C-7D9D-4C86-8E7F-AB82F9EB8CFE}" srcId="{9A606F3C-FC61-45E8-B7AE-8D673FD0F1A2}" destId="{135F4094-09D2-47C1-BD36-BF8E1AE08956}" srcOrd="0" destOrd="0" parTransId="{67173B8E-6B5D-4493-A522-BBEADC1DC018}" sibTransId="{D52E7E38-0926-49CF-BAE4-42B0266CBF0B}"/>
    <dgm:cxn modelId="{42C6D1A5-2551-45CF-A961-809425B74BAB}" type="presOf" srcId="{9A606F3C-FC61-45E8-B7AE-8D673FD0F1A2}" destId="{D7D9334B-2145-470C-AFAA-24644676E64A}" srcOrd="0" destOrd="0" presId="urn:microsoft.com/office/officeart/2005/8/layout/vList2"/>
    <dgm:cxn modelId="{CFE7C609-1517-4492-B40D-BE24A433B54A}" type="presOf" srcId="{33F0AA83-A158-46BC-B8EC-6710530D2526}" destId="{E52FA155-77B4-4F87-A310-6C7CAC0262A8}" srcOrd="0" destOrd="1" presId="urn:microsoft.com/office/officeart/2005/8/layout/vList2"/>
    <dgm:cxn modelId="{92D7B78D-C914-49DC-BA99-1F2AD89A4143}" type="presOf" srcId="{135F4094-09D2-47C1-BD36-BF8E1AE08956}" destId="{7A11D0CB-3438-46E8-8CEE-47BF8C63E8E2}" srcOrd="0" destOrd="0" presId="urn:microsoft.com/office/officeart/2005/8/layout/vList2"/>
    <dgm:cxn modelId="{D418D047-4FD9-47F2-903D-BB9E15B44672}" type="presOf" srcId="{13AEA7DB-82C0-4DE5-8362-1E1A36B9136C}" destId="{E52FA155-77B4-4F87-A310-6C7CAC0262A8}" srcOrd="0" destOrd="0" presId="urn:microsoft.com/office/officeart/2005/8/layout/vList2"/>
    <dgm:cxn modelId="{1F87BA7E-2697-4EBE-A5A2-0723A43F260A}" srcId="{135F4094-09D2-47C1-BD36-BF8E1AE08956}" destId="{13AEA7DB-82C0-4DE5-8362-1E1A36B9136C}" srcOrd="0" destOrd="0" parTransId="{0EA555D7-821B-4AC2-B666-CCDC8CD04F5D}" sibTransId="{4FAF14AE-23CC-454D-89FE-EF3D5504F83A}"/>
    <dgm:cxn modelId="{C7951209-E135-498E-871E-1FCE9A88B74C}" srcId="{135F4094-09D2-47C1-BD36-BF8E1AE08956}" destId="{1C109C15-F9D4-4FE5-862E-9DAABF4EF84E}" srcOrd="2" destOrd="0" parTransId="{EAFE230D-8351-4A97-8914-84258447BDF1}" sibTransId="{7C8E3DE2-D2A0-40EC-8FE3-F003BE9A01D4}"/>
    <dgm:cxn modelId="{D2FA51C4-C79F-47B1-9008-0245C5E4D648}" srcId="{135F4094-09D2-47C1-BD36-BF8E1AE08956}" destId="{33F0AA83-A158-46BC-B8EC-6710530D2526}" srcOrd="1" destOrd="0" parTransId="{44CD0998-20AF-40A7-84D3-C64F3749C384}" sibTransId="{0570C5C6-EEC3-487A-9F0A-2E2437C907A1}"/>
    <dgm:cxn modelId="{0B6376F8-F65C-4DCF-AD34-0F921975F620}" type="presOf" srcId="{1C109C15-F9D4-4FE5-862E-9DAABF4EF84E}" destId="{E52FA155-77B4-4F87-A310-6C7CAC0262A8}" srcOrd="0" destOrd="2" presId="urn:microsoft.com/office/officeart/2005/8/layout/vList2"/>
    <dgm:cxn modelId="{E6037BC3-9532-42B4-B786-7F60CCE9FAA7}" type="presParOf" srcId="{D7D9334B-2145-470C-AFAA-24644676E64A}" destId="{7A11D0CB-3438-46E8-8CEE-47BF8C63E8E2}" srcOrd="0" destOrd="0" presId="urn:microsoft.com/office/officeart/2005/8/layout/vList2"/>
    <dgm:cxn modelId="{11ABD9D8-C670-4A71-A1D6-1ED8D984C2AC}" type="presParOf" srcId="{D7D9334B-2145-470C-AFAA-24644676E64A}" destId="{E52FA155-77B4-4F87-A310-6C7CAC0262A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0B59BF-F14A-4D7A-BE94-C90392ACB0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334321-5F24-49BC-BD39-3D8F73CB8C96}">
      <dgm:prSet custT="1"/>
      <dgm:spPr/>
      <dgm:t>
        <a:bodyPr/>
        <a:lstStyle/>
        <a:p>
          <a:pPr rtl="0"/>
          <a:r>
            <a:rPr lang="en-US" sz="2800" dirty="0" smtClean="0"/>
            <a:t>Advice: </a:t>
          </a:r>
          <a:endParaRPr lang="en-US" sz="2800" dirty="0"/>
        </a:p>
      </dgm:t>
    </dgm:pt>
    <dgm:pt modelId="{06DD6E3E-34EC-4D2D-96EB-B504E83FECD4}" type="parTrans" cxnId="{CBD2BC15-93CA-4451-A1D8-7E2B14A8EA3E}">
      <dgm:prSet/>
      <dgm:spPr/>
      <dgm:t>
        <a:bodyPr/>
        <a:lstStyle/>
        <a:p>
          <a:endParaRPr lang="en-US"/>
        </a:p>
      </dgm:t>
    </dgm:pt>
    <dgm:pt modelId="{B7647F52-35B5-4F84-B066-490E94D92708}" type="sibTrans" cxnId="{CBD2BC15-93CA-4451-A1D8-7E2B14A8EA3E}">
      <dgm:prSet/>
      <dgm:spPr/>
      <dgm:t>
        <a:bodyPr/>
        <a:lstStyle/>
        <a:p>
          <a:endParaRPr lang="en-US"/>
        </a:p>
      </dgm:t>
    </dgm:pt>
    <dgm:pt modelId="{14B63098-4863-49F4-8746-68B30311EE90}">
      <dgm:prSet custT="1"/>
      <dgm:spPr/>
      <dgm:t>
        <a:bodyPr/>
        <a:lstStyle/>
        <a:p>
          <a:pPr rtl="0"/>
          <a:r>
            <a:rPr lang="en-US" sz="2800" dirty="0" smtClean="0">
              <a:solidFill>
                <a:schemeClr val="accent1"/>
              </a:solidFill>
            </a:rPr>
            <a:t>Are you currently working on a new plant or plant upgrades? </a:t>
          </a:r>
          <a:endParaRPr lang="en-US" sz="2800" dirty="0">
            <a:solidFill>
              <a:schemeClr val="accent1"/>
            </a:solidFill>
          </a:endParaRPr>
        </a:p>
      </dgm:t>
    </dgm:pt>
    <dgm:pt modelId="{DDDD1A6A-1FC6-4EB1-A696-C49161407834}" type="parTrans" cxnId="{ECC14CCA-3BB8-4C9E-A7A2-BC7334178916}">
      <dgm:prSet/>
      <dgm:spPr/>
      <dgm:t>
        <a:bodyPr/>
        <a:lstStyle/>
        <a:p>
          <a:endParaRPr lang="en-US"/>
        </a:p>
      </dgm:t>
    </dgm:pt>
    <dgm:pt modelId="{E402772E-1A62-43F6-9114-4068FB56877B}" type="sibTrans" cxnId="{ECC14CCA-3BB8-4C9E-A7A2-BC7334178916}">
      <dgm:prSet/>
      <dgm:spPr/>
      <dgm:t>
        <a:bodyPr/>
        <a:lstStyle/>
        <a:p>
          <a:endParaRPr lang="en-US"/>
        </a:p>
      </dgm:t>
    </dgm:pt>
    <dgm:pt modelId="{06F43067-A588-48EB-ABE8-B511EFF4F65A}" type="pres">
      <dgm:prSet presAssocID="{780B59BF-F14A-4D7A-BE94-C90392ACB01F}" presName="linear" presStyleCnt="0">
        <dgm:presLayoutVars>
          <dgm:animLvl val="lvl"/>
          <dgm:resizeHandles val="exact"/>
        </dgm:presLayoutVars>
      </dgm:prSet>
      <dgm:spPr/>
      <dgm:t>
        <a:bodyPr/>
        <a:lstStyle/>
        <a:p>
          <a:endParaRPr lang="en-US"/>
        </a:p>
      </dgm:t>
    </dgm:pt>
    <dgm:pt modelId="{7DD77B81-2E8E-46AC-B92A-646041D1D2C3}" type="pres">
      <dgm:prSet presAssocID="{12334321-5F24-49BC-BD39-3D8F73CB8C96}" presName="parentText" presStyleLbl="node1" presStyleIdx="0" presStyleCnt="1">
        <dgm:presLayoutVars>
          <dgm:chMax val="0"/>
          <dgm:bulletEnabled val="1"/>
        </dgm:presLayoutVars>
      </dgm:prSet>
      <dgm:spPr/>
      <dgm:t>
        <a:bodyPr/>
        <a:lstStyle/>
        <a:p>
          <a:endParaRPr lang="en-US"/>
        </a:p>
      </dgm:t>
    </dgm:pt>
    <dgm:pt modelId="{4F234F4B-056B-4524-B331-9634936DF5A4}" type="pres">
      <dgm:prSet presAssocID="{12334321-5F24-49BC-BD39-3D8F73CB8C96}" presName="childText" presStyleLbl="revTx" presStyleIdx="0" presStyleCnt="1">
        <dgm:presLayoutVars>
          <dgm:bulletEnabled val="1"/>
        </dgm:presLayoutVars>
      </dgm:prSet>
      <dgm:spPr/>
      <dgm:t>
        <a:bodyPr/>
        <a:lstStyle/>
        <a:p>
          <a:endParaRPr lang="en-US"/>
        </a:p>
      </dgm:t>
    </dgm:pt>
  </dgm:ptLst>
  <dgm:cxnLst>
    <dgm:cxn modelId="{8E997F96-19CA-4256-AD92-B09099815634}" type="presOf" srcId="{780B59BF-F14A-4D7A-BE94-C90392ACB01F}" destId="{06F43067-A588-48EB-ABE8-B511EFF4F65A}" srcOrd="0" destOrd="0" presId="urn:microsoft.com/office/officeart/2005/8/layout/vList2"/>
    <dgm:cxn modelId="{ECC14CCA-3BB8-4C9E-A7A2-BC7334178916}" srcId="{12334321-5F24-49BC-BD39-3D8F73CB8C96}" destId="{14B63098-4863-49F4-8746-68B30311EE90}" srcOrd="0" destOrd="0" parTransId="{DDDD1A6A-1FC6-4EB1-A696-C49161407834}" sibTransId="{E402772E-1A62-43F6-9114-4068FB56877B}"/>
    <dgm:cxn modelId="{CBD2BC15-93CA-4451-A1D8-7E2B14A8EA3E}" srcId="{780B59BF-F14A-4D7A-BE94-C90392ACB01F}" destId="{12334321-5F24-49BC-BD39-3D8F73CB8C96}" srcOrd="0" destOrd="0" parTransId="{06DD6E3E-34EC-4D2D-96EB-B504E83FECD4}" sibTransId="{B7647F52-35B5-4F84-B066-490E94D92708}"/>
    <dgm:cxn modelId="{EC730E48-0308-40FC-8942-AA33F258BE37}" type="presOf" srcId="{12334321-5F24-49BC-BD39-3D8F73CB8C96}" destId="{7DD77B81-2E8E-46AC-B92A-646041D1D2C3}" srcOrd="0" destOrd="0" presId="urn:microsoft.com/office/officeart/2005/8/layout/vList2"/>
    <dgm:cxn modelId="{73E96914-1B48-4364-A085-3E04A0676451}" type="presOf" srcId="{14B63098-4863-49F4-8746-68B30311EE90}" destId="{4F234F4B-056B-4524-B331-9634936DF5A4}" srcOrd="0" destOrd="0" presId="urn:microsoft.com/office/officeart/2005/8/layout/vList2"/>
    <dgm:cxn modelId="{62D21265-07DC-4915-A051-CA8BF2DD7FA4}" type="presParOf" srcId="{06F43067-A588-48EB-ABE8-B511EFF4F65A}" destId="{7DD77B81-2E8E-46AC-B92A-646041D1D2C3}" srcOrd="0" destOrd="0" presId="urn:microsoft.com/office/officeart/2005/8/layout/vList2"/>
    <dgm:cxn modelId="{3768E80E-9B62-4770-890C-78677608A026}" type="presParOf" srcId="{06F43067-A588-48EB-ABE8-B511EFF4F65A}" destId="{4F234F4B-056B-4524-B331-9634936DF5A4}"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7089D8-1885-4282-869C-E237B4B34E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EF5F60-2BCD-45F2-B89D-0FDD29C6141E}">
      <dgm:prSet/>
      <dgm:spPr>
        <a:solidFill>
          <a:srgbClr val="A1B770"/>
        </a:solidFill>
      </dgm:spPr>
      <dgm:t>
        <a:bodyPr/>
        <a:lstStyle/>
        <a:p>
          <a:pPr rtl="0"/>
          <a:r>
            <a:rPr lang="en-US" dirty="0" smtClean="0">
              <a:solidFill>
                <a:schemeClr val="bg2"/>
              </a:solidFill>
            </a:rPr>
            <a:t>PFAS are widely used, long lasting chemicals, components of which break down very slowly over time.</a:t>
          </a:r>
          <a:endParaRPr lang="en-US" dirty="0">
            <a:solidFill>
              <a:schemeClr val="bg2"/>
            </a:solidFill>
          </a:endParaRPr>
        </a:p>
      </dgm:t>
    </dgm:pt>
    <dgm:pt modelId="{A5DC7781-B499-4318-AC5D-902AE265FEFB}" type="parTrans" cxnId="{D7D47C20-9686-45BA-881E-00B2BF69ECA6}">
      <dgm:prSet/>
      <dgm:spPr/>
      <dgm:t>
        <a:bodyPr/>
        <a:lstStyle/>
        <a:p>
          <a:endParaRPr lang="en-US"/>
        </a:p>
      </dgm:t>
    </dgm:pt>
    <dgm:pt modelId="{F08230D0-11F0-4CE0-B603-9C35B41AACCA}" type="sibTrans" cxnId="{D7D47C20-9686-45BA-881E-00B2BF69ECA6}">
      <dgm:prSet/>
      <dgm:spPr/>
      <dgm:t>
        <a:bodyPr/>
        <a:lstStyle/>
        <a:p>
          <a:endParaRPr lang="en-US"/>
        </a:p>
      </dgm:t>
    </dgm:pt>
    <dgm:pt modelId="{21EA3C23-A1EB-4552-8035-9BE0854492B2}">
      <dgm:prSet/>
      <dgm:spPr>
        <a:solidFill>
          <a:srgbClr val="A1B770"/>
        </a:solidFill>
      </dgm:spPr>
      <dgm:t>
        <a:bodyPr/>
        <a:lstStyle/>
        <a:p>
          <a:pPr rtl="0"/>
          <a:r>
            <a:rPr lang="en-US" dirty="0" smtClean="0">
              <a:solidFill>
                <a:schemeClr val="bg2"/>
              </a:solidFill>
            </a:rPr>
            <a:t>Because of their widespread use and their persistence in the environment, many PFAS are found in the blood of people and animals all over the world and are present at low levels in a variety of food products and in the environment.</a:t>
          </a:r>
          <a:endParaRPr lang="en-US" dirty="0">
            <a:solidFill>
              <a:schemeClr val="bg2"/>
            </a:solidFill>
          </a:endParaRPr>
        </a:p>
      </dgm:t>
    </dgm:pt>
    <dgm:pt modelId="{0BDE5F7C-F3B7-48FF-9F84-3745A24C978B}" type="parTrans" cxnId="{8E506F06-69D0-4055-87D2-0EECCA75F438}">
      <dgm:prSet/>
      <dgm:spPr/>
      <dgm:t>
        <a:bodyPr/>
        <a:lstStyle/>
        <a:p>
          <a:endParaRPr lang="en-US"/>
        </a:p>
      </dgm:t>
    </dgm:pt>
    <dgm:pt modelId="{F26C4E88-2BF2-4651-87FF-4BD470DB135D}" type="sibTrans" cxnId="{8E506F06-69D0-4055-87D2-0EECCA75F438}">
      <dgm:prSet/>
      <dgm:spPr/>
      <dgm:t>
        <a:bodyPr/>
        <a:lstStyle/>
        <a:p>
          <a:endParaRPr lang="en-US"/>
        </a:p>
      </dgm:t>
    </dgm:pt>
    <dgm:pt modelId="{A4388DF3-88D9-4C8C-AFA0-BDB54DDFA558}">
      <dgm:prSet/>
      <dgm:spPr>
        <a:solidFill>
          <a:srgbClr val="A1B770"/>
        </a:solidFill>
      </dgm:spPr>
      <dgm:t>
        <a:bodyPr/>
        <a:lstStyle/>
        <a:p>
          <a:pPr rtl="0"/>
          <a:r>
            <a:rPr lang="en-US" dirty="0" smtClean="0">
              <a:solidFill>
                <a:schemeClr val="bg2"/>
              </a:solidFill>
            </a:rPr>
            <a:t>PFAS are found in water, air, fish, and soil at locations across the nation and the globe.</a:t>
          </a:r>
          <a:endParaRPr lang="en-US" dirty="0">
            <a:solidFill>
              <a:schemeClr val="bg2"/>
            </a:solidFill>
          </a:endParaRPr>
        </a:p>
      </dgm:t>
    </dgm:pt>
    <dgm:pt modelId="{846DF012-B007-4D01-BDDC-05E9CD40EAA4}" type="parTrans" cxnId="{BA909C9A-29EC-4722-8AF2-EF829838240C}">
      <dgm:prSet/>
      <dgm:spPr/>
      <dgm:t>
        <a:bodyPr/>
        <a:lstStyle/>
        <a:p>
          <a:endParaRPr lang="en-US"/>
        </a:p>
      </dgm:t>
    </dgm:pt>
    <dgm:pt modelId="{5F8B6DBD-8AC5-43D1-83B0-18B362D8FA10}" type="sibTrans" cxnId="{BA909C9A-29EC-4722-8AF2-EF829838240C}">
      <dgm:prSet/>
      <dgm:spPr/>
      <dgm:t>
        <a:bodyPr/>
        <a:lstStyle/>
        <a:p>
          <a:endParaRPr lang="en-US"/>
        </a:p>
      </dgm:t>
    </dgm:pt>
    <dgm:pt modelId="{F1EEFE87-5352-4964-8A10-E73DE63DC2D1}">
      <dgm:prSet/>
      <dgm:spPr>
        <a:solidFill>
          <a:srgbClr val="A1B770"/>
        </a:solidFill>
      </dgm:spPr>
      <dgm:t>
        <a:bodyPr/>
        <a:lstStyle/>
        <a:p>
          <a:pPr rtl="0"/>
          <a:r>
            <a:rPr lang="en-US" dirty="0" smtClean="0">
              <a:solidFill>
                <a:schemeClr val="bg2"/>
              </a:solidFill>
            </a:rPr>
            <a:t>Scientific studies have shown that exposure to some PFAS in the environment may be linked to harmful health effects in humans and animals.</a:t>
          </a:r>
          <a:endParaRPr lang="en-US" dirty="0">
            <a:solidFill>
              <a:schemeClr val="bg2"/>
            </a:solidFill>
          </a:endParaRPr>
        </a:p>
      </dgm:t>
    </dgm:pt>
    <dgm:pt modelId="{AEDA24DC-8499-4458-823D-1BF115C5B510}" type="parTrans" cxnId="{EEDC97BD-87FC-42B1-BFB1-0E2421A05085}">
      <dgm:prSet/>
      <dgm:spPr/>
      <dgm:t>
        <a:bodyPr/>
        <a:lstStyle/>
        <a:p>
          <a:endParaRPr lang="en-US"/>
        </a:p>
      </dgm:t>
    </dgm:pt>
    <dgm:pt modelId="{5500CB2E-4B34-47A6-84BF-CE4F4A99099B}" type="sibTrans" cxnId="{EEDC97BD-87FC-42B1-BFB1-0E2421A05085}">
      <dgm:prSet/>
      <dgm:spPr/>
      <dgm:t>
        <a:bodyPr/>
        <a:lstStyle/>
        <a:p>
          <a:endParaRPr lang="en-US"/>
        </a:p>
      </dgm:t>
    </dgm:pt>
    <dgm:pt modelId="{44207922-9F4C-4CF2-A3A7-8EBC622CFC24}">
      <dgm:prSet/>
      <dgm:spPr>
        <a:solidFill>
          <a:srgbClr val="A1B770"/>
        </a:solidFill>
      </dgm:spPr>
      <dgm:t>
        <a:bodyPr/>
        <a:lstStyle/>
        <a:p>
          <a:pPr rtl="0"/>
          <a:r>
            <a:rPr lang="en-US" dirty="0" smtClean="0">
              <a:solidFill>
                <a:schemeClr val="bg2"/>
              </a:solidFill>
            </a:rPr>
            <a:t>There are thousands of PFAS chemicals, and they are found in many different consumer, commercial, and industrial products. This makes it challenging to study and assess the potential human health and environmental risks.</a:t>
          </a:r>
          <a:endParaRPr lang="en-US" dirty="0">
            <a:solidFill>
              <a:schemeClr val="bg2"/>
            </a:solidFill>
          </a:endParaRPr>
        </a:p>
      </dgm:t>
    </dgm:pt>
    <dgm:pt modelId="{037FEA25-2937-4643-9309-95BD75067D35}" type="parTrans" cxnId="{B90847E5-7951-4676-A08E-C91318AF6B02}">
      <dgm:prSet/>
      <dgm:spPr/>
      <dgm:t>
        <a:bodyPr/>
        <a:lstStyle/>
        <a:p>
          <a:endParaRPr lang="en-US"/>
        </a:p>
      </dgm:t>
    </dgm:pt>
    <dgm:pt modelId="{93573A58-39E5-4E50-B996-354B32234B06}" type="sibTrans" cxnId="{B90847E5-7951-4676-A08E-C91318AF6B02}">
      <dgm:prSet/>
      <dgm:spPr/>
      <dgm:t>
        <a:bodyPr/>
        <a:lstStyle/>
        <a:p>
          <a:endParaRPr lang="en-US"/>
        </a:p>
      </dgm:t>
    </dgm:pt>
    <dgm:pt modelId="{639D3BB1-FBF2-472D-9ED1-178F61799630}" type="pres">
      <dgm:prSet presAssocID="{677089D8-1885-4282-869C-E237B4B34EA5}" presName="linear" presStyleCnt="0">
        <dgm:presLayoutVars>
          <dgm:animLvl val="lvl"/>
          <dgm:resizeHandles val="exact"/>
        </dgm:presLayoutVars>
      </dgm:prSet>
      <dgm:spPr/>
    </dgm:pt>
    <dgm:pt modelId="{98297BF6-F97C-4DA2-B0CF-921C132654D1}" type="pres">
      <dgm:prSet presAssocID="{12EF5F60-2BCD-45F2-B89D-0FDD29C6141E}" presName="parentText" presStyleLbl="node1" presStyleIdx="0" presStyleCnt="5">
        <dgm:presLayoutVars>
          <dgm:chMax val="0"/>
          <dgm:bulletEnabled val="1"/>
        </dgm:presLayoutVars>
      </dgm:prSet>
      <dgm:spPr/>
    </dgm:pt>
    <dgm:pt modelId="{E05274A7-AF49-4787-A116-6FBE94829173}" type="pres">
      <dgm:prSet presAssocID="{F08230D0-11F0-4CE0-B603-9C35B41AACCA}" presName="spacer" presStyleCnt="0"/>
      <dgm:spPr/>
    </dgm:pt>
    <dgm:pt modelId="{33899557-7C6B-4B59-9717-812661C90D64}" type="pres">
      <dgm:prSet presAssocID="{21EA3C23-A1EB-4552-8035-9BE0854492B2}" presName="parentText" presStyleLbl="node1" presStyleIdx="1" presStyleCnt="5">
        <dgm:presLayoutVars>
          <dgm:chMax val="0"/>
          <dgm:bulletEnabled val="1"/>
        </dgm:presLayoutVars>
      </dgm:prSet>
      <dgm:spPr/>
    </dgm:pt>
    <dgm:pt modelId="{6F6C1A92-17D4-4C0E-9A8A-6AE0422B083C}" type="pres">
      <dgm:prSet presAssocID="{F26C4E88-2BF2-4651-87FF-4BD470DB135D}" presName="spacer" presStyleCnt="0"/>
      <dgm:spPr/>
    </dgm:pt>
    <dgm:pt modelId="{D26B68D7-06CA-4A25-B9AA-4389D0F1AB8B}" type="pres">
      <dgm:prSet presAssocID="{A4388DF3-88D9-4C8C-AFA0-BDB54DDFA558}" presName="parentText" presStyleLbl="node1" presStyleIdx="2" presStyleCnt="5">
        <dgm:presLayoutVars>
          <dgm:chMax val="0"/>
          <dgm:bulletEnabled val="1"/>
        </dgm:presLayoutVars>
      </dgm:prSet>
      <dgm:spPr/>
    </dgm:pt>
    <dgm:pt modelId="{FC32EFAF-9E67-42A7-9D33-0BA74D2817F0}" type="pres">
      <dgm:prSet presAssocID="{5F8B6DBD-8AC5-43D1-83B0-18B362D8FA10}" presName="spacer" presStyleCnt="0"/>
      <dgm:spPr/>
    </dgm:pt>
    <dgm:pt modelId="{6FA11E42-BF7F-4239-B1D5-9FFFB4C68E40}" type="pres">
      <dgm:prSet presAssocID="{F1EEFE87-5352-4964-8A10-E73DE63DC2D1}" presName="parentText" presStyleLbl="node1" presStyleIdx="3" presStyleCnt="5">
        <dgm:presLayoutVars>
          <dgm:chMax val="0"/>
          <dgm:bulletEnabled val="1"/>
        </dgm:presLayoutVars>
      </dgm:prSet>
      <dgm:spPr/>
    </dgm:pt>
    <dgm:pt modelId="{D4EA0BEF-21AA-4E8E-865D-D10713A4B8B3}" type="pres">
      <dgm:prSet presAssocID="{5500CB2E-4B34-47A6-84BF-CE4F4A99099B}" presName="spacer" presStyleCnt="0"/>
      <dgm:spPr/>
    </dgm:pt>
    <dgm:pt modelId="{AEA13DD7-9908-4EDD-A591-7A916D1E5D7B}" type="pres">
      <dgm:prSet presAssocID="{44207922-9F4C-4CF2-A3A7-8EBC622CFC24}" presName="parentText" presStyleLbl="node1" presStyleIdx="4" presStyleCnt="5">
        <dgm:presLayoutVars>
          <dgm:chMax val="0"/>
          <dgm:bulletEnabled val="1"/>
        </dgm:presLayoutVars>
      </dgm:prSet>
      <dgm:spPr/>
    </dgm:pt>
  </dgm:ptLst>
  <dgm:cxnLst>
    <dgm:cxn modelId="{8E506F06-69D0-4055-87D2-0EECCA75F438}" srcId="{677089D8-1885-4282-869C-E237B4B34EA5}" destId="{21EA3C23-A1EB-4552-8035-9BE0854492B2}" srcOrd="1" destOrd="0" parTransId="{0BDE5F7C-F3B7-48FF-9F84-3745A24C978B}" sibTransId="{F26C4E88-2BF2-4651-87FF-4BD470DB135D}"/>
    <dgm:cxn modelId="{BA909C9A-29EC-4722-8AF2-EF829838240C}" srcId="{677089D8-1885-4282-869C-E237B4B34EA5}" destId="{A4388DF3-88D9-4C8C-AFA0-BDB54DDFA558}" srcOrd="2" destOrd="0" parTransId="{846DF012-B007-4D01-BDDC-05E9CD40EAA4}" sibTransId="{5F8B6DBD-8AC5-43D1-83B0-18B362D8FA10}"/>
    <dgm:cxn modelId="{928849AF-0E4A-4817-8BF2-78AE6172FACB}" type="presOf" srcId="{677089D8-1885-4282-869C-E237B4B34EA5}" destId="{639D3BB1-FBF2-472D-9ED1-178F61799630}" srcOrd="0" destOrd="0" presId="urn:microsoft.com/office/officeart/2005/8/layout/vList2"/>
    <dgm:cxn modelId="{B90847E5-7951-4676-A08E-C91318AF6B02}" srcId="{677089D8-1885-4282-869C-E237B4B34EA5}" destId="{44207922-9F4C-4CF2-A3A7-8EBC622CFC24}" srcOrd="4" destOrd="0" parTransId="{037FEA25-2937-4643-9309-95BD75067D35}" sibTransId="{93573A58-39E5-4E50-B996-354B32234B06}"/>
    <dgm:cxn modelId="{08CDA698-46C5-42A2-A209-08DF4F8038CA}" type="presOf" srcId="{F1EEFE87-5352-4964-8A10-E73DE63DC2D1}" destId="{6FA11E42-BF7F-4239-B1D5-9FFFB4C68E40}" srcOrd="0" destOrd="0" presId="urn:microsoft.com/office/officeart/2005/8/layout/vList2"/>
    <dgm:cxn modelId="{EEDC97BD-87FC-42B1-BFB1-0E2421A05085}" srcId="{677089D8-1885-4282-869C-E237B4B34EA5}" destId="{F1EEFE87-5352-4964-8A10-E73DE63DC2D1}" srcOrd="3" destOrd="0" parTransId="{AEDA24DC-8499-4458-823D-1BF115C5B510}" sibTransId="{5500CB2E-4B34-47A6-84BF-CE4F4A99099B}"/>
    <dgm:cxn modelId="{7FD11199-751B-4087-8E22-FFB2DF16D31F}" type="presOf" srcId="{12EF5F60-2BCD-45F2-B89D-0FDD29C6141E}" destId="{98297BF6-F97C-4DA2-B0CF-921C132654D1}" srcOrd="0" destOrd="0" presId="urn:microsoft.com/office/officeart/2005/8/layout/vList2"/>
    <dgm:cxn modelId="{D7D47C20-9686-45BA-881E-00B2BF69ECA6}" srcId="{677089D8-1885-4282-869C-E237B4B34EA5}" destId="{12EF5F60-2BCD-45F2-B89D-0FDD29C6141E}" srcOrd="0" destOrd="0" parTransId="{A5DC7781-B499-4318-AC5D-902AE265FEFB}" sibTransId="{F08230D0-11F0-4CE0-B603-9C35B41AACCA}"/>
    <dgm:cxn modelId="{78385D8C-17BC-4B2C-ACDD-53D1C3666929}" type="presOf" srcId="{A4388DF3-88D9-4C8C-AFA0-BDB54DDFA558}" destId="{D26B68D7-06CA-4A25-B9AA-4389D0F1AB8B}" srcOrd="0" destOrd="0" presId="urn:microsoft.com/office/officeart/2005/8/layout/vList2"/>
    <dgm:cxn modelId="{AE617AFE-D2B7-4D4B-8033-7B4DC8EE608A}" type="presOf" srcId="{21EA3C23-A1EB-4552-8035-9BE0854492B2}" destId="{33899557-7C6B-4B59-9717-812661C90D64}" srcOrd="0" destOrd="0" presId="urn:microsoft.com/office/officeart/2005/8/layout/vList2"/>
    <dgm:cxn modelId="{25C64543-E36C-4DDE-8081-3909643498E1}" type="presOf" srcId="{44207922-9F4C-4CF2-A3A7-8EBC622CFC24}" destId="{AEA13DD7-9908-4EDD-A591-7A916D1E5D7B}" srcOrd="0" destOrd="0" presId="urn:microsoft.com/office/officeart/2005/8/layout/vList2"/>
    <dgm:cxn modelId="{6354638D-E881-4990-9D38-BB6A95D3F0CD}" type="presParOf" srcId="{639D3BB1-FBF2-472D-9ED1-178F61799630}" destId="{98297BF6-F97C-4DA2-B0CF-921C132654D1}" srcOrd="0" destOrd="0" presId="urn:microsoft.com/office/officeart/2005/8/layout/vList2"/>
    <dgm:cxn modelId="{9ECDFF48-4596-4F5E-BBC1-412A6080C4E8}" type="presParOf" srcId="{639D3BB1-FBF2-472D-9ED1-178F61799630}" destId="{E05274A7-AF49-4787-A116-6FBE94829173}" srcOrd="1" destOrd="0" presId="urn:microsoft.com/office/officeart/2005/8/layout/vList2"/>
    <dgm:cxn modelId="{4A42F1C6-303B-4138-87A9-B1A8EBEFBBA3}" type="presParOf" srcId="{639D3BB1-FBF2-472D-9ED1-178F61799630}" destId="{33899557-7C6B-4B59-9717-812661C90D64}" srcOrd="2" destOrd="0" presId="urn:microsoft.com/office/officeart/2005/8/layout/vList2"/>
    <dgm:cxn modelId="{B875B2D7-88EB-4C43-9163-0E0E96345F7B}" type="presParOf" srcId="{639D3BB1-FBF2-472D-9ED1-178F61799630}" destId="{6F6C1A92-17D4-4C0E-9A8A-6AE0422B083C}" srcOrd="3" destOrd="0" presId="urn:microsoft.com/office/officeart/2005/8/layout/vList2"/>
    <dgm:cxn modelId="{736BCBFB-C8C8-4E3F-A717-FD5EE28CE255}" type="presParOf" srcId="{639D3BB1-FBF2-472D-9ED1-178F61799630}" destId="{D26B68D7-06CA-4A25-B9AA-4389D0F1AB8B}" srcOrd="4" destOrd="0" presId="urn:microsoft.com/office/officeart/2005/8/layout/vList2"/>
    <dgm:cxn modelId="{CFB58326-D937-47E7-8019-C7CF4305C100}" type="presParOf" srcId="{639D3BB1-FBF2-472D-9ED1-178F61799630}" destId="{FC32EFAF-9E67-42A7-9D33-0BA74D2817F0}" srcOrd="5" destOrd="0" presId="urn:microsoft.com/office/officeart/2005/8/layout/vList2"/>
    <dgm:cxn modelId="{5E6214A0-56E8-4580-A55E-97D81E919AF1}" type="presParOf" srcId="{639D3BB1-FBF2-472D-9ED1-178F61799630}" destId="{6FA11E42-BF7F-4239-B1D5-9FFFB4C68E40}" srcOrd="6" destOrd="0" presId="urn:microsoft.com/office/officeart/2005/8/layout/vList2"/>
    <dgm:cxn modelId="{99CDF3F7-CF89-45C8-9E3A-CE21E974B6F2}" type="presParOf" srcId="{639D3BB1-FBF2-472D-9ED1-178F61799630}" destId="{D4EA0BEF-21AA-4E8E-865D-D10713A4B8B3}" srcOrd="7" destOrd="0" presId="urn:microsoft.com/office/officeart/2005/8/layout/vList2"/>
    <dgm:cxn modelId="{EB44EB6A-8E53-48B6-865C-678AE3D780DA}" type="presParOf" srcId="{639D3BB1-FBF2-472D-9ED1-178F61799630}" destId="{AEA13DD7-9908-4EDD-A591-7A916D1E5D7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BB01AA-2357-4BD9-AC8F-79CF877600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9FADE21-6B0B-47AA-A140-DE252D5D2062}">
      <dgm:prSet/>
      <dgm:spPr>
        <a:solidFill>
          <a:srgbClr val="48A0B9"/>
        </a:solidFill>
        <a:ln w="6350">
          <a:solidFill>
            <a:schemeClr val="bg2"/>
          </a:solidFill>
        </a:ln>
      </dgm:spPr>
      <dgm:t>
        <a:bodyPr/>
        <a:lstStyle/>
        <a:p>
          <a:r>
            <a:rPr lang="en-US" b="0" i="0" dirty="0">
              <a:solidFill>
                <a:schemeClr val="bg2"/>
              </a:solidFill>
            </a:rPr>
            <a:t>Various forms of cancer, including testicular and kidney cancer</a:t>
          </a:r>
          <a:endParaRPr lang="en-US" dirty="0">
            <a:solidFill>
              <a:schemeClr val="bg2"/>
            </a:solidFill>
          </a:endParaRPr>
        </a:p>
      </dgm:t>
    </dgm:pt>
    <dgm:pt modelId="{BB0591E6-2D7A-478E-B4AD-B7CC077DF107}" type="parTrans" cxnId="{04680358-3B0D-4692-90C5-1B538BF7806E}">
      <dgm:prSet/>
      <dgm:spPr/>
      <dgm:t>
        <a:bodyPr/>
        <a:lstStyle/>
        <a:p>
          <a:endParaRPr lang="en-US">
            <a:solidFill>
              <a:schemeClr val="bg2"/>
            </a:solidFill>
          </a:endParaRPr>
        </a:p>
      </dgm:t>
    </dgm:pt>
    <dgm:pt modelId="{96E763DD-12F0-4B80-9A72-1D91125EEF50}" type="sibTrans" cxnId="{04680358-3B0D-4692-90C5-1B538BF7806E}">
      <dgm:prSet/>
      <dgm:spPr/>
      <dgm:t>
        <a:bodyPr/>
        <a:lstStyle/>
        <a:p>
          <a:endParaRPr lang="en-US">
            <a:solidFill>
              <a:schemeClr val="bg2"/>
            </a:solidFill>
          </a:endParaRPr>
        </a:p>
      </dgm:t>
    </dgm:pt>
    <dgm:pt modelId="{C98779FA-3440-46CE-939E-8CAC1B9981C4}">
      <dgm:prSet/>
      <dgm:spPr>
        <a:solidFill>
          <a:srgbClr val="48A0B9"/>
        </a:solidFill>
        <a:ln w="6350">
          <a:solidFill>
            <a:schemeClr val="bg2"/>
          </a:solidFill>
        </a:ln>
      </dgm:spPr>
      <dgm:t>
        <a:bodyPr/>
        <a:lstStyle/>
        <a:p>
          <a:r>
            <a:rPr lang="en-US" b="0" i="0">
              <a:solidFill>
                <a:schemeClr val="bg2"/>
              </a:solidFill>
            </a:rPr>
            <a:t>Pregnancy-induced hypertension/pre-eclampsia</a:t>
          </a:r>
          <a:endParaRPr lang="en-US">
            <a:solidFill>
              <a:schemeClr val="bg2"/>
            </a:solidFill>
          </a:endParaRPr>
        </a:p>
      </dgm:t>
    </dgm:pt>
    <dgm:pt modelId="{BA2C287E-F2FC-4C49-AFEE-C9FD2E2C8B1E}" type="parTrans" cxnId="{6B04821B-B6F3-4FEC-9480-9396949F8A97}">
      <dgm:prSet/>
      <dgm:spPr/>
      <dgm:t>
        <a:bodyPr/>
        <a:lstStyle/>
        <a:p>
          <a:endParaRPr lang="en-US">
            <a:solidFill>
              <a:schemeClr val="bg2"/>
            </a:solidFill>
          </a:endParaRPr>
        </a:p>
      </dgm:t>
    </dgm:pt>
    <dgm:pt modelId="{55210D78-AD33-4668-B873-90F3F3058695}" type="sibTrans" cxnId="{6B04821B-B6F3-4FEC-9480-9396949F8A97}">
      <dgm:prSet/>
      <dgm:spPr/>
      <dgm:t>
        <a:bodyPr/>
        <a:lstStyle/>
        <a:p>
          <a:endParaRPr lang="en-US">
            <a:solidFill>
              <a:schemeClr val="bg2"/>
            </a:solidFill>
          </a:endParaRPr>
        </a:p>
      </dgm:t>
    </dgm:pt>
    <dgm:pt modelId="{FC555E02-3B36-4518-9A49-9306099E99C9}">
      <dgm:prSet/>
      <dgm:spPr>
        <a:solidFill>
          <a:srgbClr val="48A0B9"/>
        </a:solidFill>
        <a:ln w="6350">
          <a:solidFill>
            <a:schemeClr val="bg2"/>
          </a:solidFill>
        </a:ln>
      </dgm:spPr>
      <dgm:t>
        <a:bodyPr/>
        <a:lstStyle/>
        <a:p>
          <a:r>
            <a:rPr lang="en-US" b="0" i="0">
              <a:solidFill>
                <a:schemeClr val="bg2"/>
              </a:solidFill>
            </a:rPr>
            <a:t>Liver damage</a:t>
          </a:r>
          <a:endParaRPr lang="en-US">
            <a:solidFill>
              <a:schemeClr val="bg2"/>
            </a:solidFill>
          </a:endParaRPr>
        </a:p>
      </dgm:t>
    </dgm:pt>
    <dgm:pt modelId="{D241BE68-2235-456C-BDF3-0FD1B637BC4B}" type="parTrans" cxnId="{76B47180-9CF5-4F74-A049-FBEA1A897C93}">
      <dgm:prSet/>
      <dgm:spPr/>
      <dgm:t>
        <a:bodyPr/>
        <a:lstStyle/>
        <a:p>
          <a:endParaRPr lang="en-US">
            <a:solidFill>
              <a:schemeClr val="bg2"/>
            </a:solidFill>
          </a:endParaRPr>
        </a:p>
      </dgm:t>
    </dgm:pt>
    <dgm:pt modelId="{6700FECC-CC69-4731-97D7-DF3CFA101116}" type="sibTrans" cxnId="{76B47180-9CF5-4F74-A049-FBEA1A897C93}">
      <dgm:prSet/>
      <dgm:spPr/>
      <dgm:t>
        <a:bodyPr/>
        <a:lstStyle/>
        <a:p>
          <a:endParaRPr lang="en-US">
            <a:solidFill>
              <a:schemeClr val="bg2"/>
            </a:solidFill>
          </a:endParaRPr>
        </a:p>
      </dgm:t>
    </dgm:pt>
    <dgm:pt modelId="{25DFA91E-4936-42B7-BC85-26F3C8ED5EE7}">
      <dgm:prSet/>
      <dgm:spPr>
        <a:solidFill>
          <a:srgbClr val="48A0B9"/>
        </a:solidFill>
        <a:ln w="6350">
          <a:solidFill>
            <a:schemeClr val="bg2"/>
          </a:solidFill>
        </a:ln>
      </dgm:spPr>
      <dgm:t>
        <a:bodyPr/>
        <a:lstStyle/>
        <a:p>
          <a:r>
            <a:rPr lang="en-US" b="0" i="0">
              <a:solidFill>
                <a:schemeClr val="bg2"/>
              </a:solidFill>
            </a:rPr>
            <a:t>Increases in cholesterol levels</a:t>
          </a:r>
          <a:endParaRPr lang="en-US">
            <a:solidFill>
              <a:schemeClr val="bg2"/>
            </a:solidFill>
          </a:endParaRPr>
        </a:p>
      </dgm:t>
    </dgm:pt>
    <dgm:pt modelId="{06CAF886-863A-4DE6-956C-33228C48715A}" type="parTrans" cxnId="{59E6A129-7606-4D94-ADB4-164257511336}">
      <dgm:prSet/>
      <dgm:spPr/>
      <dgm:t>
        <a:bodyPr/>
        <a:lstStyle/>
        <a:p>
          <a:endParaRPr lang="en-US">
            <a:solidFill>
              <a:schemeClr val="bg2"/>
            </a:solidFill>
          </a:endParaRPr>
        </a:p>
      </dgm:t>
    </dgm:pt>
    <dgm:pt modelId="{CE70AEB8-5C57-43D7-978B-868C737EA11B}" type="sibTrans" cxnId="{59E6A129-7606-4D94-ADB4-164257511336}">
      <dgm:prSet/>
      <dgm:spPr/>
      <dgm:t>
        <a:bodyPr/>
        <a:lstStyle/>
        <a:p>
          <a:endParaRPr lang="en-US">
            <a:solidFill>
              <a:schemeClr val="bg2"/>
            </a:solidFill>
          </a:endParaRPr>
        </a:p>
      </dgm:t>
    </dgm:pt>
    <dgm:pt modelId="{7BCC86D2-FD28-4704-AF0F-33F719AFCCC2}">
      <dgm:prSet/>
      <dgm:spPr>
        <a:solidFill>
          <a:srgbClr val="48A0B9"/>
        </a:solidFill>
        <a:ln w="6350">
          <a:solidFill>
            <a:schemeClr val="bg2"/>
          </a:solidFill>
        </a:ln>
      </dgm:spPr>
      <dgm:t>
        <a:bodyPr/>
        <a:lstStyle/>
        <a:p>
          <a:r>
            <a:rPr lang="en-US" b="0" i="0">
              <a:solidFill>
                <a:schemeClr val="bg2"/>
              </a:solidFill>
            </a:rPr>
            <a:t>Increased risk of thyroid disease</a:t>
          </a:r>
          <a:endParaRPr lang="en-US">
            <a:solidFill>
              <a:schemeClr val="bg2"/>
            </a:solidFill>
          </a:endParaRPr>
        </a:p>
      </dgm:t>
    </dgm:pt>
    <dgm:pt modelId="{978AC4E9-7BA3-424E-A47A-E9356F7515FD}" type="parTrans" cxnId="{3B1CA632-5F98-49F5-9221-B4F9EB506046}">
      <dgm:prSet/>
      <dgm:spPr/>
      <dgm:t>
        <a:bodyPr/>
        <a:lstStyle/>
        <a:p>
          <a:endParaRPr lang="en-US">
            <a:solidFill>
              <a:schemeClr val="bg2"/>
            </a:solidFill>
          </a:endParaRPr>
        </a:p>
      </dgm:t>
    </dgm:pt>
    <dgm:pt modelId="{4D0967F1-0F28-42BD-A713-FB5A2BD49824}" type="sibTrans" cxnId="{3B1CA632-5F98-49F5-9221-B4F9EB506046}">
      <dgm:prSet/>
      <dgm:spPr/>
      <dgm:t>
        <a:bodyPr/>
        <a:lstStyle/>
        <a:p>
          <a:endParaRPr lang="en-US">
            <a:solidFill>
              <a:schemeClr val="bg2"/>
            </a:solidFill>
          </a:endParaRPr>
        </a:p>
      </dgm:t>
    </dgm:pt>
    <dgm:pt modelId="{2B2FCE60-4A3F-4F13-B1A5-14FCA54CE324}">
      <dgm:prSet/>
      <dgm:spPr>
        <a:solidFill>
          <a:srgbClr val="48A0B9"/>
        </a:solidFill>
        <a:ln w="6350">
          <a:solidFill>
            <a:schemeClr val="bg2"/>
          </a:solidFill>
        </a:ln>
      </dgm:spPr>
      <dgm:t>
        <a:bodyPr/>
        <a:lstStyle/>
        <a:p>
          <a:r>
            <a:rPr lang="en-US" b="0" i="0">
              <a:solidFill>
                <a:schemeClr val="bg2"/>
              </a:solidFill>
            </a:rPr>
            <a:t>Decreased antibody response to vaccines</a:t>
          </a:r>
          <a:endParaRPr lang="en-US">
            <a:solidFill>
              <a:schemeClr val="bg2"/>
            </a:solidFill>
          </a:endParaRPr>
        </a:p>
      </dgm:t>
    </dgm:pt>
    <dgm:pt modelId="{84EC03BA-F29E-410A-9BFA-B0CCBDECAD94}" type="parTrans" cxnId="{A2B3FFA3-A58C-4127-B639-FD134BE88D4E}">
      <dgm:prSet/>
      <dgm:spPr/>
      <dgm:t>
        <a:bodyPr/>
        <a:lstStyle/>
        <a:p>
          <a:endParaRPr lang="en-US">
            <a:solidFill>
              <a:schemeClr val="bg2"/>
            </a:solidFill>
          </a:endParaRPr>
        </a:p>
      </dgm:t>
    </dgm:pt>
    <dgm:pt modelId="{7A252EB3-7B73-43F8-A684-602D9A2C3C15}" type="sibTrans" cxnId="{A2B3FFA3-A58C-4127-B639-FD134BE88D4E}">
      <dgm:prSet/>
      <dgm:spPr/>
      <dgm:t>
        <a:bodyPr/>
        <a:lstStyle/>
        <a:p>
          <a:endParaRPr lang="en-US">
            <a:solidFill>
              <a:schemeClr val="bg2"/>
            </a:solidFill>
          </a:endParaRPr>
        </a:p>
      </dgm:t>
    </dgm:pt>
    <dgm:pt modelId="{8DBB270D-6E82-4442-8FB9-7075BAEB10A3}">
      <dgm:prSet/>
      <dgm:spPr>
        <a:solidFill>
          <a:srgbClr val="48A0B9"/>
        </a:solidFill>
        <a:ln w="6350">
          <a:solidFill>
            <a:schemeClr val="bg2"/>
          </a:solidFill>
        </a:ln>
      </dgm:spPr>
      <dgm:t>
        <a:bodyPr/>
        <a:lstStyle/>
        <a:p>
          <a:r>
            <a:rPr lang="en-US" b="0" i="0">
              <a:solidFill>
                <a:schemeClr val="bg2"/>
              </a:solidFill>
            </a:rPr>
            <a:t>Increased risk of asthma diagnosis</a:t>
          </a:r>
          <a:endParaRPr lang="en-US">
            <a:solidFill>
              <a:schemeClr val="bg2"/>
            </a:solidFill>
          </a:endParaRPr>
        </a:p>
      </dgm:t>
    </dgm:pt>
    <dgm:pt modelId="{E8083C3D-C373-4716-863F-B5D5A9EA6176}" type="parTrans" cxnId="{F0441CD5-A4A6-40D3-B6BE-BFC319FFBA5D}">
      <dgm:prSet/>
      <dgm:spPr/>
      <dgm:t>
        <a:bodyPr/>
        <a:lstStyle/>
        <a:p>
          <a:endParaRPr lang="en-US">
            <a:solidFill>
              <a:schemeClr val="bg2"/>
            </a:solidFill>
          </a:endParaRPr>
        </a:p>
      </dgm:t>
    </dgm:pt>
    <dgm:pt modelId="{95397EA7-A5CC-4EE1-BC94-B89D5AF66A93}" type="sibTrans" cxnId="{F0441CD5-A4A6-40D3-B6BE-BFC319FFBA5D}">
      <dgm:prSet/>
      <dgm:spPr/>
      <dgm:t>
        <a:bodyPr/>
        <a:lstStyle/>
        <a:p>
          <a:endParaRPr lang="en-US">
            <a:solidFill>
              <a:schemeClr val="bg2"/>
            </a:solidFill>
          </a:endParaRPr>
        </a:p>
      </dgm:t>
    </dgm:pt>
    <dgm:pt modelId="{98628593-4A34-45D0-86DD-BE212A5797E7}">
      <dgm:prSet/>
      <dgm:spPr>
        <a:solidFill>
          <a:srgbClr val="48A0B9"/>
        </a:solidFill>
        <a:ln w="6350">
          <a:solidFill>
            <a:schemeClr val="bg2"/>
          </a:solidFill>
        </a:ln>
      </dgm:spPr>
      <dgm:t>
        <a:bodyPr/>
        <a:lstStyle/>
        <a:p>
          <a:r>
            <a:rPr lang="en-US" b="0" i="0">
              <a:solidFill>
                <a:schemeClr val="bg2"/>
              </a:solidFill>
            </a:rPr>
            <a:t>Increased risk of decreased fertility</a:t>
          </a:r>
          <a:endParaRPr lang="en-US">
            <a:solidFill>
              <a:schemeClr val="bg2"/>
            </a:solidFill>
          </a:endParaRPr>
        </a:p>
      </dgm:t>
    </dgm:pt>
    <dgm:pt modelId="{EAA76767-F644-49C7-BEB7-D6EA81BCBE73}" type="parTrans" cxnId="{011B223F-881B-4E30-B956-C04251BD38E6}">
      <dgm:prSet/>
      <dgm:spPr/>
      <dgm:t>
        <a:bodyPr/>
        <a:lstStyle/>
        <a:p>
          <a:endParaRPr lang="en-US">
            <a:solidFill>
              <a:schemeClr val="bg2"/>
            </a:solidFill>
          </a:endParaRPr>
        </a:p>
      </dgm:t>
    </dgm:pt>
    <dgm:pt modelId="{14819CF7-3D05-41B6-8742-E2CE3EE8BE48}" type="sibTrans" cxnId="{011B223F-881B-4E30-B956-C04251BD38E6}">
      <dgm:prSet/>
      <dgm:spPr/>
      <dgm:t>
        <a:bodyPr/>
        <a:lstStyle/>
        <a:p>
          <a:endParaRPr lang="en-US">
            <a:solidFill>
              <a:schemeClr val="bg2"/>
            </a:solidFill>
          </a:endParaRPr>
        </a:p>
      </dgm:t>
    </dgm:pt>
    <dgm:pt modelId="{9E0D3BC8-F32F-48BD-979E-74F2BA5D5FFA}">
      <dgm:prSet/>
      <dgm:spPr>
        <a:solidFill>
          <a:srgbClr val="48A0B9"/>
        </a:solidFill>
        <a:ln w="6350">
          <a:solidFill>
            <a:schemeClr val="bg2"/>
          </a:solidFill>
        </a:ln>
      </dgm:spPr>
      <dgm:t>
        <a:bodyPr/>
        <a:lstStyle/>
        <a:p>
          <a:r>
            <a:rPr lang="en-US" b="0" i="0">
              <a:solidFill>
                <a:schemeClr val="bg2"/>
              </a:solidFill>
            </a:rPr>
            <a:t>Small decreases in birth weight</a:t>
          </a:r>
          <a:endParaRPr lang="en-US">
            <a:solidFill>
              <a:schemeClr val="bg2"/>
            </a:solidFill>
          </a:endParaRPr>
        </a:p>
      </dgm:t>
    </dgm:pt>
    <dgm:pt modelId="{2E008ECF-14C6-4301-88EC-F0154EA74CAA}" type="parTrans" cxnId="{3E53624F-CF02-44AD-AECA-5614F6944812}">
      <dgm:prSet/>
      <dgm:spPr/>
      <dgm:t>
        <a:bodyPr/>
        <a:lstStyle/>
        <a:p>
          <a:endParaRPr lang="en-US">
            <a:solidFill>
              <a:schemeClr val="bg2"/>
            </a:solidFill>
          </a:endParaRPr>
        </a:p>
      </dgm:t>
    </dgm:pt>
    <dgm:pt modelId="{0197E3F2-601A-446A-BF29-4B331EFF9DB8}" type="sibTrans" cxnId="{3E53624F-CF02-44AD-AECA-5614F6944812}">
      <dgm:prSet/>
      <dgm:spPr/>
      <dgm:t>
        <a:bodyPr/>
        <a:lstStyle/>
        <a:p>
          <a:endParaRPr lang="en-US">
            <a:solidFill>
              <a:schemeClr val="bg2"/>
            </a:solidFill>
          </a:endParaRPr>
        </a:p>
      </dgm:t>
    </dgm:pt>
    <dgm:pt modelId="{656AD873-92CD-4E47-A9D4-F4AA5122180F}" type="pres">
      <dgm:prSet presAssocID="{ADBB01AA-2357-4BD9-AC8F-79CF87760086}" presName="linear" presStyleCnt="0">
        <dgm:presLayoutVars>
          <dgm:animLvl val="lvl"/>
          <dgm:resizeHandles val="exact"/>
        </dgm:presLayoutVars>
      </dgm:prSet>
      <dgm:spPr/>
      <dgm:t>
        <a:bodyPr/>
        <a:lstStyle/>
        <a:p>
          <a:endParaRPr lang="en-US"/>
        </a:p>
      </dgm:t>
    </dgm:pt>
    <dgm:pt modelId="{75AFCE03-3E5C-4343-9B21-037F5260B03D}" type="pres">
      <dgm:prSet presAssocID="{99FADE21-6B0B-47AA-A140-DE252D5D2062}" presName="parentText" presStyleLbl="node1" presStyleIdx="0" presStyleCnt="9">
        <dgm:presLayoutVars>
          <dgm:chMax val="0"/>
          <dgm:bulletEnabled val="1"/>
        </dgm:presLayoutVars>
      </dgm:prSet>
      <dgm:spPr/>
      <dgm:t>
        <a:bodyPr/>
        <a:lstStyle/>
        <a:p>
          <a:endParaRPr lang="en-US"/>
        </a:p>
      </dgm:t>
    </dgm:pt>
    <dgm:pt modelId="{4EBBCEFC-EF8C-44F6-A638-4532F50D7E29}" type="pres">
      <dgm:prSet presAssocID="{96E763DD-12F0-4B80-9A72-1D91125EEF50}" presName="spacer" presStyleCnt="0"/>
      <dgm:spPr/>
    </dgm:pt>
    <dgm:pt modelId="{409385D4-AD77-46D0-B218-D7771033860C}" type="pres">
      <dgm:prSet presAssocID="{C98779FA-3440-46CE-939E-8CAC1B9981C4}" presName="parentText" presStyleLbl="node1" presStyleIdx="1" presStyleCnt="9">
        <dgm:presLayoutVars>
          <dgm:chMax val="0"/>
          <dgm:bulletEnabled val="1"/>
        </dgm:presLayoutVars>
      </dgm:prSet>
      <dgm:spPr/>
      <dgm:t>
        <a:bodyPr/>
        <a:lstStyle/>
        <a:p>
          <a:endParaRPr lang="en-US"/>
        </a:p>
      </dgm:t>
    </dgm:pt>
    <dgm:pt modelId="{6683BF84-E999-4AF3-BFA1-30EE3AC51AF6}" type="pres">
      <dgm:prSet presAssocID="{55210D78-AD33-4668-B873-90F3F3058695}" presName="spacer" presStyleCnt="0"/>
      <dgm:spPr/>
    </dgm:pt>
    <dgm:pt modelId="{9AA38A24-5CC6-4DF4-9AA1-140AFB393AEB}" type="pres">
      <dgm:prSet presAssocID="{FC555E02-3B36-4518-9A49-9306099E99C9}" presName="parentText" presStyleLbl="node1" presStyleIdx="2" presStyleCnt="9">
        <dgm:presLayoutVars>
          <dgm:chMax val="0"/>
          <dgm:bulletEnabled val="1"/>
        </dgm:presLayoutVars>
      </dgm:prSet>
      <dgm:spPr/>
      <dgm:t>
        <a:bodyPr/>
        <a:lstStyle/>
        <a:p>
          <a:endParaRPr lang="en-US"/>
        </a:p>
      </dgm:t>
    </dgm:pt>
    <dgm:pt modelId="{2E2F90B3-C02C-4D23-A2CA-687254D2BBE2}" type="pres">
      <dgm:prSet presAssocID="{6700FECC-CC69-4731-97D7-DF3CFA101116}" presName="spacer" presStyleCnt="0"/>
      <dgm:spPr/>
    </dgm:pt>
    <dgm:pt modelId="{53646DC6-8A7B-436E-9767-4A69FE518095}" type="pres">
      <dgm:prSet presAssocID="{25DFA91E-4936-42B7-BC85-26F3C8ED5EE7}" presName="parentText" presStyleLbl="node1" presStyleIdx="3" presStyleCnt="9">
        <dgm:presLayoutVars>
          <dgm:chMax val="0"/>
          <dgm:bulletEnabled val="1"/>
        </dgm:presLayoutVars>
      </dgm:prSet>
      <dgm:spPr/>
      <dgm:t>
        <a:bodyPr/>
        <a:lstStyle/>
        <a:p>
          <a:endParaRPr lang="en-US"/>
        </a:p>
      </dgm:t>
    </dgm:pt>
    <dgm:pt modelId="{8175045C-8CC8-40E8-9647-9EFEB5A8728C}" type="pres">
      <dgm:prSet presAssocID="{CE70AEB8-5C57-43D7-978B-868C737EA11B}" presName="spacer" presStyleCnt="0"/>
      <dgm:spPr/>
    </dgm:pt>
    <dgm:pt modelId="{C0EFF51B-19C6-4C51-8B85-CBD54DE938A8}" type="pres">
      <dgm:prSet presAssocID="{7BCC86D2-FD28-4704-AF0F-33F719AFCCC2}" presName="parentText" presStyleLbl="node1" presStyleIdx="4" presStyleCnt="9">
        <dgm:presLayoutVars>
          <dgm:chMax val="0"/>
          <dgm:bulletEnabled val="1"/>
        </dgm:presLayoutVars>
      </dgm:prSet>
      <dgm:spPr/>
      <dgm:t>
        <a:bodyPr/>
        <a:lstStyle/>
        <a:p>
          <a:endParaRPr lang="en-US"/>
        </a:p>
      </dgm:t>
    </dgm:pt>
    <dgm:pt modelId="{9FFDA862-A794-486C-851C-3E08105F23E7}" type="pres">
      <dgm:prSet presAssocID="{4D0967F1-0F28-42BD-A713-FB5A2BD49824}" presName="spacer" presStyleCnt="0"/>
      <dgm:spPr/>
    </dgm:pt>
    <dgm:pt modelId="{D91F6563-352C-498E-851D-EB694E24EEB4}" type="pres">
      <dgm:prSet presAssocID="{2B2FCE60-4A3F-4F13-B1A5-14FCA54CE324}" presName="parentText" presStyleLbl="node1" presStyleIdx="5" presStyleCnt="9">
        <dgm:presLayoutVars>
          <dgm:chMax val="0"/>
          <dgm:bulletEnabled val="1"/>
        </dgm:presLayoutVars>
      </dgm:prSet>
      <dgm:spPr/>
      <dgm:t>
        <a:bodyPr/>
        <a:lstStyle/>
        <a:p>
          <a:endParaRPr lang="en-US"/>
        </a:p>
      </dgm:t>
    </dgm:pt>
    <dgm:pt modelId="{8514B4DC-D51A-4728-8295-E4ACF5013393}" type="pres">
      <dgm:prSet presAssocID="{7A252EB3-7B73-43F8-A684-602D9A2C3C15}" presName="spacer" presStyleCnt="0"/>
      <dgm:spPr/>
    </dgm:pt>
    <dgm:pt modelId="{768FA5B5-3747-4316-BF13-BE2A48279CA7}" type="pres">
      <dgm:prSet presAssocID="{8DBB270D-6E82-4442-8FB9-7075BAEB10A3}" presName="parentText" presStyleLbl="node1" presStyleIdx="6" presStyleCnt="9">
        <dgm:presLayoutVars>
          <dgm:chMax val="0"/>
          <dgm:bulletEnabled val="1"/>
        </dgm:presLayoutVars>
      </dgm:prSet>
      <dgm:spPr/>
      <dgm:t>
        <a:bodyPr/>
        <a:lstStyle/>
        <a:p>
          <a:endParaRPr lang="en-US"/>
        </a:p>
      </dgm:t>
    </dgm:pt>
    <dgm:pt modelId="{D45DBA1D-D1E0-4037-8C98-905C4F22E999}" type="pres">
      <dgm:prSet presAssocID="{95397EA7-A5CC-4EE1-BC94-B89D5AF66A93}" presName="spacer" presStyleCnt="0"/>
      <dgm:spPr/>
    </dgm:pt>
    <dgm:pt modelId="{F3859B17-71B9-4F99-8CD6-2A62579FE30B}" type="pres">
      <dgm:prSet presAssocID="{98628593-4A34-45D0-86DD-BE212A5797E7}" presName="parentText" presStyleLbl="node1" presStyleIdx="7" presStyleCnt="9">
        <dgm:presLayoutVars>
          <dgm:chMax val="0"/>
          <dgm:bulletEnabled val="1"/>
        </dgm:presLayoutVars>
      </dgm:prSet>
      <dgm:spPr/>
      <dgm:t>
        <a:bodyPr/>
        <a:lstStyle/>
        <a:p>
          <a:endParaRPr lang="en-US"/>
        </a:p>
      </dgm:t>
    </dgm:pt>
    <dgm:pt modelId="{D67ADB66-5143-4D00-86A3-AD3EA5FC5C52}" type="pres">
      <dgm:prSet presAssocID="{14819CF7-3D05-41B6-8742-E2CE3EE8BE48}" presName="spacer" presStyleCnt="0"/>
      <dgm:spPr/>
    </dgm:pt>
    <dgm:pt modelId="{A55E64B6-B3A2-4602-9857-2CFE68429078}" type="pres">
      <dgm:prSet presAssocID="{9E0D3BC8-F32F-48BD-979E-74F2BA5D5FFA}" presName="parentText" presStyleLbl="node1" presStyleIdx="8" presStyleCnt="9">
        <dgm:presLayoutVars>
          <dgm:chMax val="0"/>
          <dgm:bulletEnabled val="1"/>
        </dgm:presLayoutVars>
      </dgm:prSet>
      <dgm:spPr/>
      <dgm:t>
        <a:bodyPr/>
        <a:lstStyle/>
        <a:p>
          <a:endParaRPr lang="en-US"/>
        </a:p>
      </dgm:t>
    </dgm:pt>
  </dgm:ptLst>
  <dgm:cxnLst>
    <dgm:cxn modelId="{670C0334-1A0B-4EC7-925B-9D9681970EBA}" type="presOf" srcId="{25DFA91E-4936-42B7-BC85-26F3C8ED5EE7}" destId="{53646DC6-8A7B-436E-9767-4A69FE518095}" srcOrd="0" destOrd="0" presId="urn:microsoft.com/office/officeart/2005/8/layout/vList2"/>
    <dgm:cxn modelId="{6B04821B-B6F3-4FEC-9480-9396949F8A97}" srcId="{ADBB01AA-2357-4BD9-AC8F-79CF87760086}" destId="{C98779FA-3440-46CE-939E-8CAC1B9981C4}" srcOrd="1" destOrd="0" parTransId="{BA2C287E-F2FC-4C49-AFEE-C9FD2E2C8B1E}" sibTransId="{55210D78-AD33-4668-B873-90F3F3058695}"/>
    <dgm:cxn modelId="{3B1CA632-5F98-49F5-9221-B4F9EB506046}" srcId="{ADBB01AA-2357-4BD9-AC8F-79CF87760086}" destId="{7BCC86D2-FD28-4704-AF0F-33F719AFCCC2}" srcOrd="4" destOrd="0" parTransId="{978AC4E9-7BA3-424E-A47A-E9356F7515FD}" sibTransId="{4D0967F1-0F28-42BD-A713-FB5A2BD49824}"/>
    <dgm:cxn modelId="{011B223F-881B-4E30-B956-C04251BD38E6}" srcId="{ADBB01AA-2357-4BD9-AC8F-79CF87760086}" destId="{98628593-4A34-45D0-86DD-BE212A5797E7}" srcOrd="7" destOrd="0" parTransId="{EAA76767-F644-49C7-BEB7-D6EA81BCBE73}" sibTransId="{14819CF7-3D05-41B6-8742-E2CE3EE8BE48}"/>
    <dgm:cxn modelId="{24C25F64-713D-43A2-A87B-F514F874A2C9}" type="presOf" srcId="{99FADE21-6B0B-47AA-A140-DE252D5D2062}" destId="{75AFCE03-3E5C-4343-9B21-037F5260B03D}" srcOrd="0" destOrd="0" presId="urn:microsoft.com/office/officeart/2005/8/layout/vList2"/>
    <dgm:cxn modelId="{59E6A129-7606-4D94-ADB4-164257511336}" srcId="{ADBB01AA-2357-4BD9-AC8F-79CF87760086}" destId="{25DFA91E-4936-42B7-BC85-26F3C8ED5EE7}" srcOrd="3" destOrd="0" parTransId="{06CAF886-863A-4DE6-956C-33228C48715A}" sibTransId="{CE70AEB8-5C57-43D7-978B-868C737EA11B}"/>
    <dgm:cxn modelId="{F0441CD5-A4A6-40D3-B6BE-BFC319FFBA5D}" srcId="{ADBB01AA-2357-4BD9-AC8F-79CF87760086}" destId="{8DBB270D-6E82-4442-8FB9-7075BAEB10A3}" srcOrd="6" destOrd="0" parTransId="{E8083C3D-C373-4716-863F-B5D5A9EA6176}" sibTransId="{95397EA7-A5CC-4EE1-BC94-B89D5AF66A93}"/>
    <dgm:cxn modelId="{4FDE6687-3840-4286-B9C5-B56DE0AA141A}" type="presOf" srcId="{2B2FCE60-4A3F-4F13-B1A5-14FCA54CE324}" destId="{D91F6563-352C-498E-851D-EB694E24EEB4}" srcOrd="0" destOrd="0" presId="urn:microsoft.com/office/officeart/2005/8/layout/vList2"/>
    <dgm:cxn modelId="{A2B3FFA3-A58C-4127-B639-FD134BE88D4E}" srcId="{ADBB01AA-2357-4BD9-AC8F-79CF87760086}" destId="{2B2FCE60-4A3F-4F13-B1A5-14FCA54CE324}" srcOrd="5" destOrd="0" parTransId="{84EC03BA-F29E-410A-9BFA-B0CCBDECAD94}" sibTransId="{7A252EB3-7B73-43F8-A684-602D9A2C3C15}"/>
    <dgm:cxn modelId="{3E53624F-CF02-44AD-AECA-5614F6944812}" srcId="{ADBB01AA-2357-4BD9-AC8F-79CF87760086}" destId="{9E0D3BC8-F32F-48BD-979E-74F2BA5D5FFA}" srcOrd="8" destOrd="0" parTransId="{2E008ECF-14C6-4301-88EC-F0154EA74CAA}" sibTransId="{0197E3F2-601A-446A-BF29-4B331EFF9DB8}"/>
    <dgm:cxn modelId="{76B47180-9CF5-4F74-A049-FBEA1A897C93}" srcId="{ADBB01AA-2357-4BD9-AC8F-79CF87760086}" destId="{FC555E02-3B36-4518-9A49-9306099E99C9}" srcOrd="2" destOrd="0" parTransId="{D241BE68-2235-456C-BDF3-0FD1B637BC4B}" sibTransId="{6700FECC-CC69-4731-97D7-DF3CFA101116}"/>
    <dgm:cxn modelId="{2CB0D2DE-EE18-4CDC-A60D-198FA1D90697}" type="presOf" srcId="{9E0D3BC8-F32F-48BD-979E-74F2BA5D5FFA}" destId="{A55E64B6-B3A2-4602-9857-2CFE68429078}" srcOrd="0" destOrd="0" presId="urn:microsoft.com/office/officeart/2005/8/layout/vList2"/>
    <dgm:cxn modelId="{9B9B310C-7EC3-42CB-B647-41BEF41DA30B}" type="presOf" srcId="{8DBB270D-6E82-4442-8FB9-7075BAEB10A3}" destId="{768FA5B5-3747-4316-BF13-BE2A48279CA7}" srcOrd="0" destOrd="0" presId="urn:microsoft.com/office/officeart/2005/8/layout/vList2"/>
    <dgm:cxn modelId="{CC1EBD46-F4B6-41E9-B746-0750782FD94D}" type="presOf" srcId="{C98779FA-3440-46CE-939E-8CAC1B9981C4}" destId="{409385D4-AD77-46D0-B218-D7771033860C}" srcOrd="0" destOrd="0" presId="urn:microsoft.com/office/officeart/2005/8/layout/vList2"/>
    <dgm:cxn modelId="{7C813436-E400-41D3-8C96-D01C5115EED3}" type="presOf" srcId="{FC555E02-3B36-4518-9A49-9306099E99C9}" destId="{9AA38A24-5CC6-4DF4-9AA1-140AFB393AEB}" srcOrd="0" destOrd="0" presId="urn:microsoft.com/office/officeart/2005/8/layout/vList2"/>
    <dgm:cxn modelId="{D11BC7EA-59C0-4A2C-85C7-8724447CAE4C}" type="presOf" srcId="{98628593-4A34-45D0-86DD-BE212A5797E7}" destId="{F3859B17-71B9-4F99-8CD6-2A62579FE30B}" srcOrd="0" destOrd="0" presId="urn:microsoft.com/office/officeart/2005/8/layout/vList2"/>
    <dgm:cxn modelId="{04680358-3B0D-4692-90C5-1B538BF7806E}" srcId="{ADBB01AA-2357-4BD9-AC8F-79CF87760086}" destId="{99FADE21-6B0B-47AA-A140-DE252D5D2062}" srcOrd="0" destOrd="0" parTransId="{BB0591E6-2D7A-478E-B4AD-B7CC077DF107}" sibTransId="{96E763DD-12F0-4B80-9A72-1D91125EEF50}"/>
    <dgm:cxn modelId="{35367E9B-E6D5-4D2E-933D-E35177BC51E2}" type="presOf" srcId="{ADBB01AA-2357-4BD9-AC8F-79CF87760086}" destId="{656AD873-92CD-4E47-A9D4-F4AA5122180F}" srcOrd="0" destOrd="0" presId="urn:microsoft.com/office/officeart/2005/8/layout/vList2"/>
    <dgm:cxn modelId="{20F748E1-B448-4F6E-A72A-4B6C5B695216}" type="presOf" srcId="{7BCC86D2-FD28-4704-AF0F-33F719AFCCC2}" destId="{C0EFF51B-19C6-4C51-8B85-CBD54DE938A8}" srcOrd="0" destOrd="0" presId="urn:microsoft.com/office/officeart/2005/8/layout/vList2"/>
    <dgm:cxn modelId="{C508E848-E4D1-491F-A5FF-D4A7112D625B}" type="presParOf" srcId="{656AD873-92CD-4E47-A9D4-F4AA5122180F}" destId="{75AFCE03-3E5C-4343-9B21-037F5260B03D}" srcOrd="0" destOrd="0" presId="urn:microsoft.com/office/officeart/2005/8/layout/vList2"/>
    <dgm:cxn modelId="{5C129DED-49F4-4B86-9C9B-2D039EAEEB3D}" type="presParOf" srcId="{656AD873-92CD-4E47-A9D4-F4AA5122180F}" destId="{4EBBCEFC-EF8C-44F6-A638-4532F50D7E29}" srcOrd="1" destOrd="0" presId="urn:microsoft.com/office/officeart/2005/8/layout/vList2"/>
    <dgm:cxn modelId="{1C8D7E77-AF5E-4EE4-810E-914DEC999818}" type="presParOf" srcId="{656AD873-92CD-4E47-A9D4-F4AA5122180F}" destId="{409385D4-AD77-46D0-B218-D7771033860C}" srcOrd="2" destOrd="0" presId="urn:microsoft.com/office/officeart/2005/8/layout/vList2"/>
    <dgm:cxn modelId="{60FC2CB9-329B-471E-AA22-B9BD22DB0403}" type="presParOf" srcId="{656AD873-92CD-4E47-A9D4-F4AA5122180F}" destId="{6683BF84-E999-4AF3-BFA1-30EE3AC51AF6}" srcOrd="3" destOrd="0" presId="urn:microsoft.com/office/officeart/2005/8/layout/vList2"/>
    <dgm:cxn modelId="{323EAB40-BCB0-4C71-AAC3-8A656F8EFE33}" type="presParOf" srcId="{656AD873-92CD-4E47-A9D4-F4AA5122180F}" destId="{9AA38A24-5CC6-4DF4-9AA1-140AFB393AEB}" srcOrd="4" destOrd="0" presId="urn:microsoft.com/office/officeart/2005/8/layout/vList2"/>
    <dgm:cxn modelId="{1F4604B3-65B0-4483-8ACB-A67AF98076A6}" type="presParOf" srcId="{656AD873-92CD-4E47-A9D4-F4AA5122180F}" destId="{2E2F90B3-C02C-4D23-A2CA-687254D2BBE2}" srcOrd="5" destOrd="0" presId="urn:microsoft.com/office/officeart/2005/8/layout/vList2"/>
    <dgm:cxn modelId="{B6639181-6C19-4317-874A-4E4613212AFB}" type="presParOf" srcId="{656AD873-92CD-4E47-A9D4-F4AA5122180F}" destId="{53646DC6-8A7B-436E-9767-4A69FE518095}" srcOrd="6" destOrd="0" presId="urn:microsoft.com/office/officeart/2005/8/layout/vList2"/>
    <dgm:cxn modelId="{402C6215-7104-454F-A2DC-F0B1FA4765C0}" type="presParOf" srcId="{656AD873-92CD-4E47-A9D4-F4AA5122180F}" destId="{8175045C-8CC8-40E8-9647-9EFEB5A8728C}" srcOrd="7" destOrd="0" presId="urn:microsoft.com/office/officeart/2005/8/layout/vList2"/>
    <dgm:cxn modelId="{EB84F254-0939-4936-ABEB-89BC0FC91DBD}" type="presParOf" srcId="{656AD873-92CD-4E47-A9D4-F4AA5122180F}" destId="{C0EFF51B-19C6-4C51-8B85-CBD54DE938A8}" srcOrd="8" destOrd="0" presId="urn:microsoft.com/office/officeart/2005/8/layout/vList2"/>
    <dgm:cxn modelId="{E4BC65AC-5F9E-4D91-A97C-4E4BE5532333}" type="presParOf" srcId="{656AD873-92CD-4E47-A9D4-F4AA5122180F}" destId="{9FFDA862-A794-486C-851C-3E08105F23E7}" srcOrd="9" destOrd="0" presId="urn:microsoft.com/office/officeart/2005/8/layout/vList2"/>
    <dgm:cxn modelId="{BA3B6C24-1252-4B5D-BE7A-362155CF595C}" type="presParOf" srcId="{656AD873-92CD-4E47-A9D4-F4AA5122180F}" destId="{D91F6563-352C-498E-851D-EB694E24EEB4}" srcOrd="10" destOrd="0" presId="urn:microsoft.com/office/officeart/2005/8/layout/vList2"/>
    <dgm:cxn modelId="{4943B91D-9596-4FFF-93E7-2F23ADDA3D1E}" type="presParOf" srcId="{656AD873-92CD-4E47-A9D4-F4AA5122180F}" destId="{8514B4DC-D51A-4728-8295-E4ACF5013393}" srcOrd="11" destOrd="0" presId="urn:microsoft.com/office/officeart/2005/8/layout/vList2"/>
    <dgm:cxn modelId="{9458E64D-E48A-4E1B-801A-1AEFDDCE0C88}" type="presParOf" srcId="{656AD873-92CD-4E47-A9D4-F4AA5122180F}" destId="{768FA5B5-3747-4316-BF13-BE2A48279CA7}" srcOrd="12" destOrd="0" presId="urn:microsoft.com/office/officeart/2005/8/layout/vList2"/>
    <dgm:cxn modelId="{F357ADE1-2CDA-444C-9372-A929572EC4DC}" type="presParOf" srcId="{656AD873-92CD-4E47-A9D4-F4AA5122180F}" destId="{D45DBA1D-D1E0-4037-8C98-905C4F22E999}" srcOrd="13" destOrd="0" presId="urn:microsoft.com/office/officeart/2005/8/layout/vList2"/>
    <dgm:cxn modelId="{08EC64B0-15E4-4579-BE2A-5CF60FCE4FDE}" type="presParOf" srcId="{656AD873-92CD-4E47-A9D4-F4AA5122180F}" destId="{F3859B17-71B9-4F99-8CD6-2A62579FE30B}" srcOrd="14" destOrd="0" presId="urn:microsoft.com/office/officeart/2005/8/layout/vList2"/>
    <dgm:cxn modelId="{1D35ADC1-216B-43CA-969A-0EFCA690672B}" type="presParOf" srcId="{656AD873-92CD-4E47-A9D4-F4AA5122180F}" destId="{D67ADB66-5143-4D00-86A3-AD3EA5FC5C52}" srcOrd="15" destOrd="0" presId="urn:microsoft.com/office/officeart/2005/8/layout/vList2"/>
    <dgm:cxn modelId="{C41BC226-D66D-4B2A-A535-232EC74BCFA1}" type="presParOf" srcId="{656AD873-92CD-4E47-A9D4-F4AA5122180F}" destId="{A55E64B6-B3A2-4602-9857-2CFE68429078}"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C04148-65B2-49F2-9D9D-6AD7001A5CB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DDD8C7-5EAD-424E-81D2-8E846F2A8151}">
      <dgm:prSet/>
      <dgm:spPr>
        <a:solidFill>
          <a:srgbClr val="48A0B9"/>
        </a:solidFill>
        <a:ln w="9525">
          <a:solidFill>
            <a:schemeClr val="bg2"/>
          </a:solidFill>
        </a:ln>
      </dgm:spPr>
      <dgm:t>
        <a:bodyPr/>
        <a:lstStyle/>
        <a:p>
          <a:r>
            <a:rPr lang="en-US" b="0" i="0" dirty="0">
              <a:solidFill>
                <a:schemeClr val="bg2"/>
              </a:solidFill>
            </a:rPr>
            <a:t>Exposure to PFAS is widespread. PFAS have been found in 95 to 100% of blood samples in the general population.</a:t>
          </a:r>
          <a:endParaRPr lang="en-US" dirty="0">
            <a:solidFill>
              <a:schemeClr val="bg2"/>
            </a:solidFill>
          </a:endParaRPr>
        </a:p>
      </dgm:t>
    </dgm:pt>
    <dgm:pt modelId="{0DADCCC8-E7C9-43D1-8DF3-9D7EDFACF191}" type="parTrans" cxnId="{865BE3D7-AC78-412F-BAF3-FDA9BC479735}">
      <dgm:prSet/>
      <dgm:spPr/>
      <dgm:t>
        <a:bodyPr/>
        <a:lstStyle/>
        <a:p>
          <a:endParaRPr lang="en-US"/>
        </a:p>
      </dgm:t>
    </dgm:pt>
    <dgm:pt modelId="{DD73EFE4-63FE-4FFE-B4E6-5B2D60DB9B1D}" type="sibTrans" cxnId="{865BE3D7-AC78-412F-BAF3-FDA9BC479735}">
      <dgm:prSet/>
      <dgm:spPr/>
      <dgm:t>
        <a:bodyPr/>
        <a:lstStyle/>
        <a:p>
          <a:endParaRPr lang="en-US"/>
        </a:p>
      </dgm:t>
    </dgm:pt>
    <dgm:pt modelId="{D01DB3D4-5315-4DC6-9669-937BAA1E997C}" type="pres">
      <dgm:prSet presAssocID="{2FC04148-65B2-49F2-9D9D-6AD7001A5CB4}" presName="linear" presStyleCnt="0">
        <dgm:presLayoutVars>
          <dgm:animLvl val="lvl"/>
          <dgm:resizeHandles val="exact"/>
        </dgm:presLayoutVars>
      </dgm:prSet>
      <dgm:spPr/>
      <dgm:t>
        <a:bodyPr/>
        <a:lstStyle/>
        <a:p>
          <a:endParaRPr lang="en-US"/>
        </a:p>
      </dgm:t>
    </dgm:pt>
    <dgm:pt modelId="{919FC02F-2D76-4C14-B335-BDBEB7971FBF}" type="pres">
      <dgm:prSet presAssocID="{AADDD8C7-5EAD-424E-81D2-8E846F2A8151}" presName="parentText" presStyleLbl="node1" presStyleIdx="0" presStyleCnt="1">
        <dgm:presLayoutVars>
          <dgm:chMax val="0"/>
          <dgm:bulletEnabled val="1"/>
        </dgm:presLayoutVars>
      </dgm:prSet>
      <dgm:spPr/>
      <dgm:t>
        <a:bodyPr/>
        <a:lstStyle/>
        <a:p>
          <a:endParaRPr lang="en-US"/>
        </a:p>
      </dgm:t>
    </dgm:pt>
  </dgm:ptLst>
  <dgm:cxnLst>
    <dgm:cxn modelId="{72C2455E-AC60-4064-AFEF-3E7DDFA75BD0}" type="presOf" srcId="{AADDD8C7-5EAD-424E-81D2-8E846F2A8151}" destId="{919FC02F-2D76-4C14-B335-BDBEB7971FBF}" srcOrd="0" destOrd="0" presId="urn:microsoft.com/office/officeart/2005/8/layout/vList2"/>
    <dgm:cxn modelId="{865BE3D7-AC78-412F-BAF3-FDA9BC479735}" srcId="{2FC04148-65B2-49F2-9D9D-6AD7001A5CB4}" destId="{AADDD8C7-5EAD-424E-81D2-8E846F2A8151}" srcOrd="0" destOrd="0" parTransId="{0DADCCC8-E7C9-43D1-8DF3-9D7EDFACF191}" sibTransId="{DD73EFE4-63FE-4FFE-B4E6-5B2D60DB9B1D}"/>
    <dgm:cxn modelId="{871ED310-C41B-40AB-B21E-6AC5C0F98439}" type="presOf" srcId="{2FC04148-65B2-49F2-9D9D-6AD7001A5CB4}" destId="{D01DB3D4-5315-4DC6-9669-937BAA1E997C}" srcOrd="0" destOrd="0" presId="urn:microsoft.com/office/officeart/2005/8/layout/vList2"/>
    <dgm:cxn modelId="{56B49A0F-3B76-42C3-B000-4E2864AB0ACB}" type="presParOf" srcId="{D01DB3D4-5315-4DC6-9669-937BAA1E997C}" destId="{919FC02F-2D76-4C14-B335-BDBEB7971FB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BF3F2B-BBE7-4639-84CC-062A230C5080}"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DFB2FB75-7D0C-4ADC-B66A-C21820C1280F}">
      <dgm:prSet/>
      <dgm:spPr/>
      <dgm:t>
        <a:bodyPr/>
        <a:lstStyle/>
        <a:p>
          <a:pPr rtl="0"/>
          <a:r>
            <a:rPr lang="en-US" b="0" i="0" dirty="0" smtClean="0"/>
            <a:t>Three sites of PFAS contamination in the state of Delaware</a:t>
          </a:r>
          <a:endParaRPr lang="en-US" dirty="0"/>
        </a:p>
      </dgm:t>
    </dgm:pt>
    <dgm:pt modelId="{38B29832-1F63-48B8-8EDE-E86675FFCEDE}" type="parTrans" cxnId="{E54C06FF-8A51-41CE-B5A8-C9114982756A}">
      <dgm:prSet/>
      <dgm:spPr/>
      <dgm:t>
        <a:bodyPr/>
        <a:lstStyle/>
        <a:p>
          <a:endParaRPr lang="en-US"/>
        </a:p>
      </dgm:t>
    </dgm:pt>
    <dgm:pt modelId="{BE9BC1FA-0212-48DF-AA3C-AD2D5D2BA9AD}" type="sibTrans" cxnId="{E54C06FF-8A51-41CE-B5A8-C9114982756A}">
      <dgm:prSet/>
      <dgm:spPr/>
      <dgm:t>
        <a:bodyPr/>
        <a:lstStyle/>
        <a:p>
          <a:endParaRPr lang="en-US"/>
        </a:p>
      </dgm:t>
    </dgm:pt>
    <dgm:pt modelId="{88E7B960-F2B8-498E-8479-C0E0862EF8BC}">
      <dgm:prSet/>
      <dgm:spPr/>
      <dgm:t>
        <a:bodyPr/>
        <a:lstStyle/>
        <a:p>
          <a:pPr rtl="0"/>
          <a:r>
            <a:rPr lang="en-US" b="0" i="0" dirty="0" smtClean="0">
              <a:solidFill>
                <a:schemeClr val="accent1"/>
              </a:solidFill>
            </a:rPr>
            <a:t>City of New Castle </a:t>
          </a:r>
          <a:endParaRPr lang="en-US" dirty="0">
            <a:solidFill>
              <a:schemeClr val="accent1"/>
            </a:solidFill>
          </a:endParaRPr>
        </a:p>
      </dgm:t>
    </dgm:pt>
    <dgm:pt modelId="{8AFFED32-8A29-42D4-846E-7723AC8E3031}" type="parTrans" cxnId="{05D511B4-6242-4236-8543-6C24FDB019A3}">
      <dgm:prSet/>
      <dgm:spPr/>
      <dgm:t>
        <a:bodyPr/>
        <a:lstStyle/>
        <a:p>
          <a:endParaRPr lang="en-US"/>
        </a:p>
      </dgm:t>
    </dgm:pt>
    <dgm:pt modelId="{E925F3A0-5E88-4D49-A044-68D9DAF0A3FC}" type="sibTrans" cxnId="{05D511B4-6242-4236-8543-6C24FDB019A3}">
      <dgm:prSet/>
      <dgm:spPr/>
      <dgm:t>
        <a:bodyPr/>
        <a:lstStyle/>
        <a:p>
          <a:endParaRPr lang="en-US"/>
        </a:p>
      </dgm:t>
    </dgm:pt>
    <dgm:pt modelId="{CA9E0758-8DFC-4FFF-A743-FEA1EE67E2C9}">
      <dgm:prSet/>
      <dgm:spPr/>
      <dgm:t>
        <a:bodyPr/>
        <a:lstStyle/>
        <a:p>
          <a:pPr rtl="0"/>
          <a:r>
            <a:rPr lang="en-US" b="0" i="0" dirty="0" smtClean="0">
              <a:solidFill>
                <a:schemeClr val="accent1"/>
              </a:solidFill>
            </a:rPr>
            <a:t>Dover Air Force Base </a:t>
          </a:r>
          <a:endParaRPr lang="en-US" dirty="0">
            <a:solidFill>
              <a:schemeClr val="accent1"/>
            </a:solidFill>
          </a:endParaRPr>
        </a:p>
      </dgm:t>
    </dgm:pt>
    <dgm:pt modelId="{C9234B2B-6766-482E-9DCE-E11423BD181D}" type="parTrans" cxnId="{A7AE351D-A3AF-42CD-9022-BA48CF91A2B1}">
      <dgm:prSet/>
      <dgm:spPr/>
      <dgm:t>
        <a:bodyPr/>
        <a:lstStyle/>
        <a:p>
          <a:endParaRPr lang="en-US"/>
        </a:p>
      </dgm:t>
    </dgm:pt>
    <dgm:pt modelId="{B3BFAC5D-4BA9-4587-AB3D-5410FE5EF925}" type="sibTrans" cxnId="{A7AE351D-A3AF-42CD-9022-BA48CF91A2B1}">
      <dgm:prSet/>
      <dgm:spPr/>
      <dgm:t>
        <a:bodyPr/>
        <a:lstStyle/>
        <a:p>
          <a:endParaRPr lang="en-US"/>
        </a:p>
      </dgm:t>
    </dgm:pt>
    <dgm:pt modelId="{E61C9E29-6D93-47B0-AAA3-71509C5A727C}">
      <dgm:prSet/>
      <dgm:spPr/>
      <dgm:t>
        <a:bodyPr/>
        <a:lstStyle/>
        <a:p>
          <a:pPr rtl="0"/>
          <a:r>
            <a:rPr lang="en-US" b="0" i="0" dirty="0" smtClean="0">
              <a:solidFill>
                <a:schemeClr val="accent1"/>
              </a:solidFill>
            </a:rPr>
            <a:t>Town of Blades</a:t>
          </a:r>
          <a:endParaRPr lang="en-US" dirty="0">
            <a:solidFill>
              <a:schemeClr val="accent1"/>
            </a:solidFill>
          </a:endParaRPr>
        </a:p>
      </dgm:t>
    </dgm:pt>
    <dgm:pt modelId="{EF285D63-77B3-4EFA-8EE9-9E73FC4628C4}" type="parTrans" cxnId="{4D078A30-C0DF-4445-A31E-77324E420C0B}">
      <dgm:prSet/>
      <dgm:spPr/>
      <dgm:t>
        <a:bodyPr/>
        <a:lstStyle/>
        <a:p>
          <a:endParaRPr lang="en-US"/>
        </a:p>
      </dgm:t>
    </dgm:pt>
    <dgm:pt modelId="{4C939CF3-B3C2-466B-821D-8A9ED52509F6}" type="sibTrans" cxnId="{4D078A30-C0DF-4445-A31E-77324E420C0B}">
      <dgm:prSet/>
      <dgm:spPr/>
      <dgm:t>
        <a:bodyPr/>
        <a:lstStyle/>
        <a:p>
          <a:endParaRPr lang="en-US"/>
        </a:p>
      </dgm:t>
    </dgm:pt>
    <dgm:pt modelId="{5967C260-DB19-4E17-81CF-B86C5A4455A9}">
      <dgm:prSet/>
      <dgm:spPr/>
      <dgm:t>
        <a:bodyPr/>
        <a:lstStyle/>
        <a:p>
          <a:pPr rtl="0"/>
          <a:r>
            <a:rPr lang="en-US" b="0" i="0" dirty="0" smtClean="0"/>
            <a:t>Source</a:t>
          </a:r>
          <a:endParaRPr lang="en-US" dirty="0"/>
        </a:p>
      </dgm:t>
    </dgm:pt>
    <dgm:pt modelId="{C5BF85D5-3FE3-4460-9E51-0D50195E7A6A}" type="parTrans" cxnId="{57C49099-62D9-45DA-AEA6-550F4AC9A7C1}">
      <dgm:prSet/>
      <dgm:spPr/>
      <dgm:t>
        <a:bodyPr/>
        <a:lstStyle/>
        <a:p>
          <a:endParaRPr lang="en-US"/>
        </a:p>
      </dgm:t>
    </dgm:pt>
    <dgm:pt modelId="{F712355F-5D6B-4280-A944-9D9CB5DA1B9C}" type="sibTrans" cxnId="{57C49099-62D9-45DA-AEA6-550F4AC9A7C1}">
      <dgm:prSet/>
      <dgm:spPr/>
      <dgm:t>
        <a:bodyPr/>
        <a:lstStyle/>
        <a:p>
          <a:endParaRPr lang="en-US"/>
        </a:p>
      </dgm:t>
    </dgm:pt>
    <dgm:pt modelId="{38D9595C-C999-45F8-AF97-190976212C9D}">
      <dgm:prSet/>
      <dgm:spPr/>
      <dgm:t>
        <a:bodyPr/>
        <a:lstStyle/>
        <a:p>
          <a:pPr rtl="0"/>
          <a:r>
            <a:rPr lang="en-US" b="0" i="0" dirty="0" smtClean="0">
              <a:solidFill>
                <a:schemeClr val="accent1"/>
              </a:solidFill>
            </a:rPr>
            <a:t>Firefighting Foam at the airport and the air base</a:t>
          </a:r>
          <a:endParaRPr lang="en-US" dirty="0">
            <a:solidFill>
              <a:schemeClr val="accent1"/>
            </a:solidFill>
          </a:endParaRPr>
        </a:p>
      </dgm:t>
    </dgm:pt>
    <dgm:pt modelId="{291774EE-F182-4558-93D6-02FFC5FFD473}" type="parTrans" cxnId="{96F9BEEE-D0F7-4FE4-94C5-BC989DDFA74F}">
      <dgm:prSet/>
      <dgm:spPr/>
      <dgm:t>
        <a:bodyPr/>
        <a:lstStyle/>
        <a:p>
          <a:endParaRPr lang="en-US"/>
        </a:p>
      </dgm:t>
    </dgm:pt>
    <dgm:pt modelId="{4AD5E9C6-A8AD-4EA0-8C4F-02FAD3329FD6}" type="sibTrans" cxnId="{96F9BEEE-D0F7-4FE4-94C5-BC989DDFA74F}">
      <dgm:prSet/>
      <dgm:spPr/>
      <dgm:t>
        <a:bodyPr/>
        <a:lstStyle/>
        <a:p>
          <a:endParaRPr lang="en-US"/>
        </a:p>
      </dgm:t>
    </dgm:pt>
    <dgm:pt modelId="{EC7D740F-7369-447A-8F48-CF12EFA4F9E9}">
      <dgm:prSet/>
      <dgm:spPr/>
      <dgm:t>
        <a:bodyPr/>
        <a:lstStyle/>
        <a:p>
          <a:pPr rtl="0"/>
          <a:r>
            <a:rPr lang="en-US" b="0" i="0" dirty="0" smtClean="0">
              <a:solidFill>
                <a:schemeClr val="accent1"/>
              </a:solidFill>
            </a:rPr>
            <a:t>Plating businesses in Blades</a:t>
          </a:r>
          <a:endParaRPr lang="en-US" dirty="0">
            <a:solidFill>
              <a:schemeClr val="accent1"/>
            </a:solidFill>
          </a:endParaRPr>
        </a:p>
      </dgm:t>
    </dgm:pt>
    <dgm:pt modelId="{E8986D5F-1F8C-4147-A95C-66670CF419E3}" type="parTrans" cxnId="{4E321483-9ED6-461F-8354-C9EAA3E7849A}">
      <dgm:prSet/>
      <dgm:spPr/>
      <dgm:t>
        <a:bodyPr/>
        <a:lstStyle/>
        <a:p>
          <a:endParaRPr lang="en-US"/>
        </a:p>
      </dgm:t>
    </dgm:pt>
    <dgm:pt modelId="{651F7D88-F6B0-4E75-A7FE-47A12D245F2E}" type="sibTrans" cxnId="{4E321483-9ED6-461F-8354-C9EAA3E7849A}">
      <dgm:prSet/>
      <dgm:spPr/>
      <dgm:t>
        <a:bodyPr/>
        <a:lstStyle/>
        <a:p>
          <a:endParaRPr lang="en-US"/>
        </a:p>
      </dgm:t>
    </dgm:pt>
    <dgm:pt modelId="{97E4C467-CFC0-4805-B8A0-91B9619E10A7}" type="pres">
      <dgm:prSet presAssocID="{C6BF3F2B-BBE7-4639-84CC-062A230C5080}" presName="Name0" presStyleCnt="0">
        <dgm:presLayoutVars>
          <dgm:dir/>
          <dgm:animLvl val="lvl"/>
          <dgm:resizeHandles val="exact"/>
        </dgm:presLayoutVars>
      </dgm:prSet>
      <dgm:spPr/>
      <dgm:t>
        <a:bodyPr/>
        <a:lstStyle/>
        <a:p>
          <a:endParaRPr lang="en-US"/>
        </a:p>
      </dgm:t>
    </dgm:pt>
    <dgm:pt modelId="{5AE3D903-E454-41C3-AB4B-6E6AC5281B43}" type="pres">
      <dgm:prSet presAssocID="{DFB2FB75-7D0C-4ADC-B66A-C21820C1280F}" presName="composite" presStyleCnt="0"/>
      <dgm:spPr/>
    </dgm:pt>
    <dgm:pt modelId="{68788CDF-8D24-445D-B6A6-BEDCE84D73E0}" type="pres">
      <dgm:prSet presAssocID="{DFB2FB75-7D0C-4ADC-B66A-C21820C1280F}" presName="parTx" presStyleLbl="alignNode1" presStyleIdx="0" presStyleCnt="2">
        <dgm:presLayoutVars>
          <dgm:chMax val="0"/>
          <dgm:chPref val="0"/>
          <dgm:bulletEnabled val="1"/>
        </dgm:presLayoutVars>
      </dgm:prSet>
      <dgm:spPr/>
      <dgm:t>
        <a:bodyPr/>
        <a:lstStyle/>
        <a:p>
          <a:endParaRPr lang="en-US"/>
        </a:p>
      </dgm:t>
    </dgm:pt>
    <dgm:pt modelId="{DEFE2438-A7CC-451E-A24B-FA0A50B72BD3}" type="pres">
      <dgm:prSet presAssocID="{DFB2FB75-7D0C-4ADC-B66A-C21820C1280F}" presName="desTx" presStyleLbl="alignAccFollowNode1" presStyleIdx="0" presStyleCnt="2">
        <dgm:presLayoutVars>
          <dgm:bulletEnabled val="1"/>
        </dgm:presLayoutVars>
      </dgm:prSet>
      <dgm:spPr/>
      <dgm:t>
        <a:bodyPr/>
        <a:lstStyle/>
        <a:p>
          <a:endParaRPr lang="en-US"/>
        </a:p>
      </dgm:t>
    </dgm:pt>
    <dgm:pt modelId="{8A297CA6-377F-4DAB-8548-E0A942FC0239}" type="pres">
      <dgm:prSet presAssocID="{BE9BC1FA-0212-48DF-AA3C-AD2D5D2BA9AD}" presName="space" presStyleCnt="0"/>
      <dgm:spPr/>
    </dgm:pt>
    <dgm:pt modelId="{21C14459-247A-4192-AD4E-DA74CA910E5C}" type="pres">
      <dgm:prSet presAssocID="{5967C260-DB19-4E17-81CF-B86C5A4455A9}" presName="composite" presStyleCnt="0"/>
      <dgm:spPr/>
    </dgm:pt>
    <dgm:pt modelId="{34D3E159-4E3F-4FF7-BA12-4D998BBCE858}" type="pres">
      <dgm:prSet presAssocID="{5967C260-DB19-4E17-81CF-B86C5A4455A9}" presName="parTx" presStyleLbl="alignNode1" presStyleIdx="1" presStyleCnt="2">
        <dgm:presLayoutVars>
          <dgm:chMax val="0"/>
          <dgm:chPref val="0"/>
          <dgm:bulletEnabled val="1"/>
        </dgm:presLayoutVars>
      </dgm:prSet>
      <dgm:spPr/>
      <dgm:t>
        <a:bodyPr/>
        <a:lstStyle/>
        <a:p>
          <a:endParaRPr lang="en-US"/>
        </a:p>
      </dgm:t>
    </dgm:pt>
    <dgm:pt modelId="{FC8B2BE6-CFCD-4660-8133-1B7BA677FDEE}" type="pres">
      <dgm:prSet presAssocID="{5967C260-DB19-4E17-81CF-B86C5A4455A9}" presName="desTx" presStyleLbl="alignAccFollowNode1" presStyleIdx="1" presStyleCnt="2">
        <dgm:presLayoutVars>
          <dgm:bulletEnabled val="1"/>
        </dgm:presLayoutVars>
      </dgm:prSet>
      <dgm:spPr/>
      <dgm:t>
        <a:bodyPr/>
        <a:lstStyle/>
        <a:p>
          <a:endParaRPr lang="en-US"/>
        </a:p>
      </dgm:t>
    </dgm:pt>
  </dgm:ptLst>
  <dgm:cxnLst>
    <dgm:cxn modelId="{25F4E82A-E023-48E9-81D5-5DD4A811341B}" type="presOf" srcId="{CA9E0758-8DFC-4FFF-A743-FEA1EE67E2C9}" destId="{DEFE2438-A7CC-451E-A24B-FA0A50B72BD3}" srcOrd="0" destOrd="1" presId="urn:microsoft.com/office/officeart/2005/8/layout/hList1"/>
    <dgm:cxn modelId="{4D078A30-C0DF-4445-A31E-77324E420C0B}" srcId="{DFB2FB75-7D0C-4ADC-B66A-C21820C1280F}" destId="{E61C9E29-6D93-47B0-AAA3-71509C5A727C}" srcOrd="2" destOrd="0" parTransId="{EF285D63-77B3-4EFA-8EE9-9E73FC4628C4}" sibTransId="{4C939CF3-B3C2-466B-821D-8A9ED52509F6}"/>
    <dgm:cxn modelId="{6D9ED08E-5A93-4CD7-AEF1-4E4389BB1B7B}" type="presOf" srcId="{E61C9E29-6D93-47B0-AAA3-71509C5A727C}" destId="{DEFE2438-A7CC-451E-A24B-FA0A50B72BD3}" srcOrd="0" destOrd="2" presId="urn:microsoft.com/office/officeart/2005/8/layout/hList1"/>
    <dgm:cxn modelId="{E54C06FF-8A51-41CE-B5A8-C9114982756A}" srcId="{C6BF3F2B-BBE7-4639-84CC-062A230C5080}" destId="{DFB2FB75-7D0C-4ADC-B66A-C21820C1280F}" srcOrd="0" destOrd="0" parTransId="{38B29832-1F63-48B8-8EDE-E86675FFCEDE}" sibTransId="{BE9BC1FA-0212-48DF-AA3C-AD2D5D2BA9AD}"/>
    <dgm:cxn modelId="{8E7FE8C6-5EF6-4849-8059-EB802A80F016}" type="presOf" srcId="{DFB2FB75-7D0C-4ADC-B66A-C21820C1280F}" destId="{68788CDF-8D24-445D-B6A6-BEDCE84D73E0}" srcOrd="0" destOrd="0" presId="urn:microsoft.com/office/officeart/2005/8/layout/hList1"/>
    <dgm:cxn modelId="{4E321483-9ED6-461F-8354-C9EAA3E7849A}" srcId="{5967C260-DB19-4E17-81CF-B86C5A4455A9}" destId="{EC7D740F-7369-447A-8F48-CF12EFA4F9E9}" srcOrd="1" destOrd="0" parTransId="{E8986D5F-1F8C-4147-A95C-66670CF419E3}" sibTransId="{651F7D88-F6B0-4E75-A7FE-47A12D245F2E}"/>
    <dgm:cxn modelId="{05D511B4-6242-4236-8543-6C24FDB019A3}" srcId="{DFB2FB75-7D0C-4ADC-B66A-C21820C1280F}" destId="{88E7B960-F2B8-498E-8479-C0E0862EF8BC}" srcOrd="0" destOrd="0" parTransId="{8AFFED32-8A29-42D4-846E-7723AC8E3031}" sibTransId="{E925F3A0-5E88-4D49-A044-68D9DAF0A3FC}"/>
    <dgm:cxn modelId="{A7AE351D-A3AF-42CD-9022-BA48CF91A2B1}" srcId="{DFB2FB75-7D0C-4ADC-B66A-C21820C1280F}" destId="{CA9E0758-8DFC-4FFF-A743-FEA1EE67E2C9}" srcOrd="1" destOrd="0" parTransId="{C9234B2B-6766-482E-9DCE-E11423BD181D}" sibTransId="{B3BFAC5D-4BA9-4587-AB3D-5410FE5EF925}"/>
    <dgm:cxn modelId="{FCC4FB1F-5A20-4275-97D0-EB8B02DAE2DD}" type="presOf" srcId="{88E7B960-F2B8-498E-8479-C0E0862EF8BC}" destId="{DEFE2438-A7CC-451E-A24B-FA0A50B72BD3}" srcOrd="0" destOrd="0" presId="urn:microsoft.com/office/officeart/2005/8/layout/hList1"/>
    <dgm:cxn modelId="{BE3D333E-C474-4A60-870D-0AA5770A63E4}" type="presOf" srcId="{38D9595C-C999-45F8-AF97-190976212C9D}" destId="{FC8B2BE6-CFCD-4660-8133-1B7BA677FDEE}" srcOrd="0" destOrd="0" presId="urn:microsoft.com/office/officeart/2005/8/layout/hList1"/>
    <dgm:cxn modelId="{CD7A3DB9-E578-4852-B5D2-28A7608CF39E}" type="presOf" srcId="{C6BF3F2B-BBE7-4639-84CC-062A230C5080}" destId="{97E4C467-CFC0-4805-B8A0-91B9619E10A7}" srcOrd="0" destOrd="0" presId="urn:microsoft.com/office/officeart/2005/8/layout/hList1"/>
    <dgm:cxn modelId="{B4FC6292-3BC4-4F95-84D1-974DA8A62109}" type="presOf" srcId="{5967C260-DB19-4E17-81CF-B86C5A4455A9}" destId="{34D3E159-4E3F-4FF7-BA12-4D998BBCE858}" srcOrd="0" destOrd="0" presId="urn:microsoft.com/office/officeart/2005/8/layout/hList1"/>
    <dgm:cxn modelId="{57C49099-62D9-45DA-AEA6-550F4AC9A7C1}" srcId="{C6BF3F2B-BBE7-4639-84CC-062A230C5080}" destId="{5967C260-DB19-4E17-81CF-B86C5A4455A9}" srcOrd="1" destOrd="0" parTransId="{C5BF85D5-3FE3-4460-9E51-0D50195E7A6A}" sibTransId="{F712355F-5D6B-4280-A944-9D9CB5DA1B9C}"/>
    <dgm:cxn modelId="{45FA2E1C-A0FC-4854-97CF-14B8AD289EE2}" type="presOf" srcId="{EC7D740F-7369-447A-8F48-CF12EFA4F9E9}" destId="{FC8B2BE6-CFCD-4660-8133-1B7BA677FDEE}" srcOrd="0" destOrd="1" presId="urn:microsoft.com/office/officeart/2005/8/layout/hList1"/>
    <dgm:cxn modelId="{96F9BEEE-D0F7-4FE4-94C5-BC989DDFA74F}" srcId="{5967C260-DB19-4E17-81CF-B86C5A4455A9}" destId="{38D9595C-C999-45F8-AF97-190976212C9D}" srcOrd="0" destOrd="0" parTransId="{291774EE-F182-4558-93D6-02FFC5FFD473}" sibTransId="{4AD5E9C6-A8AD-4EA0-8C4F-02FAD3329FD6}"/>
    <dgm:cxn modelId="{771C2853-4DE8-4B28-8778-4BDAB768E842}" type="presParOf" srcId="{97E4C467-CFC0-4805-B8A0-91B9619E10A7}" destId="{5AE3D903-E454-41C3-AB4B-6E6AC5281B43}" srcOrd="0" destOrd="0" presId="urn:microsoft.com/office/officeart/2005/8/layout/hList1"/>
    <dgm:cxn modelId="{58886064-3603-4F87-BB81-9733071DCAED}" type="presParOf" srcId="{5AE3D903-E454-41C3-AB4B-6E6AC5281B43}" destId="{68788CDF-8D24-445D-B6A6-BEDCE84D73E0}" srcOrd="0" destOrd="0" presId="urn:microsoft.com/office/officeart/2005/8/layout/hList1"/>
    <dgm:cxn modelId="{F3F800FA-73E8-454B-B5E4-F27C95335CA1}" type="presParOf" srcId="{5AE3D903-E454-41C3-AB4B-6E6AC5281B43}" destId="{DEFE2438-A7CC-451E-A24B-FA0A50B72BD3}" srcOrd="1" destOrd="0" presId="urn:microsoft.com/office/officeart/2005/8/layout/hList1"/>
    <dgm:cxn modelId="{37CF2AE9-A483-42D0-AC2E-100E6F227AC2}" type="presParOf" srcId="{97E4C467-CFC0-4805-B8A0-91B9619E10A7}" destId="{8A297CA6-377F-4DAB-8548-E0A942FC0239}" srcOrd="1" destOrd="0" presId="urn:microsoft.com/office/officeart/2005/8/layout/hList1"/>
    <dgm:cxn modelId="{0180350F-F003-4956-83A0-784931F5C9BE}" type="presParOf" srcId="{97E4C467-CFC0-4805-B8A0-91B9619E10A7}" destId="{21C14459-247A-4192-AD4E-DA74CA910E5C}" srcOrd="2" destOrd="0" presId="urn:microsoft.com/office/officeart/2005/8/layout/hList1"/>
    <dgm:cxn modelId="{0FD80DB5-ED3E-4685-98A8-96F688E74B9E}" type="presParOf" srcId="{21C14459-247A-4192-AD4E-DA74CA910E5C}" destId="{34D3E159-4E3F-4FF7-BA12-4D998BBCE858}" srcOrd="0" destOrd="0" presId="urn:microsoft.com/office/officeart/2005/8/layout/hList1"/>
    <dgm:cxn modelId="{97C3D251-7CB2-4047-B007-3EBD5FC02CEA}" type="presParOf" srcId="{21C14459-247A-4192-AD4E-DA74CA910E5C}" destId="{FC8B2BE6-CFCD-4660-8133-1B7BA677FD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0C7BE7-5103-4F6B-8600-64406D11D93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7E26B07-540B-4AFE-AC6A-2CA86E0DC26D}">
      <dgm:prSet/>
      <dgm:spPr/>
      <dgm:t>
        <a:bodyPr/>
        <a:lstStyle/>
        <a:p>
          <a:pPr rtl="0"/>
          <a:r>
            <a:rPr lang="en-US" dirty="0" smtClean="0"/>
            <a:t>February 8</a:t>
          </a:r>
          <a:r>
            <a:rPr lang="en-US" baseline="30000" dirty="0" smtClean="0"/>
            <a:t>th</a:t>
          </a:r>
          <a:r>
            <a:rPr lang="en-US" dirty="0" smtClean="0"/>
            <a:t>, 2018 DNREC and DPH informed the town that the PFAS contaminates PFOA and PFOS were detected in all 3 drinking water wells over and above the HAL of 70ppt</a:t>
          </a:r>
          <a:endParaRPr lang="en-US" dirty="0"/>
        </a:p>
      </dgm:t>
    </dgm:pt>
    <dgm:pt modelId="{E773B7D7-3C17-4AAE-9ECD-6BC3FDE1A9A9}" type="parTrans" cxnId="{18563939-B1FF-4D04-A30E-F3ED51DE8745}">
      <dgm:prSet/>
      <dgm:spPr/>
      <dgm:t>
        <a:bodyPr/>
        <a:lstStyle/>
        <a:p>
          <a:endParaRPr lang="en-US"/>
        </a:p>
      </dgm:t>
    </dgm:pt>
    <dgm:pt modelId="{CB10E691-74CC-4238-9E7F-6319A9618446}" type="sibTrans" cxnId="{18563939-B1FF-4D04-A30E-F3ED51DE8745}">
      <dgm:prSet/>
      <dgm:spPr/>
      <dgm:t>
        <a:bodyPr/>
        <a:lstStyle/>
        <a:p>
          <a:endParaRPr lang="en-US"/>
        </a:p>
      </dgm:t>
    </dgm:pt>
    <dgm:pt modelId="{AFAFECB8-3B49-4D83-9A77-CDB804969832}">
      <dgm:prSet/>
      <dgm:spPr/>
      <dgm:t>
        <a:bodyPr/>
        <a:lstStyle/>
        <a:p>
          <a:pPr rtl="0"/>
          <a:r>
            <a:rPr lang="en-US" dirty="0" smtClean="0"/>
            <a:t>Ranging from 96.2ppt to 187.1ppt</a:t>
          </a:r>
          <a:endParaRPr lang="en-US" dirty="0"/>
        </a:p>
      </dgm:t>
    </dgm:pt>
    <dgm:pt modelId="{B7D67CF7-D6BC-4BDE-8C83-A825FF260820}" type="parTrans" cxnId="{E3F8B282-B2DA-4C78-9254-E9813D4CDA99}">
      <dgm:prSet/>
      <dgm:spPr/>
      <dgm:t>
        <a:bodyPr/>
        <a:lstStyle/>
        <a:p>
          <a:endParaRPr lang="en-US"/>
        </a:p>
      </dgm:t>
    </dgm:pt>
    <dgm:pt modelId="{759B4D23-D070-4671-94E9-B931B02038C7}" type="sibTrans" cxnId="{E3F8B282-B2DA-4C78-9254-E9813D4CDA99}">
      <dgm:prSet/>
      <dgm:spPr/>
      <dgm:t>
        <a:bodyPr/>
        <a:lstStyle/>
        <a:p>
          <a:endParaRPr lang="en-US"/>
        </a:p>
      </dgm:t>
    </dgm:pt>
    <dgm:pt modelId="{6BA9FF1C-5C4A-435F-8D18-F7FAD71CAA44}">
      <dgm:prSet/>
      <dgm:spPr/>
      <dgm:t>
        <a:bodyPr/>
        <a:lstStyle/>
        <a:p>
          <a:pPr rtl="0"/>
          <a:r>
            <a:rPr lang="en-US" dirty="0" smtClean="0"/>
            <a:t>Wells were tested at the request of the EPA due to proximity of wells to historical plating businesses</a:t>
          </a:r>
          <a:endParaRPr lang="en-US" dirty="0"/>
        </a:p>
      </dgm:t>
    </dgm:pt>
    <dgm:pt modelId="{B7E32711-DA8E-4819-AAA5-2EB9C7FFF327}" type="parTrans" cxnId="{C9426C09-A2E6-4D85-9B2B-B57A8AF37746}">
      <dgm:prSet/>
      <dgm:spPr/>
      <dgm:t>
        <a:bodyPr/>
        <a:lstStyle/>
        <a:p>
          <a:endParaRPr lang="en-US"/>
        </a:p>
      </dgm:t>
    </dgm:pt>
    <dgm:pt modelId="{3746171C-FB68-4534-A620-F754B7080092}" type="sibTrans" cxnId="{C9426C09-A2E6-4D85-9B2B-B57A8AF37746}">
      <dgm:prSet/>
      <dgm:spPr/>
      <dgm:t>
        <a:bodyPr/>
        <a:lstStyle/>
        <a:p>
          <a:endParaRPr lang="en-US"/>
        </a:p>
      </dgm:t>
    </dgm:pt>
    <dgm:pt modelId="{158563DA-7CFD-4C91-AF84-583966F8B64A}" type="pres">
      <dgm:prSet presAssocID="{F70C7BE7-5103-4F6B-8600-64406D11D939}" presName="linear" presStyleCnt="0">
        <dgm:presLayoutVars>
          <dgm:animLvl val="lvl"/>
          <dgm:resizeHandles val="exact"/>
        </dgm:presLayoutVars>
      </dgm:prSet>
      <dgm:spPr/>
      <dgm:t>
        <a:bodyPr/>
        <a:lstStyle/>
        <a:p>
          <a:endParaRPr lang="en-US"/>
        </a:p>
      </dgm:t>
    </dgm:pt>
    <dgm:pt modelId="{290C26E1-CC94-43DD-AF94-ABB151EA4C45}" type="pres">
      <dgm:prSet presAssocID="{77E26B07-540B-4AFE-AC6A-2CA86E0DC26D}" presName="parentText" presStyleLbl="node1" presStyleIdx="0" presStyleCnt="3" custLinFactY="-23422" custLinFactNeighborY="-100000">
        <dgm:presLayoutVars>
          <dgm:chMax val="0"/>
          <dgm:bulletEnabled val="1"/>
        </dgm:presLayoutVars>
      </dgm:prSet>
      <dgm:spPr/>
      <dgm:t>
        <a:bodyPr/>
        <a:lstStyle/>
        <a:p>
          <a:endParaRPr lang="en-US"/>
        </a:p>
      </dgm:t>
    </dgm:pt>
    <dgm:pt modelId="{6219410B-2409-44E8-8DA6-5D30F7867CD4}" type="pres">
      <dgm:prSet presAssocID="{CB10E691-74CC-4238-9E7F-6319A9618446}" presName="spacer" presStyleCnt="0"/>
      <dgm:spPr/>
    </dgm:pt>
    <dgm:pt modelId="{75101D4A-35BB-4877-A63D-0F49EE23892C}" type="pres">
      <dgm:prSet presAssocID="{AFAFECB8-3B49-4D83-9A77-CDB804969832}" presName="parentText" presStyleLbl="node1" presStyleIdx="1" presStyleCnt="3" custLinFactY="-18499" custLinFactNeighborY="-100000">
        <dgm:presLayoutVars>
          <dgm:chMax val="0"/>
          <dgm:bulletEnabled val="1"/>
        </dgm:presLayoutVars>
      </dgm:prSet>
      <dgm:spPr/>
      <dgm:t>
        <a:bodyPr/>
        <a:lstStyle/>
        <a:p>
          <a:endParaRPr lang="en-US"/>
        </a:p>
      </dgm:t>
    </dgm:pt>
    <dgm:pt modelId="{608767BE-1765-4960-9754-52B81D63E504}" type="pres">
      <dgm:prSet presAssocID="{759B4D23-D070-4671-94E9-B931B02038C7}" presName="spacer" presStyleCnt="0"/>
      <dgm:spPr/>
    </dgm:pt>
    <dgm:pt modelId="{D502E5B9-2185-47A7-BDC8-1F4176182083}" type="pres">
      <dgm:prSet presAssocID="{6BA9FF1C-5C4A-435F-8D18-F7FAD71CAA44}" presName="parentText" presStyleLbl="node1" presStyleIdx="2" presStyleCnt="3" custLinFactY="-12949" custLinFactNeighborY="-100000">
        <dgm:presLayoutVars>
          <dgm:chMax val="0"/>
          <dgm:bulletEnabled val="1"/>
        </dgm:presLayoutVars>
      </dgm:prSet>
      <dgm:spPr/>
      <dgm:t>
        <a:bodyPr/>
        <a:lstStyle/>
        <a:p>
          <a:endParaRPr lang="en-US"/>
        </a:p>
      </dgm:t>
    </dgm:pt>
  </dgm:ptLst>
  <dgm:cxnLst>
    <dgm:cxn modelId="{6E7222A6-5DC9-4B89-9D79-E1CC0B03A722}" type="presOf" srcId="{77E26B07-540B-4AFE-AC6A-2CA86E0DC26D}" destId="{290C26E1-CC94-43DD-AF94-ABB151EA4C45}" srcOrd="0" destOrd="0" presId="urn:microsoft.com/office/officeart/2005/8/layout/vList2"/>
    <dgm:cxn modelId="{E3F8B282-B2DA-4C78-9254-E9813D4CDA99}" srcId="{F70C7BE7-5103-4F6B-8600-64406D11D939}" destId="{AFAFECB8-3B49-4D83-9A77-CDB804969832}" srcOrd="1" destOrd="0" parTransId="{B7D67CF7-D6BC-4BDE-8C83-A825FF260820}" sibTransId="{759B4D23-D070-4671-94E9-B931B02038C7}"/>
    <dgm:cxn modelId="{C9426C09-A2E6-4D85-9B2B-B57A8AF37746}" srcId="{F70C7BE7-5103-4F6B-8600-64406D11D939}" destId="{6BA9FF1C-5C4A-435F-8D18-F7FAD71CAA44}" srcOrd="2" destOrd="0" parTransId="{B7E32711-DA8E-4819-AAA5-2EB9C7FFF327}" sibTransId="{3746171C-FB68-4534-A620-F754B7080092}"/>
    <dgm:cxn modelId="{701CA1CB-C8DE-4E42-AB04-BE5516CB1F50}" type="presOf" srcId="{AFAFECB8-3B49-4D83-9A77-CDB804969832}" destId="{75101D4A-35BB-4877-A63D-0F49EE23892C}" srcOrd="0" destOrd="0" presId="urn:microsoft.com/office/officeart/2005/8/layout/vList2"/>
    <dgm:cxn modelId="{7EDE8270-B725-4F9B-8CBD-78AEFF89BC03}" type="presOf" srcId="{F70C7BE7-5103-4F6B-8600-64406D11D939}" destId="{158563DA-7CFD-4C91-AF84-583966F8B64A}" srcOrd="0" destOrd="0" presId="urn:microsoft.com/office/officeart/2005/8/layout/vList2"/>
    <dgm:cxn modelId="{58B14819-51EC-4BA2-B4BA-E1ECAFE4C542}" type="presOf" srcId="{6BA9FF1C-5C4A-435F-8D18-F7FAD71CAA44}" destId="{D502E5B9-2185-47A7-BDC8-1F4176182083}" srcOrd="0" destOrd="0" presId="urn:microsoft.com/office/officeart/2005/8/layout/vList2"/>
    <dgm:cxn modelId="{18563939-B1FF-4D04-A30E-F3ED51DE8745}" srcId="{F70C7BE7-5103-4F6B-8600-64406D11D939}" destId="{77E26B07-540B-4AFE-AC6A-2CA86E0DC26D}" srcOrd="0" destOrd="0" parTransId="{E773B7D7-3C17-4AAE-9ECD-6BC3FDE1A9A9}" sibTransId="{CB10E691-74CC-4238-9E7F-6319A9618446}"/>
    <dgm:cxn modelId="{8357FCFF-5EF4-4EFD-8C65-F5D7E6E6228C}" type="presParOf" srcId="{158563DA-7CFD-4C91-AF84-583966F8B64A}" destId="{290C26E1-CC94-43DD-AF94-ABB151EA4C45}" srcOrd="0" destOrd="0" presId="urn:microsoft.com/office/officeart/2005/8/layout/vList2"/>
    <dgm:cxn modelId="{EEBC46FE-CB4F-44BF-825D-779C148AA53A}" type="presParOf" srcId="{158563DA-7CFD-4C91-AF84-583966F8B64A}" destId="{6219410B-2409-44E8-8DA6-5D30F7867CD4}" srcOrd="1" destOrd="0" presId="urn:microsoft.com/office/officeart/2005/8/layout/vList2"/>
    <dgm:cxn modelId="{0C3286AD-CB56-4684-A44D-00DAE90559B9}" type="presParOf" srcId="{158563DA-7CFD-4C91-AF84-583966F8B64A}" destId="{75101D4A-35BB-4877-A63D-0F49EE23892C}" srcOrd="2" destOrd="0" presId="urn:microsoft.com/office/officeart/2005/8/layout/vList2"/>
    <dgm:cxn modelId="{4322879A-7304-4363-B0F9-3ADC2101A980}" type="presParOf" srcId="{158563DA-7CFD-4C91-AF84-583966F8B64A}" destId="{608767BE-1765-4960-9754-52B81D63E504}" srcOrd="3" destOrd="0" presId="urn:microsoft.com/office/officeart/2005/8/layout/vList2"/>
    <dgm:cxn modelId="{58E4B43F-2AD7-48BE-BEF3-B8EC4C100629}" type="presParOf" srcId="{158563DA-7CFD-4C91-AF84-583966F8B64A}" destId="{D502E5B9-2185-47A7-BDC8-1F417618208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0804A1-AEDE-4FE4-A59D-148C54591453}"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DFE2E5D6-B3E8-4D87-A4A6-8A6353F48244}">
      <dgm:prSet/>
      <dgm:spPr/>
      <dgm:t>
        <a:bodyPr/>
        <a:lstStyle/>
        <a:p>
          <a:pPr rtl="0"/>
          <a:r>
            <a:rPr lang="en-US" b="0" i="0" dirty="0" smtClean="0"/>
            <a:t>What is PFAS?</a:t>
          </a:r>
          <a:endParaRPr lang="en-US" dirty="0"/>
        </a:p>
      </dgm:t>
    </dgm:pt>
    <dgm:pt modelId="{F28EE2F5-198C-4A5C-A959-F48CBA91030B}" type="parTrans" cxnId="{5A034BB7-8B26-475D-9B6C-8923AEA7819A}">
      <dgm:prSet/>
      <dgm:spPr/>
      <dgm:t>
        <a:bodyPr/>
        <a:lstStyle/>
        <a:p>
          <a:endParaRPr lang="en-US"/>
        </a:p>
      </dgm:t>
    </dgm:pt>
    <dgm:pt modelId="{BACE7C13-9463-43BA-8FDC-A7475F262329}" type="sibTrans" cxnId="{5A034BB7-8B26-475D-9B6C-8923AEA7819A}">
      <dgm:prSet/>
      <dgm:spPr/>
      <dgm:t>
        <a:bodyPr/>
        <a:lstStyle/>
        <a:p>
          <a:endParaRPr lang="en-US"/>
        </a:p>
      </dgm:t>
    </dgm:pt>
    <dgm:pt modelId="{7F4B83C7-B571-4C0E-B0A0-FC5D6EDC1335}">
      <dgm:prSet/>
      <dgm:spPr/>
      <dgm:t>
        <a:bodyPr/>
        <a:lstStyle/>
        <a:p>
          <a:pPr rtl="0"/>
          <a:r>
            <a:rPr lang="en-US" b="0" i="0" dirty="0" smtClean="0"/>
            <a:t>HAL versus MCL?</a:t>
          </a:r>
          <a:endParaRPr lang="en-US" dirty="0"/>
        </a:p>
      </dgm:t>
    </dgm:pt>
    <dgm:pt modelId="{0D0288FC-5189-459E-B6C6-C4B61F18ACB6}" type="parTrans" cxnId="{56511D8A-46A4-4991-8CA8-8C2C863CEEEB}">
      <dgm:prSet/>
      <dgm:spPr/>
      <dgm:t>
        <a:bodyPr/>
        <a:lstStyle/>
        <a:p>
          <a:endParaRPr lang="en-US"/>
        </a:p>
      </dgm:t>
    </dgm:pt>
    <dgm:pt modelId="{46E610D3-369D-40E3-9844-D544188A9A76}" type="sibTrans" cxnId="{56511D8A-46A4-4991-8CA8-8C2C863CEEEB}">
      <dgm:prSet/>
      <dgm:spPr/>
      <dgm:t>
        <a:bodyPr/>
        <a:lstStyle/>
        <a:p>
          <a:endParaRPr lang="en-US"/>
        </a:p>
      </dgm:t>
    </dgm:pt>
    <dgm:pt modelId="{BAEBC83F-B5CF-4522-B52D-414A6B01E250}">
      <dgm:prSet/>
      <dgm:spPr/>
      <dgm:t>
        <a:bodyPr/>
        <a:lstStyle/>
        <a:p>
          <a:pPr rtl="0"/>
          <a:r>
            <a:rPr lang="en-US" b="0" i="0" dirty="0" smtClean="0"/>
            <a:t>“Abundance of Caution” Advisement to not drink or cook with the water</a:t>
          </a:r>
          <a:endParaRPr lang="en-US" dirty="0"/>
        </a:p>
      </dgm:t>
    </dgm:pt>
    <dgm:pt modelId="{EA0B60DA-4882-4868-82BD-CBC1828C5DD8}" type="parTrans" cxnId="{619040AF-F864-4B06-A25B-04CE99586D67}">
      <dgm:prSet/>
      <dgm:spPr/>
      <dgm:t>
        <a:bodyPr/>
        <a:lstStyle/>
        <a:p>
          <a:endParaRPr lang="en-US"/>
        </a:p>
      </dgm:t>
    </dgm:pt>
    <dgm:pt modelId="{705648EA-650B-4971-8C59-D1101798F016}" type="sibTrans" cxnId="{619040AF-F864-4B06-A25B-04CE99586D67}">
      <dgm:prSet/>
      <dgm:spPr/>
      <dgm:t>
        <a:bodyPr/>
        <a:lstStyle/>
        <a:p>
          <a:endParaRPr lang="en-US"/>
        </a:p>
      </dgm:t>
    </dgm:pt>
    <dgm:pt modelId="{2DF27953-F0CC-488A-B58D-58851AE8C736}">
      <dgm:prSet/>
      <dgm:spPr/>
      <dgm:t>
        <a:bodyPr/>
        <a:lstStyle/>
        <a:p>
          <a:pPr rtl="0"/>
          <a:r>
            <a:rPr lang="en-US" b="0" i="0" dirty="0" smtClean="0"/>
            <a:t>Public Notice and Press Releases</a:t>
          </a:r>
          <a:endParaRPr lang="en-US" dirty="0"/>
        </a:p>
      </dgm:t>
    </dgm:pt>
    <dgm:pt modelId="{023BE810-83EF-442C-86F7-3F72A9FE7343}" type="parTrans" cxnId="{B3DD2DA9-A409-47BF-82A4-33D3F93BE41C}">
      <dgm:prSet/>
      <dgm:spPr/>
      <dgm:t>
        <a:bodyPr/>
        <a:lstStyle/>
        <a:p>
          <a:endParaRPr lang="en-US"/>
        </a:p>
      </dgm:t>
    </dgm:pt>
    <dgm:pt modelId="{A0DB60BA-EF2F-47CF-B699-7B36163D544A}" type="sibTrans" cxnId="{B3DD2DA9-A409-47BF-82A4-33D3F93BE41C}">
      <dgm:prSet/>
      <dgm:spPr/>
      <dgm:t>
        <a:bodyPr/>
        <a:lstStyle/>
        <a:p>
          <a:endParaRPr lang="en-US"/>
        </a:p>
      </dgm:t>
    </dgm:pt>
    <dgm:pt modelId="{3EFB61D4-1079-4778-9EF9-AEC1B1D125C4}">
      <dgm:prSet/>
      <dgm:spPr/>
      <dgm:t>
        <a:bodyPr/>
        <a:lstStyle/>
        <a:p>
          <a:pPr rtl="0"/>
          <a:r>
            <a:rPr lang="en-US" b="0" i="0" dirty="0" smtClean="0"/>
            <a:t>Temporary Water</a:t>
          </a:r>
          <a:endParaRPr lang="en-US" dirty="0"/>
        </a:p>
      </dgm:t>
    </dgm:pt>
    <dgm:pt modelId="{44D9C58F-11F4-4BEC-8D1A-33B81BFFBAA3}" type="parTrans" cxnId="{AC37479D-7967-4108-B5EB-BD2F144AB36E}">
      <dgm:prSet/>
      <dgm:spPr/>
      <dgm:t>
        <a:bodyPr/>
        <a:lstStyle/>
        <a:p>
          <a:endParaRPr lang="en-US"/>
        </a:p>
      </dgm:t>
    </dgm:pt>
    <dgm:pt modelId="{2348BB19-2BE2-470A-B8CC-7AB8AF84E3C5}" type="sibTrans" cxnId="{AC37479D-7967-4108-B5EB-BD2F144AB36E}">
      <dgm:prSet/>
      <dgm:spPr/>
      <dgm:t>
        <a:bodyPr/>
        <a:lstStyle/>
        <a:p>
          <a:endParaRPr lang="en-US"/>
        </a:p>
      </dgm:t>
    </dgm:pt>
    <dgm:pt modelId="{AD6818E7-E832-42AF-8895-B9AA2956940E}" type="pres">
      <dgm:prSet presAssocID="{F40804A1-AEDE-4FE4-A59D-148C54591453}" presName="linear" presStyleCnt="0">
        <dgm:presLayoutVars>
          <dgm:dir/>
          <dgm:animLvl val="lvl"/>
          <dgm:resizeHandles val="exact"/>
        </dgm:presLayoutVars>
      </dgm:prSet>
      <dgm:spPr/>
      <dgm:t>
        <a:bodyPr/>
        <a:lstStyle/>
        <a:p>
          <a:endParaRPr lang="en-US"/>
        </a:p>
      </dgm:t>
    </dgm:pt>
    <dgm:pt modelId="{B580CCBE-4EE4-4B55-A1FE-875381865CD0}" type="pres">
      <dgm:prSet presAssocID="{DFE2E5D6-B3E8-4D87-A4A6-8A6353F48244}" presName="parentLin" presStyleCnt="0"/>
      <dgm:spPr/>
    </dgm:pt>
    <dgm:pt modelId="{D9EECAF7-18C4-4D7F-A6E8-AA27F16D8BBE}" type="pres">
      <dgm:prSet presAssocID="{DFE2E5D6-B3E8-4D87-A4A6-8A6353F48244}" presName="parentLeftMargin" presStyleLbl="node1" presStyleIdx="0" presStyleCnt="5"/>
      <dgm:spPr/>
      <dgm:t>
        <a:bodyPr/>
        <a:lstStyle/>
        <a:p>
          <a:endParaRPr lang="en-US"/>
        </a:p>
      </dgm:t>
    </dgm:pt>
    <dgm:pt modelId="{441F7FD3-763C-424A-A9AE-7E039474B816}" type="pres">
      <dgm:prSet presAssocID="{DFE2E5D6-B3E8-4D87-A4A6-8A6353F48244}" presName="parentText" presStyleLbl="node1" presStyleIdx="0" presStyleCnt="5">
        <dgm:presLayoutVars>
          <dgm:chMax val="0"/>
          <dgm:bulletEnabled val="1"/>
        </dgm:presLayoutVars>
      </dgm:prSet>
      <dgm:spPr/>
      <dgm:t>
        <a:bodyPr/>
        <a:lstStyle/>
        <a:p>
          <a:endParaRPr lang="en-US"/>
        </a:p>
      </dgm:t>
    </dgm:pt>
    <dgm:pt modelId="{E413920D-E41C-4BCA-80BE-5668FE35D926}" type="pres">
      <dgm:prSet presAssocID="{DFE2E5D6-B3E8-4D87-A4A6-8A6353F48244}" presName="negativeSpace" presStyleCnt="0"/>
      <dgm:spPr/>
    </dgm:pt>
    <dgm:pt modelId="{4802CF55-DDFB-49C0-8E38-4400503782AF}" type="pres">
      <dgm:prSet presAssocID="{DFE2E5D6-B3E8-4D87-A4A6-8A6353F48244}" presName="childText" presStyleLbl="conFgAcc1" presStyleIdx="0" presStyleCnt="5">
        <dgm:presLayoutVars>
          <dgm:bulletEnabled val="1"/>
        </dgm:presLayoutVars>
      </dgm:prSet>
      <dgm:spPr/>
    </dgm:pt>
    <dgm:pt modelId="{EC197A5F-65E8-4B66-9CF9-30E26180AF06}" type="pres">
      <dgm:prSet presAssocID="{BACE7C13-9463-43BA-8FDC-A7475F262329}" presName="spaceBetweenRectangles" presStyleCnt="0"/>
      <dgm:spPr/>
    </dgm:pt>
    <dgm:pt modelId="{3DA0AF8E-4674-42E7-8044-79CD484BF236}" type="pres">
      <dgm:prSet presAssocID="{7F4B83C7-B571-4C0E-B0A0-FC5D6EDC1335}" presName="parentLin" presStyleCnt="0"/>
      <dgm:spPr/>
    </dgm:pt>
    <dgm:pt modelId="{D1E95EB8-7B9B-482C-977F-C0B1C2B8A4B9}" type="pres">
      <dgm:prSet presAssocID="{7F4B83C7-B571-4C0E-B0A0-FC5D6EDC1335}" presName="parentLeftMargin" presStyleLbl="node1" presStyleIdx="0" presStyleCnt="5"/>
      <dgm:spPr/>
      <dgm:t>
        <a:bodyPr/>
        <a:lstStyle/>
        <a:p>
          <a:endParaRPr lang="en-US"/>
        </a:p>
      </dgm:t>
    </dgm:pt>
    <dgm:pt modelId="{C5B9D6C0-6396-4D4C-8E6A-5BD26EAD260D}" type="pres">
      <dgm:prSet presAssocID="{7F4B83C7-B571-4C0E-B0A0-FC5D6EDC1335}" presName="parentText" presStyleLbl="node1" presStyleIdx="1" presStyleCnt="5">
        <dgm:presLayoutVars>
          <dgm:chMax val="0"/>
          <dgm:bulletEnabled val="1"/>
        </dgm:presLayoutVars>
      </dgm:prSet>
      <dgm:spPr/>
      <dgm:t>
        <a:bodyPr/>
        <a:lstStyle/>
        <a:p>
          <a:endParaRPr lang="en-US"/>
        </a:p>
      </dgm:t>
    </dgm:pt>
    <dgm:pt modelId="{90BFF42F-1C97-4492-B09D-99541D45AD5D}" type="pres">
      <dgm:prSet presAssocID="{7F4B83C7-B571-4C0E-B0A0-FC5D6EDC1335}" presName="negativeSpace" presStyleCnt="0"/>
      <dgm:spPr/>
    </dgm:pt>
    <dgm:pt modelId="{58DE6C3D-092E-4F51-9CF6-D584395E09BC}" type="pres">
      <dgm:prSet presAssocID="{7F4B83C7-B571-4C0E-B0A0-FC5D6EDC1335}" presName="childText" presStyleLbl="conFgAcc1" presStyleIdx="1" presStyleCnt="5">
        <dgm:presLayoutVars>
          <dgm:bulletEnabled val="1"/>
        </dgm:presLayoutVars>
      </dgm:prSet>
      <dgm:spPr/>
    </dgm:pt>
    <dgm:pt modelId="{A9F07572-D850-409E-B445-066EC049CE24}" type="pres">
      <dgm:prSet presAssocID="{46E610D3-369D-40E3-9844-D544188A9A76}" presName="spaceBetweenRectangles" presStyleCnt="0"/>
      <dgm:spPr/>
    </dgm:pt>
    <dgm:pt modelId="{A942CFE2-2926-4001-A9D3-30169B1B22E7}" type="pres">
      <dgm:prSet presAssocID="{BAEBC83F-B5CF-4522-B52D-414A6B01E250}" presName="parentLin" presStyleCnt="0"/>
      <dgm:spPr/>
    </dgm:pt>
    <dgm:pt modelId="{ABF245E3-B4AE-40C9-9A02-7C917014D655}" type="pres">
      <dgm:prSet presAssocID="{BAEBC83F-B5CF-4522-B52D-414A6B01E250}" presName="parentLeftMargin" presStyleLbl="node1" presStyleIdx="1" presStyleCnt="5"/>
      <dgm:spPr/>
      <dgm:t>
        <a:bodyPr/>
        <a:lstStyle/>
        <a:p>
          <a:endParaRPr lang="en-US"/>
        </a:p>
      </dgm:t>
    </dgm:pt>
    <dgm:pt modelId="{7D0B432B-1A2C-49B2-A10C-E62DAC0D85BE}" type="pres">
      <dgm:prSet presAssocID="{BAEBC83F-B5CF-4522-B52D-414A6B01E250}" presName="parentText" presStyleLbl="node1" presStyleIdx="2" presStyleCnt="5">
        <dgm:presLayoutVars>
          <dgm:chMax val="0"/>
          <dgm:bulletEnabled val="1"/>
        </dgm:presLayoutVars>
      </dgm:prSet>
      <dgm:spPr/>
      <dgm:t>
        <a:bodyPr/>
        <a:lstStyle/>
        <a:p>
          <a:endParaRPr lang="en-US"/>
        </a:p>
      </dgm:t>
    </dgm:pt>
    <dgm:pt modelId="{B8444485-5A0B-43E0-8D18-0CA0AEDC6422}" type="pres">
      <dgm:prSet presAssocID="{BAEBC83F-B5CF-4522-B52D-414A6B01E250}" presName="negativeSpace" presStyleCnt="0"/>
      <dgm:spPr/>
    </dgm:pt>
    <dgm:pt modelId="{25BBAC8C-73B6-4F90-9B02-97A399BC51CD}" type="pres">
      <dgm:prSet presAssocID="{BAEBC83F-B5CF-4522-B52D-414A6B01E250}" presName="childText" presStyleLbl="conFgAcc1" presStyleIdx="2" presStyleCnt="5">
        <dgm:presLayoutVars>
          <dgm:bulletEnabled val="1"/>
        </dgm:presLayoutVars>
      </dgm:prSet>
      <dgm:spPr/>
    </dgm:pt>
    <dgm:pt modelId="{F5E573AC-9FE4-4DEC-A057-9E1749EDB0A0}" type="pres">
      <dgm:prSet presAssocID="{705648EA-650B-4971-8C59-D1101798F016}" presName="spaceBetweenRectangles" presStyleCnt="0"/>
      <dgm:spPr/>
    </dgm:pt>
    <dgm:pt modelId="{667D1187-7A47-44E3-A0F4-A277AA6F65C1}" type="pres">
      <dgm:prSet presAssocID="{2DF27953-F0CC-488A-B58D-58851AE8C736}" presName="parentLin" presStyleCnt="0"/>
      <dgm:spPr/>
    </dgm:pt>
    <dgm:pt modelId="{D1251DB8-91D1-44E9-A776-7178B9CBDC8B}" type="pres">
      <dgm:prSet presAssocID="{2DF27953-F0CC-488A-B58D-58851AE8C736}" presName="parentLeftMargin" presStyleLbl="node1" presStyleIdx="2" presStyleCnt="5"/>
      <dgm:spPr/>
      <dgm:t>
        <a:bodyPr/>
        <a:lstStyle/>
        <a:p>
          <a:endParaRPr lang="en-US"/>
        </a:p>
      </dgm:t>
    </dgm:pt>
    <dgm:pt modelId="{48AB5124-4C15-4033-AC53-C380FBBD3791}" type="pres">
      <dgm:prSet presAssocID="{2DF27953-F0CC-488A-B58D-58851AE8C736}" presName="parentText" presStyleLbl="node1" presStyleIdx="3" presStyleCnt="5">
        <dgm:presLayoutVars>
          <dgm:chMax val="0"/>
          <dgm:bulletEnabled val="1"/>
        </dgm:presLayoutVars>
      </dgm:prSet>
      <dgm:spPr/>
      <dgm:t>
        <a:bodyPr/>
        <a:lstStyle/>
        <a:p>
          <a:endParaRPr lang="en-US"/>
        </a:p>
      </dgm:t>
    </dgm:pt>
    <dgm:pt modelId="{AC6407CB-2D4D-4C6C-8A1A-AD750B9C9F64}" type="pres">
      <dgm:prSet presAssocID="{2DF27953-F0CC-488A-B58D-58851AE8C736}" presName="negativeSpace" presStyleCnt="0"/>
      <dgm:spPr/>
    </dgm:pt>
    <dgm:pt modelId="{BC81FB25-8AED-4383-8B27-A8BC3DFB9974}" type="pres">
      <dgm:prSet presAssocID="{2DF27953-F0CC-488A-B58D-58851AE8C736}" presName="childText" presStyleLbl="conFgAcc1" presStyleIdx="3" presStyleCnt="5">
        <dgm:presLayoutVars>
          <dgm:bulletEnabled val="1"/>
        </dgm:presLayoutVars>
      </dgm:prSet>
      <dgm:spPr/>
    </dgm:pt>
    <dgm:pt modelId="{ABA268BB-E347-4DF4-B658-595ACB07CAAD}" type="pres">
      <dgm:prSet presAssocID="{A0DB60BA-EF2F-47CF-B699-7B36163D544A}" presName="spaceBetweenRectangles" presStyleCnt="0"/>
      <dgm:spPr/>
    </dgm:pt>
    <dgm:pt modelId="{3BB6EB70-9476-45AF-8C7F-7B6454DF82F7}" type="pres">
      <dgm:prSet presAssocID="{3EFB61D4-1079-4778-9EF9-AEC1B1D125C4}" presName="parentLin" presStyleCnt="0"/>
      <dgm:spPr/>
    </dgm:pt>
    <dgm:pt modelId="{3371F43E-1C27-4073-8F6C-2A626C0107C4}" type="pres">
      <dgm:prSet presAssocID="{3EFB61D4-1079-4778-9EF9-AEC1B1D125C4}" presName="parentLeftMargin" presStyleLbl="node1" presStyleIdx="3" presStyleCnt="5"/>
      <dgm:spPr/>
      <dgm:t>
        <a:bodyPr/>
        <a:lstStyle/>
        <a:p>
          <a:endParaRPr lang="en-US"/>
        </a:p>
      </dgm:t>
    </dgm:pt>
    <dgm:pt modelId="{9CD2A777-C9A2-467C-B6FE-5B59FA0F4A09}" type="pres">
      <dgm:prSet presAssocID="{3EFB61D4-1079-4778-9EF9-AEC1B1D125C4}" presName="parentText" presStyleLbl="node1" presStyleIdx="4" presStyleCnt="5">
        <dgm:presLayoutVars>
          <dgm:chMax val="0"/>
          <dgm:bulletEnabled val="1"/>
        </dgm:presLayoutVars>
      </dgm:prSet>
      <dgm:spPr/>
      <dgm:t>
        <a:bodyPr/>
        <a:lstStyle/>
        <a:p>
          <a:endParaRPr lang="en-US"/>
        </a:p>
      </dgm:t>
    </dgm:pt>
    <dgm:pt modelId="{E11CC0A8-2FAA-44A3-8C50-8ECA19861A9B}" type="pres">
      <dgm:prSet presAssocID="{3EFB61D4-1079-4778-9EF9-AEC1B1D125C4}" presName="negativeSpace" presStyleCnt="0"/>
      <dgm:spPr/>
    </dgm:pt>
    <dgm:pt modelId="{EE901C19-D00B-4D35-80B7-4B9B94DBC5DB}" type="pres">
      <dgm:prSet presAssocID="{3EFB61D4-1079-4778-9EF9-AEC1B1D125C4}" presName="childText" presStyleLbl="conFgAcc1" presStyleIdx="4" presStyleCnt="5">
        <dgm:presLayoutVars>
          <dgm:bulletEnabled val="1"/>
        </dgm:presLayoutVars>
      </dgm:prSet>
      <dgm:spPr/>
    </dgm:pt>
  </dgm:ptLst>
  <dgm:cxnLst>
    <dgm:cxn modelId="{121282DA-9CE0-4EF2-A490-738E166BC888}" type="presOf" srcId="{DFE2E5D6-B3E8-4D87-A4A6-8A6353F48244}" destId="{D9EECAF7-18C4-4D7F-A6E8-AA27F16D8BBE}" srcOrd="0" destOrd="0" presId="urn:microsoft.com/office/officeart/2005/8/layout/list1"/>
    <dgm:cxn modelId="{4D51CAA0-F00D-408A-B296-1AC8744B9718}" type="presOf" srcId="{BAEBC83F-B5CF-4522-B52D-414A6B01E250}" destId="{ABF245E3-B4AE-40C9-9A02-7C917014D655}" srcOrd="0" destOrd="0" presId="urn:microsoft.com/office/officeart/2005/8/layout/list1"/>
    <dgm:cxn modelId="{5A034BB7-8B26-475D-9B6C-8923AEA7819A}" srcId="{F40804A1-AEDE-4FE4-A59D-148C54591453}" destId="{DFE2E5D6-B3E8-4D87-A4A6-8A6353F48244}" srcOrd="0" destOrd="0" parTransId="{F28EE2F5-198C-4A5C-A959-F48CBA91030B}" sibTransId="{BACE7C13-9463-43BA-8FDC-A7475F262329}"/>
    <dgm:cxn modelId="{F0E5E50B-1C14-4866-80F4-450E5E1461D3}" type="presOf" srcId="{2DF27953-F0CC-488A-B58D-58851AE8C736}" destId="{48AB5124-4C15-4033-AC53-C380FBBD3791}" srcOrd="1" destOrd="0" presId="urn:microsoft.com/office/officeart/2005/8/layout/list1"/>
    <dgm:cxn modelId="{B3DD2DA9-A409-47BF-82A4-33D3F93BE41C}" srcId="{F40804A1-AEDE-4FE4-A59D-148C54591453}" destId="{2DF27953-F0CC-488A-B58D-58851AE8C736}" srcOrd="3" destOrd="0" parTransId="{023BE810-83EF-442C-86F7-3F72A9FE7343}" sibTransId="{A0DB60BA-EF2F-47CF-B699-7B36163D544A}"/>
    <dgm:cxn modelId="{DFC95591-1F46-48DD-9761-738A3750B635}" type="presOf" srcId="{7F4B83C7-B571-4C0E-B0A0-FC5D6EDC1335}" destId="{C5B9D6C0-6396-4D4C-8E6A-5BD26EAD260D}" srcOrd="1" destOrd="0" presId="urn:microsoft.com/office/officeart/2005/8/layout/list1"/>
    <dgm:cxn modelId="{B2BDAB9F-9515-4483-B439-E8CDB2CD3E34}" type="presOf" srcId="{3EFB61D4-1079-4778-9EF9-AEC1B1D125C4}" destId="{9CD2A777-C9A2-467C-B6FE-5B59FA0F4A09}" srcOrd="1" destOrd="0" presId="urn:microsoft.com/office/officeart/2005/8/layout/list1"/>
    <dgm:cxn modelId="{C9329846-1842-4EA3-AF0F-F9834C073A43}" type="presOf" srcId="{DFE2E5D6-B3E8-4D87-A4A6-8A6353F48244}" destId="{441F7FD3-763C-424A-A9AE-7E039474B816}" srcOrd="1" destOrd="0" presId="urn:microsoft.com/office/officeart/2005/8/layout/list1"/>
    <dgm:cxn modelId="{619040AF-F864-4B06-A25B-04CE99586D67}" srcId="{F40804A1-AEDE-4FE4-A59D-148C54591453}" destId="{BAEBC83F-B5CF-4522-B52D-414A6B01E250}" srcOrd="2" destOrd="0" parTransId="{EA0B60DA-4882-4868-82BD-CBC1828C5DD8}" sibTransId="{705648EA-650B-4971-8C59-D1101798F016}"/>
    <dgm:cxn modelId="{B090AEE1-28DC-4C53-A4E2-BF8054819387}" type="presOf" srcId="{F40804A1-AEDE-4FE4-A59D-148C54591453}" destId="{AD6818E7-E832-42AF-8895-B9AA2956940E}" srcOrd="0" destOrd="0" presId="urn:microsoft.com/office/officeart/2005/8/layout/list1"/>
    <dgm:cxn modelId="{C4C5CBB3-876F-4A07-81E7-A1B1E9DA9604}" type="presOf" srcId="{3EFB61D4-1079-4778-9EF9-AEC1B1D125C4}" destId="{3371F43E-1C27-4073-8F6C-2A626C0107C4}" srcOrd="0" destOrd="0" presId="urn:microsoft.com/office/officeart/2005/8/layout/list1"/>
    <dgm:cxn modelId="{A0339B7F-A1EE-4164-8F29-4543F6CE340F}" type="presOf" srcId="{2DF27953-F0CC-488A-B58D-58851AE8C736}" destId="{D1251DB8-91D1-44E9-A776-7178B9CBDC8B}" srcOrd="0" destOrd="0" presId="urn:microsoft.com/office/officeart/2005/8/layout/list1"/>
    <dgm:cxn modelId="{56511D8A-46A4-4991-8CA8-8C2C863CEEEB}" srcId="{F40804A1-AEDE-4FE4-A59D-148C54591453}" destId="{7F4B83C7-B571-4C0E-B0A0-FC5D6EDC1335}" srcOrd="1" destOrd="0" parTransId="{0D0288FC-5189-459E-B6C6-C4B61F18ACB6}" sibTransId="{46E610D3-369D-40E3-9844-D544188A9A76}"/>
    <dgm:cxn modelId="{AC37479D-7967-4108-B5EB-BD2F144AB36E}" srcId="{F40804A1-AEDE-4FE4-A59D-148C54591453}" destId="{3EFB61D4-1079-4778-9EF9-AEC1B1D125C4}" srcOrd="4" destOrd="0" parTransId="{44D9C58F-11F4-4BEC-8D1A-33B81BFFBAA3}" sibTransId="{2348BB19-2BE2-470A-B8CC-7AB8AF84E3C5}"/>
    <dgm:cxn modelId="{E4707A14-67B3-4842-9617-1E9A523AB1CD}" type="presOf" srcId="{BAEBC83F-B5CF-4522-B52D-414A6B01E250}" destId="{7D0B432B-1A2C-49B2-A10C-E62DAC0D85BE}" srcOrd="1" destOrd="0" presId="urn:microsoft.com/office/officeart/2005/8/layout/list1"/>
    <dgm:cxn modelId="{E695424F-1339-4FAE-B507-3C6834F87850}" type="presOf" srcId="{7F4B83C7-B571-4C0E-B0A0-FC5D6EDC1335}" destId="{D1E95EB8-7B9B-482C-977F-C0B1C2B8A4B9}" srcOrd="0" destOrd="0" presId="urn:microsoft.com/office/officeart/2005/8/layout/list1"/>
    <dgm:cxn modelId="{8698B1FF-E45D-4B5B-B07A-6DB4389F0A24}" type="presParOf" srcId="{AD6818E7-E832-42AF-8895-B9AA2956940E}" destId="{B580CCBE-4EE4-4B55-A1FE-875381865CD0}" srcOrd="0" destOrd="0" presId="urn:microsoft.com/office/officeart/2005/8/layout/list1"/>
    <dgm:cxn modelId="{40F150A1-EA67-45AD-8748-E8272E65DA9C}" type="presParOf" srcId="{B580CCBE-4EE4-4B55-A1FE-875381865CD0}" destId="{D9EECAF7-18C4-4D7F-A6E8-AA27F16D8BBE}" srcOrd="0" destOrd="0" presId="urn:microsoft.com/office/officeart/2005/8/layout/list1"/>
    <dgm:cxn modelId="{A07D05FD-8FF8-4299-819A-BAD0BD98DA2E}" type="presParOf" srcId="{B580CCBE-4EE4-4B55-A1FE-875381865CD0}" destId="{441F7FD3-763C-424A-A9AE-7E039474B816}" srcOrd="1" destOrd="0" presId="urn:microsoft.com/office/officeart/2005/8/layout/list1"/>
    <dgm:cxn modelId="{BF1B6302-EE0E-46B8-8999-2E3DA9AD95B9}" type="presParOf" srcId="{AD6818E7-E832-42AF-8895-B9AA2956940E}" destId="{E413920D-E41C-4BCA-80BE-5668FE35D926}" srcOrd="1" destOrd="0" presId="urn:microsoft.com/office/officeart/2005/8/layout/list1"/>
    <dgm:cxn modelId="{AE9BE3C6-B8F0-4B2A-AD7E-C8E4D8591D61}" type="presParOf" srcId="{AD6818E7-E832-42AF-8895-B9AA2956940E}" destId="{4802CF55-DDFB-49C0-8E38-4400503782AF}" srcOrd="2" destOrd="0" presId="urn:microsoft.com/office/officeart/2005/8/layout/list1"/>
    <dgm:cxn modelId="{4B389B73-2441-4771-9D59-1D026F240359}" type="presParOf" srcId="{AD6818E7-E832-42AF-8895-B9AA2956940E}" destId="{EC197A5F-65E8-4B66-9CF9-30E26180AF06}" srcOrd="3" destOrd="0" presId="urn:microsoft.com/office/officeart/2005/8/layout/list1"/>
    <dgm:cxn modelId="{F3EF45A9-4685-4B74-AD92-2D88128A12FE}" type="presParOf" srcId="{AD6818E7-E832-42AF-8895-B9AA2956940E}" destId="{3DA0AF8E-4674-42E7-8044-79CD484BF236}" srcOrd="4" destOrd="0" presId="urn:microsoft.com/office/officeart/2005/8/layout/list1"/>
    <dgm:cxn modelId="{FDC225F2-07DF-4A99-9DB1-84E258806F73}" type="presParOf" srcId="{3DA0AF8E-4674-42E7-8044-79CD484BF236}" destId="{D1E95EB8-7B9B-482C-977F-C0B1C2B8A4B9}" srcOrd="0" destOrd="0" presId="urn:microsoft.com/office/officeart/2005/8/layout/list1"/>
    <dgm:cxn modelId="{50E91A81-3900-4B9E-904F-FC9116F33A29}" type="presParOf" srcId="{3DA0AF8E-4674-42E7-8044-79CD484BF236}" destId="{C5B9D6C0-6396-4D4C-8E6A-5BD26EAD260D}" srcOrd="1" destOrd="0" presId="urn:microsoft.com/office/officeart/2005/8/layout/list1"/>
    <dgm:cxn modelId="{373028DB-8157-42A1-8AEA-9D022BBC6F5D}" type="presParOf" srcId="{AD6818E7-E832-42AF-8895-B9AA2956940E}" destId="{90BFF42F-1C97-4492-B09D-99541D45AD5D}" srcOrd="5" destOrd="0" presId="urn:microsoft.com/office/officeart/2005/8/layout/list1"/>
    <dgm:cxn modelId="{D2FE42D1-8F69-4232-BF41-1126E15FEC03}" type="presParOf" srcId="{AD6818E7-E832-42AF-8895-B9AA2956940E}" destId="{58DE6C3D-092E-4F51-9CF6-D584395E09BC}" srcOrd="6" destOrd="0" presId="urn:microsoft.com/office/officeart/2005/8/layout/list1"/>
    <dgm:cxn modelId="{B5D8F44C-9458-42B1-BBB8-E49EC1B645A8}" type="presParOf" srcId="{AD6818E7-E832-42AF-8895-B9AA2956940E}" destId="{A9F07572-D850-409E-B445-066EC049CE24}" srcOrd="7" destOrd="0" presId="urn:microsoft.com/office/officeart/2005/8/layout/list1"/>
    <dgm:cxn modelId="{82AB596D-D739-4E32-A0CC-6E04828BA844}" type="presParOf" srcId="{AD6818E7-E832-42AF-8895-B9AA2956940E}" destId="{A942CFE2-2926-4001-A9D3-30169B1B22E7}" srcOrd="8" destOrd="0" presId="urn:microsoft.com/office/officeart/2005/8/layout/list1"/>
    <dgm:cxn modelId="{9BA801D5-0782-4A46-A632-B91D17740C0E}" type="presParOf" srcId="{A942CFE2-2926-4001-A9D3-30169B1B22E7}" destId="{ABF245E3-B4AE-40C9-9A02-7C917014D655}" srcOrd="0" destOrd="0" presId="urn:microsoft.com/office/officeart/2005/8/layout/list1"/>
    <dgm:cxn modelId="{372E855C-E89B-426A-8713-786786CB904D}" type="presParOf" srcId="{A942CFE2-2926-4001-A9D3-30169B1B22E7}" destId="{7D0B432B-1A2C-49B2-A10C-E62DAC0D85BE}" srcOrd="1" destOrd="0" presId="urn:microsoft.com/office/officeart/2005/8/layout/list1"/>
    <dgm:cxn modelId="{39C64FB0-3B78-4E6D-9313-CA48CEDC8F96}" type="presParOf" srcId="{AD6818E7-E832-42AF-8895-B9AA2956940E}" destId="{B8444485-5A0B-43E0-8D18-0CA0AEDC6422}" srcOrd="9" destOrd="0" presId="urn:microsoft.com/office/officeart/2005/8/layout/list1"/>
    <dgm:cxn modelId="{9C747A2A-E205-45F3-A41D-4A4317E942E7}" type="presParOf" srcId="{AD6818E7-E832-42AF-8895-B9AA2956940E}" destId="{25BBAC8C-73B6-4F90-9B02-97A399BC51CD}" srcOrd="10" destOrd="0" presId="urn:microsoft.com/office/officeart/2005/8/layout/list1"/>
    <dgm:cxn modelId="{5AD476A9-75E2-4359-A5E6-B5A7AE270BB3}" type="presParOf" srcId="{AD6818E7-E832-42AF-8895-B9AA2956940E}" destId="{F5E573AC-9FE4-4DEC-A057-9E1749EDB0A0}" srcOrd="11" destOrd="0" presId="urn:microsoft.com/office/officeart/2005/8/layout/list1"/>
    <dgm:cxn modelId="{A7361E04-B6EC-4F2D-9294-93BD5444187A}" type="presParOf" srcId="{AD6818E7-E832-42AF-8895-B9AA2956940E}" destId="{667D1187-7A47-44E3-A0F4-A277AA6F65C1}" srcOrd="12" destOrd="0" presId="urn:microsoft.com/office/officeart/2005/8/layout/list1"/>
    <dgm:cxn modelId="{407AD034-D051-4201-B7E6-193F80A44663}" type="presParOf" srcId="{667D1187-7A47-44E3-A0F4-A277AA6F65C1}" destId="{D1251DB8-91D1-44E9-A776-7178B9CBDC8B}" srcOrd="0" destOrd="0" presId="urn:microsoft.com/office/officeart/2005/8/layout/list1"/>
    <dgm:cxn modelId="{EA0027E8-F6F4-4C13-B9AE-8D2AD77B55C8}" type="presParOf" srcId="{667D1187-7A47-44E3-A0F4-A277AA6F65C1}" destId="{48AB5124-4C15-4033-AC53-C380FBBD3791}" srcOrd="1" destOrd="0" presId="urn:microsoft.com/office/officeart/2005/8/layout/list1"/>
    <dgm:cxn modelId="{A41646CC-2E6E-4E3E-AC01-A231F8C0A3CE}" type="presParOf" srcId="{AD6818E7-E832-42AF-8895-B9AA2956940E}" destId="{AC6407CB-2D4D-4C6C-8A1A-AD750B9C9F64}" srcOrd="13" destOrd="0" presId="urn:microsoft.com/office/officeart/2005/8/layout/list1"/>
    <dgm:cxn modelId="{06267B1A-851F-4DE3-908E-DD06737588CE}" type="presParOf" srcId="{AD6818E7-E832-42AF-8895-B9AA2956940E}" destId="{BC81FB25-8AED-4383-8B27-A8BC3DFB9974}" srcOrd="14" destOrd="0" presId="urn:microsoft.com/office/officeart/2005/8/layout/list1"/>
    <dgm:cxn modelId="{0FCFD061-101F-4945-972B-EEA810B39164}" type="presParOf" srcId="{AD6818E7-E832-42AF-8895-B9AA2956940E}" destId="{ABA268BB-E347-4DF4-B658-595ACB07CAAD}" srcOrd="15" destOrd="0" presId="urn:microsoft.com/office/officeart/2005/8/layout/list1"/>
    <dgm:cxn modelId="{D14D0D67-802D-42EB-A4C9-A44D41436B4A}" type="presParOf" srcId="{AD6818E7-E832-42AF-8895-B9AA2956940E}" destId="{3BB6EB70-9476-45AF-8C7F-7B6454DF82F7}" srcOrd="16" destOrd="0" presId="urn:microsoft.com/office/officeart/2005/8/layout/list1"/>
    <dgm:cxn modelId="{DD3B11ED-E7F2-4417-A0FC-0878A7FDB02E}" type="presParOf" srcId="{3BB6EB70-9476-45AF-8C7F-7B6454DF82F7}" destId="{3371F43E-1C27-4073-8F6C-2A626C0107C4}" srcOrd="0" destOrd="0" presId="urn:microsoft.com/office/officeart/2005/8/layout/list1"/>
    <dgm:cxn modelId="{12434CCC-F01D-4422-87BC-23DBFAD1F53B}" type="presParOf" srcId="{3BB6EB70-9476-45AF-8C7F-7B6454DF82F7}" destId="{9CD2A777-C9A2-467C-B6FE-5B59FA0F4A09}" srcOrd="1" destOrd="0" presId="urn:microsoft.com/office/officeart/2005/8/layout/list1"/>
    <dgm:cxn modelId="{DFEA77FA-DA04-4118-88C7-9F72B73C1DE4}" type="presParOf" srcId="{AD6818E7-E832-42AF-8895-B9AA2956940E}" destId="{E11CC0A8-2FAA-44A3-8C50-8ECA19861A9B}" srcOrd="17" destOrd="0" presId="urn:microsoft.com/office/officeart/2005/8/layout/list1"/>
    <dgm:cxn modelId="{CBFB0A84-9DA8-4F78-A895-16EC2326CB4F}" type="presParOf" srcId="{AD6818E7-E832-42AF-8895-B9AA2956940E}" destId="{EE901C19-D00B-4D35-80B7-4B9B94DBC5D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B991D7-9872-44EA-9805-CD482EF0D54C}" type="doc">
      <dgm:prSet loTypeId="urn:microsoft.com/office/officeart/2005/8/layout/vList2" loCatId="list" qsTypeId="urn:microsoft.com/office/officeart/2005/8/quickstyle/simple1" qsCatId="simple" csTypeId="urn:microsoft.com/office/officeart/2005/8/colors/accent1_5" csCatId="accent1"/>
      <dgm:spPr/>
      <dgm:t>
        <a:bodyPr/>
        <a:lstStyle/>
        <a:p>
          <a:endParaRPr lang="en-US"/>
        </a:p>
      </dgm:t>
    </dgm:pt>
    <dgm:pt modelId="{CC640D1E-9BE3-4A89-99E3-B030F49EAFE5}">
      <dgm:prSet/>
      <dgm:spPr/>
      <dgm:t>
        <a:bodyPr/>
        <a:lstStyle/>
        <a:p>
          <a:pPr rtl="0"/>
          <a:r>
            <a:rPr lang="en-US" b="0" i="0" dirty="0" smtClean="0"/>
            <a:t>Water Treatment Considerations</a:t>
          </a:r>
          <a:endParaRPr lang="en-US" dirty="0"/>
        </a:p>
      </dgm:t>
    </dgm:pt>
    <dgm:pt modelId="{DD3FE6B3-AF76-4036-AFBB-05AB1F75DA54}" type="parTrans" cxnId="{FE5675A4-DB81-47B7-819D-09F93627F68E}">
      <dgm:prSet/>
      <dgm:spPr/>
      <dgm:t>
        <a:bodyPr/>
        <a:lstStyle/>
        <a:p>
          <a:endParaRPr lang="en-US"/>
        </a:p>
      </dgm:t>
    </dgm:pt>
    <dgm:pt modelId="{00B1D64C-3E8B-4126-B2C1-BE5D3505EF27}" type="sibTrans" cxnId="{FE5675A4-DB81-47B7-819D-09F93627F68E}">
      <dgm:prSet/>
      <dgm:spPr/>
      <dgm:t>
        <a:bodyPr/>
        <a:lstStyle/>
        <a:p>
          <a:endParaRPr lang="en-US"/>
        </a:p>
      </dgm:t>
    </dgm:pt>
    <dgm:pt modelId="{6D5E7BE6-89A3-421F-9706-55172DDF0978}">
      <dgm:prSet/>
      <dgm:spPr/>
      <dgm:t>
        <a:bodyPr/>
        <a:lstStyle/>
        <a:p>
          <a:pPr rtl="0"/>
          <a:r>
            <a:rPr lang="en-US" b="0" i="0" dirty="0" smtClean="0">
              <a:solidFill>
                <a:schemeClr val="bg2"/>
              </a:solidFill>
            </a:rPr>
            <a:t>Granular Activated Carbon</a:t>
          </a:r>
          <a:endParaRPr lang="en-US" dirty="0">
            <a:solidFill>
              <a:schemeClr val="bg2"/>
            </a:solidFill>
          </a:endParaRPr>
        </a:p>
      </dgm:t>
    </dgm:pt>
    <dgm:pt modelId="{DC72228E-FC1D-4FED-B760-FA564F08E46A}" type="parTrans" cxnId="{200048E1-51FB-45D6-B10A-5D3A075E208A}">
      <dgm:prSet/>
      <dgm:spPr/>
      <dgm:t>
        <a:bodyPr/>
        <a:lstStyle/>
        <a:p>
          <a:endParaRPr lang="en-US"/>
        </a:p>
      </dgm:t>
    </dgm:pt>
    <dgm:pt modelId="{274BD7AB-A1A1-420E-8F05-69F63156C87A}" type="sibTrans" cxnId="{200048E1-51FB-45D6-B10A-5D3A075E208A}">
      <dgm:prSet/>
      <dgm:spPr/>
      <dgm:t>
        <a:bodyPr/>
        <a:lstStyle/>
        <a:p>
          <a:endParaRPr lang="en-US"/>
        </a:p>
      </dgm:t>
    </dgm:pt>
    <dgm:pt modelId="{1E4DD975-DC2F-4EED-B6E6-AC5A8FC30DBB}">
      <dgm:prSet/>
      <dgm:spPr/>
      <dgm:t>
        <a:bodyPr/>
        <a:lstStyle/>
        <a:p>
          <a:pPr rtl="0"/>
          <a:r>
            <a:rPr lang="en-US" b="0" i="0" dirty="0" smtClean="0">
              <a:solidFill>
                <a:schemeClr val="bg2"/>
              </a:solidFill>
            </a:rPr>
            <a:t>Ion Exchange</a:t>
          </a:r>
          <a:endParaRPr lang="en-US" dirty="0">
            <a:solidFill>
              <a:schemeClr val="bg2"/>
            </a:solidFill>
          </a:endParaRPr>
        </a:p>
      </dgm:t>
    </dgm:pt>
    <dgm:pt modelId="{A7C47C38-8499-49F4-974E-B60B0435D3C5}" type="parTrans" cxnId="{701A6949-462F-4A58-AC57-4D171774C9E2}">
      <dgm:prSet/>
      <dgm:spPr/>
      <dgm:t>
        <a:bodyPr/>
        <a:lstStyle/>
        <a:p>
          <a:endParaRPr lang="en-US"/>
        </a:p>
      </dgm:t>
    </dgm:pt>
    <dgm:pt modelId="{45078A86-CB3C-47CD-ADDF-B0BB2B01521A}" type="sibTrans" cxnId="{701A6949-462F-4A58-AC57-4D171774C9E2}">
      <dgm:prSet/>
      <dgm:spPr/>
      <dgm:t>
        <a:bodyPr/>
        <a:lstStyle/>
        <a:p>
          <a:endParaRPr lang="en-US"/>
        </a:p>
      </dgm:t>
    </dgm:pt>
    <dgm:pt modelId="{F175E2BB-4073-4DF8-95E9-0163414D16D5}">
      <dgm:prSet/>
      <dgm:spPr/>
      <dgm:t>
        <a:bodyPr/>
        <a:lstStyle/>
        <a:p>
          <a:pPr rtl="0"/>
          <a:r>
            <a:rPr lang="en-US" b="0" i="0" dirty="0" smtClean="0">
              <a:solidFill>
                <a:schemeClr val="bg2"/>
              </a:solidFill>
            </a:rPr>
            <a:t>Reverse Osmosis</a:t>
          </a:r>
          <a:endParaRPr lang="en-US" dirty="0">
            <a:solidFill>
              <a:schemeClr val="bg2"/>
            </a:solidFill>
          </a:endParaRPr>
        </a:p>
      </dgm:t>
    </dgm:pt>
    <dgm:pt modelId="{41464EAE-69FB-4B38-9804-8CFCC5D68120}" type="parTrans" cxnId="{C46A3BA5-589C-48FA-96AA-AFCC60B17696}">
      <dgm:prSet/>
      <dgm:spPr/>
      <dgm:t>
        <a:bodyPr/>
        <a:lstStyle/>
        <a:p>
          <a:endParaRPr lang="en-US"/>
        </a:p>
      </dgm:t>
    </dgm:pt>
    <dgm:pt modelId="{2AF3FFA3-66CB-4047-8992-6F0AA39B0942}" type="sibTrans" cxnId="{C46A3BA5-589C-48FA-96AA-AFCC60B17696}">
      <dgm:prSet/>
      <dgm:spPr/>
      <dgm:t>
        <a:bodyPr/>
        <a:lstStyle/>
        <a:p>
          <a:endParaRPr lang="en-US"/>
        </a:p>
      </dgm:t>
    </dgm:pt>
    <dgm:pt modelId="{6BA81605-4899-435D-A963-19A635070031}">
      <dgm:prSet/>
      <dgm:spPr/>
      <dgm:t>
        <a:bodyPr/>
        <a:lstStyle/>
        <a:p>
          <a:pPr rtl="0"/>
          <a:r>
            <a:rPr lang="en-US" b="0" i="0" dirty="0" smtClean="0"/>
            <a:t>Maintenance Costs</a:t>
          </a:r>
          <a:endParaRPr lang="en-US" dirty="0"/>
        </a:p>
      </dgm:t>
    </dgm:pt>
    <dgm:pt modelId="{58969084-30B8-4575-A372-50CB913D1D67}" type="parTrans" cxnId="{68D02CED-436D-4B22-B963-8830BE778B91}">
      <dgm:prSet/>
      <dgm:spPr/>
      <dgm:t>
        <a:bodyPr/>
        <a:lstStyle/>
        <a:p>
          <a:endParaRPr lang="en-US"/>
        </a:p>
      </dgm:t>
    </dgm:pt>
    <dgm:pt modelId="{46FCCF17-665B-4B41-AAE2-E33429E3196B}" type="sibTrans" cxnId="{68D02CED-436D-4B22-B963-8830BE778B91}">
      <dgm:prSet/>
      <dgm:spPr/>
      <dgm:t>
        <a:bodyPr/>
        <a:lstStyle/>
        <a:p>
          <a:endParaRPr lang="en-US"/>
        </a:p>
      </dgm:t>
    </dgm:pt>
    <dgm:pt modelId="{5F5F17E5-F056-444C-BE43-8214C4939484}">
      <dgm:prSet/>
      <dgm:spPr/>
      <dgm:t>
        <a:bodyPr/>
        <a:lstStyle/>
        <a:p>
          <a:pPr rtl="0"/>
          <a:r>
            <a:rPr lang="en-US" b="0" i="0" dirty="0" smtClean="0"/>
            <a:t>Backwash</a:t>
          </a:r>
          <a:endParaRPr lang="en-US" dirty="0"/>
        </a:p>
      </dgm:t>
    </dgm:pt>
    <dgm:pt modelId="{E5C51C6C-F20B-4F38-BA5B-98A5B50FE2E4}" type="parTrans" cxnId="{AF2C1A69-29BF-4EF4-B831-A4DA719F3503}">
      <dgm:prSet/>
      <dgm:spPr/>
      <dgm:t>
        <a:bodyPr/>
        <a:lstStyle/>
        <a:p>
          <a:endParaRPr lang="en-US"/>
        </a:p>
      </dgm:t>
    </dgm:pt>
    <dgm:pt modelId="{ACCE8BC2-E5BD-48B0-94F1-7C3E4615DF91}" type="sibTrans" cxnId="{AF2C1A69-29BF-4EF4-B831-A4DA719F3503}">
      <dgm:prSet/>
      <dgm:spPr/>
      <dgm:t>
        <a:bodyPr/>
        <a:lstStyle/>
        <a:p>
          <a:endParaRPr lang="en-US"/>
        </a:p>
      </dgm:t>
    </dgm:pt>
    <dgm:pt modelId="{9575B46A-31EE-4006-A6E3-E23AC3B9106F}">
      <dgm:prSet/>
      <dgm:spPr/>
      <dgm:t>
        <a:bodyPr/>
        <a:lstStyle/>
        <a:p>
          <a:pPr rtl="0"/>
          <a:r>
            <a:rPr lang="en-US" b="0" i="0" dirty="0" smtClean="0"/>
            <a:t>Media Replacement </a:t>
          </a:r>
          <a:endParaRPr lang="en-US" dirty="0"/>
        </a:p>
      </dgm:t>
    </dgm:pt>
    <dgm:pt modelId="{D693EFE5-7C73-4D42-A5F6-B2C3E6D92BBC}" type="parTrans" cxnId="{72E5D31C-FAC6-4416-A2AA-61B04DB46857}">
      <dgm:prSet/>
      <dgm:spPr/>
      <dgm:t>
        <a:bodyPr/>
        <a:lstStyle/>
        <a:p>
          <a:endParaRPr lang="en-US"/>
        </a:p>
      </dgm:t>
    </dgm:pt>
    <dgm:pt modelId="{45E5E7CC-18AF-49B8-9E02-6C0A58FE6C1C}" type="sibTrans" cxnId="{72E5D31C-FAC6-4416-A2AA-61B04DB46857}">
      <dgm:prSet/>
      <dgm:spPr/>
      <dgm:t>
        <a:bodyPr/>
        <a:lstStyle/>
        <a:p>
          <a:endParaRPr lang="en-US"/>
        </a:p>
      </dgm:t>
    </dgm:pt>
    <dgm:pt modelId="{AB32AF70-5E97-4526-8FC8-1DB79327AA1D}" type="pres">
      <dgm:prSet presAssocID="{33B991D7-9872-44EA-9805-CD482EF0D54C}" presName="linear" presStyleCnt="0">
        <dgm:presLayoutVars>
          <dgm:animLvl val="lvl"/>
          <dgm:resizeHandles val="exact"/>
        </dgm:presLayoutVars>
      </dgm:prSet>
      <dgm:spPr/>
      <dgm:t>
        <a:bodyPr/>
        <a:lstStyle/>
        <a:p>
          <a:endParaRPr lang="en-US"/>
        </a:p>
      </dgm:t>
    </dgm:pt>
    <dgm:pt modelId="{C23B97CF-A966-45AD-9D98-4F09698A164B}" type="pres">
      <dgm:prSet presAssocID="{CC640D1E-9BE3-4A89-99E3-B030F49EAFE5}" presName="parentText" presStyleLbl="node1" presStyleIdx="0" presStyleCnt="4">
        <dgm:presLayoutVars>
          <dgm:chMax val="0"/>
          <dgm:bulletEnabled val="1"/>
        </dgm:presLayoutVars>
      </dgm:prSet>
      <dgm:spPr/>
      <dgm:t>
        <a:bodyPr/>
        <a:lstStyle/>
        <a:p>
          <a:endParaRPr lang="en-US"/>
        </a:p>
      </dgm:t>
    </dgm:pt>
    <dgm:pt modelId="{C1B4ADF1-5018-4C0B-BB16-2D770921A0CE}" type="pres">
      <dgm:prSet presAssocID="{CC640D1E-9BE3-4A89-99E3-B030F49EAFE5}" presName="childText" presStyleLbl="revTx" presStyleIdx="0" presStyleCnt="1">
        <dgm:presLayoutVars>
          <dgm:bulletEnabled val="1"/>
        </dgm:presLayoutVars>
      </dgm:prSet>
      <dgm:spPr/>
      <dgm:t>
        <a:bodyPr/>
        <a:lstStyle/>
        <a:p>
          <a:endParaRPr lang="en-US"/>
        </a:p>
      </dgm:t>
    </dgm:pt>
    <dgm:pt modelId="{0E121AC0-E872-4A29-BF56-85CC209E8847}" type="pres">
      <dgm:prSet presAssocID="{6BA81605-4899-435D-A963-19A635070031}" presName="parentText" presStyleLbl="node1" presStyleIdx="1" presStyleCnt="4">
        <dgm:presLayoutVars>
          <dgm:chMax val="0"/>
          <dgm:bulletEnabled val="1"/>
        </dgm:presLayoutVars>
      </dgm:prSet>
      <dgm:spPr/>
      <dgm:t>
        <a:bodyPr/>
        <a:lstStyle/>
        <a:p>
          <a:endParaRPr lang="en-US"/>
        </a:p>
      </dgm:t>
    </dgm:pt>
    <dgm:pt modelId="{E12877D3-1A0A-4722-B181-22F75C9BEF40}" type="pres">
      <dgm:prSet presAssocID="{46FCCF17-665B-4B41-AAE2-E33429E3196B}" presName="spacer" presStyleCnt="0"/>
      <dgm:spPr/>
    </dgm:pt>
    <dgm:pt modelId="{A6745E7C-E386-4CFF-9565-B4DA06FDCF7A}" type="pres">
      <dgm:prSet presAssocID="{5F5F17E5-F056-444C-BE43-8214C4939484}" presName="parentText" presStyleLbl="node1" presStyleIdx="2" presStyleCnt="4">
        <dgm:presLayoutVars>
          <dgm:chMax val="0"/>
          <dgm:bulletEnabled val="1"/>
        </dgm:presLayoutVars>
      </dgm:prSet>
      <dgm:spPr/>
      <dgm:t>
        <a:bodyPr/>
        <a:lstStyle/>
        <a:p>
          <a:endParaRPr lang="en-US"/>
        </a:p>
      </dgm:t>
    </dgm:pt>
    <dgm:pt modelId="{D7C31BA8-DA23-4493-95A3-3936FAAF4659}" type="pres">
      <dgm:prSet presAssocID="{ACCE8BC2-E5BD-48B0-94F1-7C3E4615DF91}" presName="spacer" presStyleCnt="0"/>
      <dgm:spPr/>
    </dgm:pt>
    <dgm:pt modelId="{4E7BE5C2-5C2A-43D4-A255-E6FFF7337D61}" type="pres">
      <dgm:prSet presAssocID="{9575B46A-31EE-4006-A6E3-E23AC3B9106F}" presName="parentText" presStyleLbl="node1" presStyleIdx="3" presStyleCnt="4">
        <dgm:presLayoutVars>
          <dgm:chMax val="0"/>
          <dgm:bulletEnabled val="1"/>
        </dgm:presLayoutVars>
      </dgm:prSet>
      <dgm:spPr/>
      <dgm:t>
        <a:bodyPr/>
        <a:lstStyle/>
        <a:p>
          <a:endParaRPr lang="en-US"/>
        </a:p>
      </dgm:t>
    </dgm:pt>
  </dgm:ptLst>
  <dgm:cxnLst>
    <dgm:cxn modelId="{8E21C266-68CD-4B93-8780-58619F735376}" type="presOf" srcId="{9575B46A-31EE-4006-A6E3-E23AC3B9106F}" destId="{4E7BE5C2-5C2A-43D4-A255-E6FFF7337D61}" srcOrd="0" destOrd="0" presId="urn:microsoft.com/office/officeart/2005/8/layout/vList2"/>
    <dgm:cxn modelId="{FE5675A4-DB81-47B7-819D-09F93627F68E}" srcId="{33B991D7-9872-44EA-9805-CD482EF0D54C}" destId="{CC640D1E-9BE3-4A89-99E3-B030F49EAFE5}" srcOrd="0" destOrd="0" parTransId="{DD3FE6B3-AF76-4036-AFBB-05AB1F75DA54}" sibTransId="{00B1D64C-3E8B-4126-B2C1-BE5D3505EF27}"/>
    <dgm:cxn modelId="{0D6D171A-048C-4BB6-B101-A0D28F37C262}" type="presOf" srcId="{F175E2BB-4073-4DF8-95E9-0163414D16D5}" destId="{C1B4ADF1-5018-4C0B-BB16-2D770921A0CE}" srcOrd="0" destOrd="2" presId="urn:microsoft.com/office/officeart/2005/8/layout/vList2"/>
    <dgm:cxn modelId="{3C99CB74-CD8F-4A8F-A683-BC373F815D03}" type="presOf" srcId="{CC640D1E-9BE3-4A89-99E3-B030F49EAFE5}" destId="{C23B97CF-A966-45AD-9D98-4F09698A164B}" srcOrd="0" destOrd="0" presId="urn:microsoft.com/office/officeart/2005/8/layout/vList2"/>
    <dgm:cxn modelId="{701A6949-462F-4A58-AC57-4D171774C9E2}" srcId="{CC640D1E-9BE3-4A89-99E3-B030F49EAFE5}" destId="{1E4DD975-DC2F-4EED-B6E6-AC5A8FC30DBB}" srcOrd="1" destOrd="0" parTransId="{A7C47C38-8499-49F4-974E-B60B0435D3C5}" sibTransId="{45078A86-CB3C-47CD-ADDF-B0BB2B01521A}"/>
    <dgm:cxn modelId="{90591B5E-9CFB-4470-BA6E-158DBDBC8710}" type="presOf" srcId="{1E4DD975-DC2F-4EED-B6E6-AC5A8FC30DBB}" destId="{C1B4ADF1-5018-4C0B-BB16-2D770921A0CE}" srcOrd="0" destOrd="1" presId="urn:microsoft.com/office/officeart/2005/8/layout/vList2"/>
    <dgm:cxn modelId="{68D02CED-436D-4B22-B963-8830BE778B91}" srcId="{33B991D7-9872-44EA-9805-CD482EF0D54C}" destId="{6BA81605-4899-435D-A963-19A635070031}" srcOrd="1" destOrd="0" parTransId="{58969084-30B8-4575-A372-50CB913D1D67}" sibTransId="{46FCCF17-665B-4B41-AAE2-E33429E3196B}"/>
    <dgm:cxn modelId="{C81E544D-5586-401E-8817-838E82CF3104}" type="presOf" srcId="{33B991D7-9872-44EA-9805-CD482EF0D54C}" destId="{AB32AF70-5E97-4526-8FC8-1DB79327AA1D}" srcOrd="0" destOrd="0" presId="urn:microsoft.com/office/officeart/2005/8/layout/vList2"/>
    <dgm:cxn modelId="{C46A3BA5-589C-48FA-96AA-AFCC60B17696}" srcId="{CC640D1E-9BE3-4A89-99E3-B030F49EAFE5}" destId="{F175E2BB-4073-4DF8-95E9-0163414D16D5}" srcOrd="2" destOrd="0" parTransId="{41464EAE-69FB-4B38-9804-8CFCC5D68120}" sibTransId="{2AF3FFA3-66CB-4047-8992-6F0AA39B0942}"/>
    <dgm:cxn modelId="{18F8FDF5-02A7-4A97-8205-AD69506BC2FF}" type="presOf" srcId="{5F5F17E5-F056-444C-BE43-8214C4939484}" destId="{A6745E7C-E386-4CFF-9565-B4DA06FDCF7A}" srcOrd="0" destOrd="0" presId="urn:microsoft.com/office/officeart/2005/8/layout/vList2"/>
    <dgm:cxn modelId="{F67F6E76-3090-4495-8324-8AB3BC504967}" type="presOf" srcId="{6BA81605-4899-435D-A963-19A635070031}" destId="{0E121AC0-E872-4A29-BF56-85CC209E8847}" srcOrd="0" destOrd="0" presId="urn:microsoft.com/office/officeart/2005/8/layout/vList2"/>
    <dgm:cxn modelId="{A932B5FF-9C28-4306-83CA-9E7D7697CA94}" type="presOf" srcId="{6D5E7BE6-89A3-421F-9706-55172DDF0978}" destId="{C1B4ADF1-5018-4C0B-BB16-2D770921A0CE}" srcOrd="0" destOrd="0" presId="urn:microsoft.com/office/officeart/2005/8/layout/vList2"/>
    <dgm:cxn modelId="{AF2C1A69-29BF-4EF4-B831-A4DA719F3503}" srcId="{33B991D7-9872-44EA-9805-CD482EF0D54C}" destId="{5F5F17E5-F056-444C-BE43-8214C4939484}" srcOrd="2" destOrd="0" parTransId="{E5C51C6C-F20B-4F38-BA5B-98A5B50FE2E4}" sibTransId="{ACCE8BC2-E5BD-48B0-94F1-7C3E4615DF91}"/>
    <dgm:cxn modelId="{200048E1-51FB-45D6-B10A-5D3A075E208A}" srcId="{CC640D1E-9BE3-4A89-99E3-B030F49EAFE5}" destId="{6D5E7BE6-89A3-421F-9706-55172DDF0978}" srcOrd="0" destOrd="0" parTransId="{DC72228E-FC1D-4FED-B760-FA564F08E46A}" sibTransId="{274BD7AB-A1A1-420E-8F05-69F63156C87A}"/>
    <dgm:cxn modelId="{72E5D31C-FAC6-4416-A2AA-61B04DB46857}" srcId="{33B991D7-9872-44EA-9805-CD482EF0D54C}" destId="{9575B46A-31EE-4006-A6E3-E23AC3B9106F}" srcOrd="3" destOrd="0" parTransId="{D693EFE5-7C73-4D42-A5F6-B2C3E6D92BBC}" sibTransId="{45E5E7CC-18AF-49B8-9E02-6C0A58FE6C1C}"/>
    <dgm:cxn modelId="{77252F34-668A-4133-B2B2-9CC732C9419C}" type="presParOf" srcId="{AB32AF70-5E97-4526-8FC8-1DB79327AA1D}" destId="{C23B97CF-A966-45AD-9D98-4F09698A164B}" srcOrd="0" destOrd="0" presId="urn:microsoft.com/office/officeart/2005/8/layout/vList2"/>
    <dgm:cxn modelId="{B6707769-4F40-4789-8F15-836D8B50041D}" type="presParOf" srcId="{AB32AF70-5E97-4526-8FC8-1DB79327AA1D}" destId="{C1B4ADF1-5018-4C0B-BB16-2D770921A0CE}" srcOrd="1" destOrd="0" presId="urn:microsoft.com/office/officeart/2005/8/layout/vList2"/>
    <dgm:cxn modelId="{27C069ED-ECA0-40E1-AE19-A576962B8E95}" type="presParOf" srcId="{AB32AF70-5E97-4526-8FC8-1DB79327AA1D}" destId="{0E121AC0-E872-4A29-BF56-85CC209E8847}" srcOrd="2" destOrd="0" presId="urn:microsoft.com/office/officeart/2005/8/layout/vList2"/>
    <dgm:cxn modelId="{7F47CDD8-8BBA-41A3-9B74-898DEC4ADEE1}" type="presParOf" srcId="{AB32AF70-5E97-4526-8FC8-1DB79327AA1D}" destId="{E12877D3-1A0A-4722-B181-22F75C9BEF40}" srcOrd="3" destOrd="0" presId="urn:microsoft.com/office/officeart/2005/8/layout/vList2"/>
    <dgm:cxn modelId="{390AB227-EDE9-4506-8117-A79B21BD8238}" type="presParOf" srcId="{AB32AF70-5E97-4526-8FC8-1DB79327AA1D}" destId="{A6745E7C-E386-4CFF-9565-B4DA06FDCF7A}" srcOrd="4" destOrd="0" presId="urn:microsoft.com/office/officeart/2005/8/layout/vList2"/>
    <dgm:cxn modelId="{EB53D89F-8C7B-4CED-9B62-9C336CCFC4F2}" type="presParOf" srcId="{AB32AF70-5E97-4526-8FC8-1DB79327AA1D}" destId="{D7C31BA8-DA23-4493-95A3-3936FAAF4659}" srcOrd="5" destOrd="0" presId="urn:microsoft.com/office/officeart/2005/8/layout/vList2"/>
    <dgm:cxn modelId="{694F2A30-1701-48DD-9D6F-A86536D745B6}" type="presParOf" srcId="{AB32AF70-5E97-4526-8FC8-1DB79327AA1D}" destId="{4E7BE5C2-5C2A-43D4-A255-E6FFF7337D6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1142B8-0603-42C1-AFFE-8039ED3FF76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57572D-511A-4970-ABDF-B84D972E54F6}">
      <dgm:prSet/>
      <dgm:spPr/>
      <dgm:t>
        <a:bodyPr/>
        <a:lstStyle/>
        <a:p>
          <a:pPr rtl="0"/>
          <a:r>
            <a:rPr lang="en-US" b="0" i="0" dirty="0" smtClean="0"/>
            <a:t>Saturday, February 10</a:t>
          </a:r>
          <a:r>
            <a:rPr lang="en-US" b="0" i="0" baseline="30000" dirty="0" smtClean="0"/>
            <a:t>th</a:t>
          </a:r>
          <a:r>
            <a:rPr lang="en-US" b="0" i="0" dirty="0" smtClean="0"/>
            <a:t>, 2018</a:t>
          </a:r>
          <a:endParaRPr lang="en-US" dirty="0"/>
        </a:p>
      </dgm:t>
    </dgm:pt>
    <dgm:pt modelId="{805A1360-CD05-4EC7-9843-22DD9E6BD11F}" type="parTrans" cxnId="{E82829A5-D106-4A0E-A670-AA4CFCD824E5}">
      <dgm:prSet/>
      <dgm:spPr/>
      <dgm:t>
        <a:bodyPr/>
        <a:lstStyle/>
        <a:p>
          <a:endParaRPr lang="en-US"/>
        </a:p>
      </dgm:t>
    </dgm:pt>
    <dgm:pt modelId="{3EA0ECD9-08F6-4948-AB30-98A7F37E17B7}" type="sibTrans" cxnId="{E82829A5-D106-4A0E-A670-AA4CFCD824E5}">
      <dgm:prSet/>
      <dgm:spPr/>
      <dgm:t>
        <a:bodyPr/>
        <a:lstStyle/>
        <a:p>
          <a:endParaRPr lang="en-US"/>
        </a:p>
      </dgm:t>
    </dgm:pt>
    <dgm:pt modelId="{1B7B5D50-D1F8-4B4A-9436-E15A56E6EB84}">
      <dgm:prSet/>
      <dgm:spPr/>
      <dgm:t>
        <a:bodyPr/>
        <a:lstStyle/>
        <a:p>
          <a:pPr rtl="0"/>
          <a:r>
            <a:rPr lang="en-US" dirty="0" smtClean="0">
              <a:solidFill>
                <a:schemeClr val="accent1"/>
              </a:solidFill>
            </a:rPr>
            <a:t>Briefing the Governor </a:t>
          </a:r>
          <a:endParaRPr lang="en-US" dirty="0">
            <a:solidFill>
              <a:schemeClr val="accent1"/>
            </a:solidFill>
          </a:endParaRPr>
        </a:p>
      </dgm:t>
    </dgm:pt>
    <dgm:pt modelId="{C0F688C2-DC84-4E16-BED8-625E2A084ACF}" type="parTrans" cxnId="{E2DFD17A-846A-47B0-A067-2A47E6709116}">
      <dgm:prSet/>
      <dgm:spPr/>
      <dgm:t>
        <a:bodyPr/>
        <a:lstStyle/>
        <a:p>
          <a:endParaRPr lang="en-US"/>
        </a:p>
      </dgm:t>
    </dgm:pt>
    <dgm:pt modelId="{A8F28BE4-7A6C-472D-9785-967F48F213F1}" type="sibTrans" cxnId="{E2DFD17A-846A-47B0-A067-2A47E6709116}">
      <dgm:prSet/>
      <dgm:spPr/>
      <dgm:t>
        <a:bodyPr/>
        <a:lstStyle/>
        <a:p>
          <a:endParaRPr lang="en-US"/>
        </a:p>
      </dgm:t>
    </dgm:pt>
    <dgm:pt modelId="{4BF7A652-0552-4AC3-A7D4-CD3E3419BB18}" type="pres">
      <dgm:prSet presAssocID="{461142B8-0603-42C1-AFFE-8039ED3FF762}" presName="linear" presStyleCnt="0">
        <dgm:presLayoutVars>
          <dgm:dir/>
          <dgm:animLvl val="lvl"/>
          <dgm:resizeHandles val="exact"/>
        </dgm:presLayoutVars>
      </dgm:prSet>
      <dgm:spPr/>
      <dgm:t>
        <a:bodyPr/>
        <a:lstStyle/>
        <a:p>
          <a:endParaRPr lang="en-US"/>
        </a:p>
      </dgm:t>
    </dgm:pt>
    <dgm:pt modelId="{8799F5E9-41BE-4669-8033-28989E179972}" type="pres">
      <dgm:prSet presAssocID="{AD57572D-511A-4970-ABDF-B84D972E54F6}" presName="parentLin" presStyleCnt="0"/>
      <dgm:spPr/>
    </dgm:pt>
    <dgm:pt modelId="{46126B68-6C14-470E-8C27-CAE821CF6E84}" type="pres">
      <dgm:prSet presAssocID="{AD57572D-511A-4970-ABDF-B84D972E54F6}" presName="parentLeftMargin" presStyleLbl="node1" presStyleIdx="0" presStyleCnt="1"/>
      <dgm:spPr/>
      <dgm:t>
        <a:bodyPr/>
        <a:lstStyle/>
        <a:p>
          <a:endParaRPr lang="en-US"/>
        </a:p>
      </dgm:t>
    </dgm:pt>
    <dgm:pt modelId="{6E267D1E-6765-4198-A38A-0FC82C0592ED}" type="pres">
      <dgm:prSet presAssocID="{AD57572D-511A-4970-ABDF-B84D972E54F6}" presName="parentText" presStyleLbl="node1" presStyleIdx="0" presStyleCnt="1" custLinFactNeighborX="14120" custLinFactNeighborY="-20614">
        <dgm:presLayoutVars>
          <dgm:chMax val="0"/>
          <dgm:bulletEnabled val="1"/>
        </dgm:presLayoutVars>
      </dgm:prSet>
      <dgm:spPr/>
      <dgm:t>
        <a:bodyPr/>
        <a:lstStyle/>
        <a:p>
          <a:endParaRPr lang="en-US"/>
        </a:p>
      </dgm:t>
    </dgm:pt>
    <dgm:pt modelId="{A4F5068E-9D92-47A4-82FC-92AF559179D5}" type="pres">
      <dgm:prSet presAssocID="{AD57572D-511A-4970-ABDF-B84D972E54F6}" presName="negativeSpace" presStyleCnt="0"/>
      <dgm:spPr/>
    </dgm:pt>
    <dgm:pt modelId="{8216A73E-15DB-4D66-8BC3-6596CECB7CA6}" type="pres">
      <dgm:prSet presAssocID="{AD57572D-511A-4970-ABDF-B84D972E54F6}" presName="childText" presStyleLbl="conFgAcc1" presStyleIdx="0" presStyleCnt="1" custLinFactNeighborY="-36795">
        <dgm:presLayoutVars>
          <dgm:bulletEnabled val="1"/>
        </dgm:presLayoutVars>
      </dgm:prSet>
      <dgm:spPr/>
      <dgm:t>
        <a:bodyPr/>
        <a:lstStyle/>
        <a:p>
          <a:endParaRPr lang="en-US"/>
        </a:p>
      </dgm:t>
    </dgm:pt>
  </dgm:ptLst>
  <dgm:cxnLst>
    <dgm:cxn modelId="{E82829A5-D106-4A0E-A670-AA4CFCD824E5}" srcId="{461142B8-0603-42C1-AFFE-8039ED3FF762}" destId="{AD57572D-511A-4970-ABDF-B84D972E54F6}" srcOrd="0" destOrd="0" parTransId="{805A1360-CD05-4EC7-9843-22DD9E6BD11F}" sibTransId="{3EA0ECD9-08F6-4948-AB30-98A7F37E17B7}"/>
    <dgm:cxn modelId="{1B42FDF2-A577-4A09-9400-F4006E0E722D}" type="presOf" srcId="{AD57572D-511A-4970-ABDF-B84D972E54F6}" destId="{46126B68-6C14-470E-8C27-CAE821CF6E84}" srcOrd="0" destOrd="0" presId="urn:microsoft.com/office/officeart/2005/8/layout/list1"/>
    <dgm:cxn modelId="{E2DFD17A-846A-47B0-A067-2A47E6709116}" srcId="{AD57572D-511A-4970-ABDF-B84D972E54F6}" destId="{1B7B5D50-D1F8-4B4A-9436-E15A56E6EB84}" srcOrd="0" destOrd="0" parTransId="{C0F688C2-DC84-4E16-BED8-625E2A084ACF}" sibTransId="{A8F28BE4-7A6C-472D-9785-967F48F213F1}"/>
    <dgm:cxn modelId="{D5EFFE27-28C3-4C32-B8AE-3F4986749E3D}" type="presOf" srcId="{AD57572D-511A-4970-ABDF-B84D972E54F6}" destId="{6E267D1E-6765-4198-A38A-0FC82C0592ED}" srcOrd="1" destOrd="0" presId="urn:microsoft.com/office/officeart/2005/8/layout/list1"/>
    <dgm:cxn modelId="{920545F6-2D9D-43D0-B333-3488B36BC489}" type="presOf" srcId="{461142B8-0603-42C1-AFFE-8039ED3FF762}" destId="{4BF7A652-0552-4AC3-A7D4-CD3E3419BB18}" srcOrd="0" destOrd="0" presId="urn:microsoft.com/office/officeart/2005/8/layout/list1"/>
    <dgm:cxn modelId="{BE450625-40E7-490E-B7D2-AF01DAB0F16C}" type="presOf" srcId="{1B7B5D50-D1F8-4B4A-9436-E15A56E6EB84}" destId="{8216A73E-15DB-4D66-8BC3-6596CECB7CA6}" srcOrd="0" destOrd="0" presId="urn:microsoft.com/office/officeart/2005/8/layout/list1"/>
    <dgm:cxn modelId="{0B9CFABA-C14F-4334-891F-59C90524B52E}" type="presParOf" srcId="{4BF7A652-0552-4AC3-A7D4-CD3E3419BB18}" destId="{8799F5E9-41BE-4669-8033-28989E179972}" srcOrd="0" destOrd="0" presId="urn:microsoft.com/office/officeart/2005/8/layout/list1"/>
    <dgm:cxn modelId="{30FA30B3-D043-4145-B682-F495F89C38EF}" type="presParOf" srcId="{8799F5E9-41BE-4669-8033-28989E179972}" destId="{46126B68-6C14-470E-8C27-CAE821CF6E84}" srcOrd="0" destOrd="0" presId="urn:microsoft.com/office/officeart/2005/8/layout/list1"/>
    <dgm:cxn modelId="{DD9A23CA-F943-4563-B48F-84D0F870F3B6}" type="presParOf" srcId="{8799F5E9-41BE-4669-8033-28989E179972}" destId="{6E267D1E-6765-4198-A38A-0FC82C0592ED}" srcOrd="1" destOrd="0" presId="urn:microsoft.com/office/officeart/2005/8/layout/list1"/>
    <dgm:cxn modelId="{6342F7D6-68EB-42FB-86B0-FD4B03D21817}" type="presParOf" srcId="{4BF7A652-0552-4AC3-A7D4-CD3E3419BB18}" destId="{A4F5068E-9D92-47A4-82FC-92AF559179D5}" srcOrd="1" destOrd="0" presId="urn:microsoft.com/office/officeart/2005/8/layout/list1"/>
    <dgm:cxn modelId="{7E4E47A4-A2E5-48E4-9C89-3694C31E4944}" type="presParOf" srcId="{4BF7A652-0552-4AC3-A7D4-CD3E3419BB18}" destId="{8216A73E-15DB-4D66-8BC3-6596CECB7CA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6390D-D6BF-4559-A837-67838A244D42}">
      <dsp:nvSpPr>
        <dsp:cNvPr id="0" name=""/>
        <dsp:cNvSpPr/>
      </dsp:nvSpPr>
      <dsp:spPr>
        <a:xfrm>
          <a:off x="0" y="774017"/>
          <a:ext cx="9741117" cy="889200"/>
        </a:xfrm>
        <a:prstGeom prst="roundRect">
          <a:avLst/>
        </a:prstGeom>
        <a:solidFill>
          <a:srgbClr val="A1B770"/>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b="0" i="0" kern="1200" dirty="0">
              <a:solidFill>
                <a:schemeClr val="bg2"/>
              </a:solidFill>
            </a:rPr>
            <a:t>PFAS – Per and </a:t>
          </a:r>
          <a:r>
            <a:rPr lang="en-US" sz="3800" b="0" i="0" kern="1200" dirty="0" err="1">
              <a:solidFill>
                <a:schemeClr val="bg2"/>
              </a:solidFill>
            </a:rPr>
            <a:t>polyfuoroalkyl</a:t>
          </a:r>
          <a:r>
            <a:rPr lang="en-US" sz="3800" b="0" i="0" kern="1200" dirty="0">
              <a:solidFill>
                <a:schemeClr val="bg2"/>
              </a:solidFill>
            </a:rPr>
            <a:t> substances</a:t>
          </a:r>
          <a:endParaRPr lang="en-US" sz="3800" kern="1200" dirty="0">
            <a:solidFill>
              <a:schemeClr val="bg2"/>
            </a:solidFill>
          </a:endParaRPr>
        </a:p>
      </dsp:txBody>
      <dsp:txXfrm>
        <a:off x="43407" y="817424"/>
        <a:ext cx="9654303" cy="802386"/>
      </dsp:txXfrm>
    </dsp:sp>
    <dsp:sp modelId="{2100F256-6A23-4A3B-9AFD-F97A297450AC}">
      <dsp:nvSpPr>
        <dsp:cNvPr id="0" name=""/>
        <dsp:cNvSpPr/>
      </dsp:nvSpPr>
      <dsp:spPr>
        <a:xfrm>
          <a:off x="0" y="1772657"/>
          <a:ext cx="9741117" cy="889200"/>
        </a:xfrm>
        <a:prstGeom prst="roundRect">
          <a:avLst/>
        </a:prstGeom>
        <a:solidFill>
          <a:srgbClr val="A1B770"/>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b="0" i="0" kern="1200">
              <a:solidFill>
                <a:schemeClr val="bg2"/>
              </a:solidFill>
            </a:rPr>
            <a:t>PFOS – Perfluorooctoanesulfonic acid</a:t>
          </a:r>
          <a:endParaRPr lang="en-US" sz="3800" kern="1200">
            <a:solidFill>
              <a:schemeClr val="bg2"/>
            </a:solidFill>
          </a:endParaRPr>
        </a:p>
      </dsp:txBody>
      <dsp:txXfrm>
        <a:off x="43407" y="1816064"/>
        <a:ext cx="9654303" cy="802386"/>
      </dsp:txXfrm>
    </dsp:sp>
    <dsp:sp modelId="{5CEDC5BE-08D8-4DB3-A473-4EF8B00A0140}">
      <dsp:nvSpPr>
        <dsp:cNvPr id="0" name=""/>
        <dsp:cNvSpPr/>
      </dsp:nvSpPr>
      <dsp:spPr>
        <a:xfrm>
          <a:off x="0" y="2771297"/>
          <a:ext cx="9741117" cy="889200"/>
        </a:xfrm>
        <a:prstGeom prst="roundRect">
          <a:avLst/>
        </a:prstGeom>
        <a:solidFill>
          <a:srgbClr val="A1B770"/>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b="0" i="0" kern="1200">
              <a:solidFill>
                <a:schemeClr val="bg2"/>
              </a:solidFill>
            </a:rPr>
            <a:t>PFOA – Perflurooctoanoic acid</a:t>
          </a:r>
          <a:endParaRPr lang="en-US" sz="3800" kern="1200">
            <a:solidFill>
              <a:schemeClr val="bg2"/>
            </a:solidFill>
          </a:endParaRPr>
        </a:p>
      </dsp:txBody>
      <dsp:txXfrm>
        <a:off x="43407" y="2814704"/>
        <a:ext cx="9654303" cy="8023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6A7BA-702A-4739-88F2-9325D3E728DE}">
      <dsp:nvSpPr>
        <dsp:cNvPr id="0" name=""/>
        <dsp:cNvSpPr/>
      </dsp:nvSpPr>
      <dsp:spPr>
        <a:xfrm>
          <a:off x="5134" y="0"/>
          <a:ext cx="10505330" cy="37004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lvl="0" algn="l" defTabSz="1822450" rtl="0">
            <a:lnSpc>
              <a:spcPct val="90000"/>
            </a:lnSpc>
            <a:spcBef>
              <a:spcPct val="0"/>
            </a:spcBef>
            <a:spcAft>
              <a:spcPct val="35000"/>
            </a:spcAft>
          </a:pPr>
          <a:r>
            <a:rPr lang="en-US" sz="4100" b="0" i="0" kern="1200" dirty="0" smtClean="0"/>
            <a:t>February 13</a:t>
          </a:r>
          <a:r>
            <a:rPr lang="en-US" sz="4100" b="0" i="0" kern="1200" baseline="30000" dirty="0" smtClean="0"/>
            <a:t>th</a:t>
          </a:r>
          <a:r>
            <a:rPr lang="en-US" sz="4100" b="0" i="0" kern="1200" dirty="0" smtClean="0"/>
            <a:t>, 2018</a:t>
          </a:r>
          <a:endParaRPr lang="en-US" sz="4100" kern="1200" dirty="0"/>
        </a:p>
        <a:p>
          <a:pPr marL="285750" lvl="1" indent="-285750" algn="l" defTabSz="1422400" rtl="0">
            <a:lnSpc>
              <a:spcPct val="90000"/>
            </a:lnSpc>
            <a:spcBef>
              <a:spcPct val="0"/>
            </a:spcBef>
            <a:spcAft>
              <a:spcPct val="15000"/>
            </a:spcAft>
            <a:buChar char="••"/>
          </a:pPr>
          <a:r>
            <a:rPr lang="en-US" sz="3200" b="0" i="0" kern="1200" dirty="0" smtClean="0"/>
            <a:t>Public Meeting</a:t>
          </a:r>
          <a:endParaRPr lang="en-US" sz="3200" kern="1200" dirty="0"/>
        </a:p>
        <a:p>
          <a:pPr marL="571500" lvl="2" indent="-285750" algn="l" defTabSz="1422400" rtl="0">
            <a:lnSpc>
              <a:spcPct val="90000"/>
            </a:lnSpc>
            <a:spcBef>
              <a:spcPct val="0"/>
            </a:spcBef>
            <a:spcAft>
              <a:spcPct val="15000"/>
            </a:spcAft>
            <a:buChar char="••"/>
          </a:pPr>
          <a:r>
            <a:rPr lang="en-US" sz="3200" b="0" i="0" kern="1200" dirty="0" smtClean="0"/>
            <a:t>EPA</a:t>
          </a:r>
          <a:endParaRPr lang="en-US" sz="3200" kern="1200" dirty="0"/>
        </a:p>
        <a:p>
          <a:pPr marL="571500" lvl="2" indent="-285750" algn="l" defTabSz="1422400" rtl="0">
            <a:lnSpc>
              <a:spcPct val="90000"/>
            </a:lnSpc>
            <a:spcBef>
              <a:spcPct val="0"/>
            </a:spcBef>
            <a:spcAft>
              <a:spcPct val="15000"/>
            </a:spcAft>
            <a:buChar char="••"/>
          </a:pPr>
          <a:r>
            <a:rPr lang="en-US" sz="3200" b="0" i="0" kern="1200" dirty="0" smtClean="0"/>
            <a:t>DNREC</a:t>
          </a:r>
          <a:endParaRPr lang="en-US" sz="3200" kern="1200" dirty="0"/>
        </a:p>
        <a:p>
          <a:pPr marL="571500" lvl="2" indent="-285750" algn="l" defTabSz="1422400" rtl="0">
            <a:lnSpc>
              <a:spcPct val="90000"/>
            </a:lnSpc>
            <a:spcBef>
              <a:spcPct val="0"/>
            </a:spcBef>
            <a:spcAft>
              <a:spcPct val="15000"/>
            </a:spcAft>
            <a:buChar char="••"/>
          </a:pPr>
          <a:r>
            <a:rPr lang="en-US" sz="3200" b="0" i="0" kern="1200" dirty="0" smtClean="0"/>
            <a:t>DPH</a:t>
          </a:r>
          <a:endParaRPr lang="en-US" sz="3200" kern="1200" dirty="0"/>
        </a:p>
        <a:p>
          <a:pPr marL="571500" lvl="2" indent="-285750" algn="l" defTabSz="1422400" rtl="0">
            <a:lnSpc>
              <a:spcPct val="90000"/>
            </a:lnSpc>
            <a:spcBef>
              <a:spcPct val="0"/>
            </a:spcBef>
            <a:spcAft>
              <a:spcPct val="15000"/>
            </a:spcAft>
            <a:buChar char="••"/>
          </a:pPr>
          <a:r>
            <a:rPr lang="en-US" sz="3200" b="0" i="0" kern="1200" dirty="0" smtClean="0"/>
            <a:t>State/County/Local Officials</a:t>
          </a:r>
          <a:endParaRPr lang="en-US" sz="3200" kern="1200" dirty="0"/>
        </a:p>
      </dsp:txBody>
      <dsp:txXfrm>
        <a:off x="113517" y="108383"/>
        <a:ext cx="10288564" cy="34836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6F8E1-3398-40DF-9FEA-92395B0A1636}">
      <dsp:nvSpPr>
        <dsp:cNvPr id="0" name=""/>
        <dsp:cNvSpPr/>
      </dsp:nvSpPr>
      <dsp:spPr>
        <a:xfrm>
          <a:off x="0" y="32453"/>
          <a:ext cx="4756346" cy="88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US" sz="3800" kern="1200" dirty="0" smtClean="0"/>
            <a:t>February 14</a:t>
          </a:r>
          <a:r>
            <a:rPr lang="en-US" sz="3800" kern="1200" baseline="30000" dirty="0" smtClean="0"/>
            <a:t>th</a:t>
          </a:r>
          <a:r>
            <a:rPr lang="en-US" sz="3800" kern="1200" dirty="0" smtClean="0"/>
            <a:t>, 2018</a:t>
          </a:r>
          <a:endParaRPr lang="en-US" sz="3800" kern="1200" dirty="0"/>
        </a:p>
      </dsp:txBody>
      <dsp:txXfrm>
        <a:off x="43407" y="75860"/>
        <a:ext cx="4669532" cy="8023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2FB50-96B6-46D4-B0AD-D961A58615E8}">
      <dsp:nvSpPr>
        <dsp:cNvPr id="0" name=""/>
        <dsp:cNvSpPr/>
      </dsp:nvSpPr>
      <dsp:spPr>
        <a:xfrm>
          <a:off x="0" y="0"/>
          <a:ext cx="9848814" cy="101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0" i="0" kern="1200" dirty="0" smtClean="0"/>
            <a:t>Filter installation and connection to the plant</a:t>
          </a:r>
          <a:endParaRPr lang="en-US" sz="2800" kern="1200" dirty="0"/>
        </a:p>
      </dsp:txBody>
      <dsp:txXfrm>
        <a:off x="49347" y="49347"/>
        <a:ext cx="9750120" cy="9121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516AA-6B1B-4042-8ED7-63B2E4AECFED}">
      <dsp:nvSpPr>
        <dsp:cNvPr id="0" name=""/>
        <dsp:cNvSpPr/>
      </dsp:nvSpPr>
      <dsp:spPr>
        <a:xfrm>
          <a:off x="0" y="0"/>
          <a:ext cx="9158287" cy="8189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b="0" i="0" kern="1200" dirty="0" smtClean="0"/>
            <a:t>Flushing Plan</a:t>
          </a:r>
          <a:endParaRPr lang="en-US" sz="3500" kern="1200" dirty="0"/>
        </a:p>
      </dsp:txBody>
      <dsp:txXfrm>
        <a:off x="39980" y="39980"/>
        <a:ext cx="9078327" cy="7390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EEE28-46A5-42E5-B4C8-739F24938EAE}">
      <dsp:nvSpPr>
        <dsp:cNvPr id="0" name=""/>
        <dsp:cNvSpPr/>
      </dsp:nvSpPr>
      <dsp:spPr>
        <a:xfrm>
          <a:off x="0" y="233"/>
          <a:ext cx="5098472" cy="52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Media: Good vs. Bad</a:t>
          </a:r>
          <a:endParaRPr lang="en-US" sz="2800" kern="1200" dirty="0"/>
        </a:p>
      </dsp:txBody>
      <dsp:txXfrm>
        <a:off x="25519" y="25752"/>
        <a:ext cx="5047434" cy="4717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4FA7B-B6CD-4F7C-A970-90898FB40B0B}">
      <dsp:nvSpPr>
        <dsp:cNvPr id="0" name=""/>
        <dsp:cNvSpPr/>
      </dsp:nvSpPr>
      <dsp:spPr>
        <a:xfrm>
          <a:off x="8078" y="0"/>
          <a:ext cx="8264384" cy="47369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b="0" i="0" kern="1200" dirty="0" smtClean="0"/>
            <a:t>Community Support: </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National Guard</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Blades Volunteer Fire Company </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Neighboring Cities/Towns</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SERCAP</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Rural Water</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DE WARN</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School District</a:t>
          </a:r>
          <a:endParaRPr lang="en-US" sz="2800" kern="1200" dirty="0"/>
        </a:p>
        <a:p>
          <a:pPr marL="285750" lvl="1" indent="-285750" algn="l" defTabSz="1244600" rtl="0">
            <a:lnSpc>
              <a:spcPct val="90000"/>
            </a:lnSpc>
            <a:spcBef>
              <a:spcPct val="0"/>
            </a:spcBef>
            <a:spcAft>
              <a:spcPct val="15000"/>
            </a:spcAft>
            <a:buChar char="••"/>
          </a:pPr>
          <a:r>
            <a:rPr lang="en-US" sz="2800" b="0" i="0" kern="1200" dirty="0" smtClean="0"/>
            <a:t>Community Groups</a:t>
          </a:r>
          <a:endParaRPr lang="en-US" sz="2800" kern="1200" dirty="0"/>
        </a:p>
      </dsp:txBody>
      <dsp:txXfrm>
        <a:off x="146819" y="138741"/>
        <a:ext cx="7986902" cy="44594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51B83-AF4A-47D6-BAD4-DA794BCA8684}">
      <dsp:nvSpPr>
        <dsp:cNvPr id="0" name=""/>
        <dsp:cNvSpPr/>
      </dsp:nvSpPr>
      <dsp:spPr>
        <a:xfrm>
          <a:off x="0" y="233"/>
          <a:ext cx="6464969" cy="522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Public Meeting March 1</a:t>
          </a:r>
          <a:r>
            <a:rPr lang="en-US" sz="2800" kern="1200" baseline="30000" dirty="0" smtClean="0"/>
            <a:t>st</a:t>
          </a:r>
          <a:r>
            <a:rPr lang="en-US" sz="2800" kern="1200" dirty="0" smtClean="0"/>
            <a:t>, 2018</a:t>
          </a:r>
          <a:endParaRPr lang="en-US" sz="2800" kern="1200" dirty="0"/>
        </a:p>
      </dsp:txBody>
      <dsp:txXfrm>
        <a:off x="25519" y="25752"/>
        <a:ext cx="6413931" cy="47171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F06D5-27F1-4A06-A643-814D3BB17AF4}">
      <dsp:nvSpPr>
        <dsp:cNvPr id="0" name=""/>
        <dsp:cNvSpPr/>
      </dsp:nvSpPr>
      <dsp:spPr>
        <a:xfrm rot="5400000">
          <a:off x="5712968" y="-1567942"/>
          <a:ext cx="2875280" cy="67299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rtl="0">
            <a:lnSpc>
              <a:spcPct val="90000"/>
            </a:lnSpc>
            <a:spcBef>
              <a:spcPct val="0"/>
            </a:spcBef>
            <a:spcAft>
              <a:spcPct val="15000"/>
            </a:spcAft>
            <a:buChar char="••"/>
          </a:pPr>
          <a:r>
            <a:rPr lang="en-US" sz="3600" b="0" i="0" kern="1200" dirty="0" smtClean="0">
              <a:solidFill>
                <a:schemeClr val="accent1"/>
              </a:solidFill>
            </a:rPr>
            <a:t>Media Disposal </a:t>
          </a:r>
          <a:endParaRPr lang="en-US" sz="3600" kern="1200" dirty="0">
            <a:solidFill>
              <a:schemeClr val="accent1"/>
            </a:solidFill>
          </a:endParaRPr>
        </a:p>
        <a:p>
          <a:pPr marL="285750" lvl="1" indent="-285750" algn="l" defTabSz="1600200" rtl="0">
            <a:lnSpc>
              <a:spcPct val="90000"/>
            </a:lnSpc>
            <a:spcBef>
              <a:spcPct val="0"/>
            </a:spcBef>
            <a:spcAft>
              <a:spcPct val="15000"/>
            </a:spcAft>
            <a:buChar char="••"/>
          </a:pPr>
          <a:r>
            <a:rPr lang="en-US" sz="3600" b="0" i="0" kern="1200" dirty="0" smtClean="0">
              <a:solidFill>
                <a:schemeClr val="accent1"/>
              </a:solidFill>
            </a:rPr>
            <a:t>Media Replacement</a:t>
          </a:r>
          <a:endParaRPr lang="en-US" sz="3600" kern="1200" dirty="0">
            <a:solidFill>
              <a:schemeClr val="accent1"/>
            </a:solidFill>
          </a:endParaRPr>
        </a:p>
        <a:p>
          <a:pPr marL="285750" lvl="1" indent="-285750" algn="l" defTabSz="1600200" rtl="0">
            <a:lnSpc>
              <a:spcPct val="90000"/>
            </a:lnSpc>
            <a:spcBef>
              <a:spcPct val="0"/>
            </a:spcBef>
            <a:spcAft>
              <a:spcPct val="15000"/>
            </a:spcAft>
            <a:buChar char="••"/>
          </a:pPr>
          <a:r>
            <a:rPr lang="en-US" sz="3600" b="0" i="0" kern="1200" dirty="0" smtClean="0">
              <a:solidFill>
                <a:schemeClr val="accent1"/>
              </a:solidFill>
            </a:rPr>
            <a:t>Backwashing – approval to send down the sewer</a:t>
          </a:r>
          <a:endParaRPr lang="en-US" sz="3600" kern="1200" dirty="0">
            <a:solidFill>
              <a:schemeClr val="accent1"/>
            </a:solidFill>
          </a:endParaRPr>
        </a:p>
      </dsp:txBody>
      <dsp:txXfrm rot="-5400000">
        <a:off x="3785616" y="499770"/>
        <a:ext cx="6589624" cy="2594560"/>
      </dsp:txXfrm>
    </dsp:sp>
    <dsp:sp modelId="{532C65FF-532B-48A2-B864-4DF69CCBC4E1}">
      <dsp:nvSpPr>
        <dsp:cNvPr id="0" name=""/>
        <dsp:cNvSpPr/>
      </dsp:nvSpPr>
      <dsp:spPr>
        <a:xfrm>
          <a:off x="0" y="0"/>
          <a:ext cx="3785616" cy="35941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lvl="0" algn="ctr" defTabSz="2400300" rtl="0">
            <a:lnSpc>
              <a:spcPct val="90000"/>
            </a:lnSpc>
            <a:spcBef>
              <a:spcPct val="0"/>
            </a:spcBef>
            <a:spcAft>
              <a:spcPct val="35000"/>
            </a:spcAft>
          </a:pPr>
          <a:r>
            <a:rPr lang="en-US" sz="5400" b="0" i="0" kern="1200" dirty="0" smtClean="0"/>
            <a:t>Additional Concerns</a:t>
          </a:r>
          <a:endParaRPr lang="en-US" sz="5400" kern="1200" dirty="0"/>
        </a:p>
      </dsp:txBody>
      <dsp:txXfrm>
        <a:off x="175450" y="175450"/>
        <a:ext cx="3434716" cy="32432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1D0CB-3438-46E8-8CEE-47BF8C63E8E2}">
      <dsp:nvSpPr>
        <dsp:cNvPr id="0" name=""/>
        <dsp:cNvSpPr/>
      </dsp:nvSpPr>
      <dsp:spPr>
        <a:xfrm>
          <a:off x="0" y="18276"/>
          <a:ext cx="9458325" cy="1160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0" i="0" kern="1200" dirty="0" smtClean="0"/>
            <a:t>Additional Water Treatment Plant Upgrades Needed</a:t>
          </a:r>
          <a:endParaRPr lang="en-US" sz="2800" kern="1200" dirty="0"/>
        </a:p>
      </dsp:txBody>
      <dsp:txXfrm>
        <a:off x="56658" y="74934"/>
        <a:ext cx="9345009" cy="1047324"/>
      </dsp:txXfrm>
    </dsp:sp>
    <dsp:sp modelId="{E52FA155-77B4-4F87-A310-6C7CAC0262A8}">
      <dsp:nvSpPr>
        <dsp:cNvPr id="0" name=""/>
        <dsp:cNvSpPr/>
      </dsp:nvSpPr>
      <dsp:spPr>
        <a:xfrm>
          <a:off x="0" y="1178916"/>
          <a:ext cx="9458325" cy="1347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0302"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b="0" i="0" kern="1200" dirty="0" smtClean="0">
              <a:solidFill>
                <a:schemeClr val="accent1"/>
              </a:solidFill>
            </a:rPr>
            <a:t>Plant expansion</a:t>
          </a:r>
          <a:endParaRPr lang="en-US" sz="2800" kern="1200" dirty="0">
            <a:solidFill>
              <a:schemeClr val="accent1"/>
            </a:solidFill>
          </a:endParaRPr>
        </a:p>
        <a:p>
          <a:pPr marL="285750" lvl="1" indent="-285750" algn="l" defTabSz="1244600" rtl="0">
            <a:lnSpc>
              <a:spcPct val="90000"/>
            </a:lnSpc>
            <a:spcBef>
              <a:spcPct val="0"/>
            </a:spcBef>
            <a:spcAft>
              <a:spcPct val="20000"/>
            </a:spcAft>
            <a:buChar char="••"/>
          </a:pPr>
          <a:r>
            <a:rPr lang="en-US" sz="2800" b="0" i="0" kern="1200" dirty="0" smtClean="0">
              <a:solidFill>
                <a:schemeClr val="accent1"/>
              </a:solidFill>
            </a:rPr>
            <a:t>Treatment train</a:t>
          </a:r>
          <a:endParaRPr lang="en-US" sz="2800" kern="1200" dirty="0">
            <a:solidFill>
              <a:schemeClr val="accent1"/>
            </a:solidFill>
          </a:endParaRPr>
        </a:p>
        <a:p>
          <a:pPr marL="285750" lvl="1" indent="-285750" algn="l" defTabSz="1244600" rtl="0">
            <a:lnSpc>
              <a:spcPct val="90000"/>
            </a:lnSpc>
            <a:spcBef>
              <a:spcPct val="0"/>
            </a:spcBef>
            <a:spcAft>
              <a:spcPct val="20000"/>
            </a:spcAft>
            <a:buChar char="••"/>
          </a:pPr>
          <a:endParaRPr lang="en-US" sz="2800" kern="1200" dirty="0">
            <a:solidFill>
              <a:schemeClr val="accent1"/>
            </a:solidFill>
          </a:endParaRPr>
        </a:p>
      </dsp:txBody>
      <dsp:txXfrm>
        <a:off x="0" y="1178916"/>
        <a:ext cx="9458325" cy="13475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77B81-2E8E-46AC-B92A-646041D1D2C3}">
      <dsp:nvSpPr>
        <dsp:cNvPr id="0" name=""/>
        <dsp:cNvSpPr/>
      </dsp:nvSpPr>
      <dsp:spPr>
        <a:xfrm>
          <a:off x="0" y="226249"/>
          <a:ext cx="9458325"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Advice: </a:t>
          </a:r>
          <a:endParaRPr lang="en-US" sz="2800" kern="1200" dirty="0"/>
        </a:p>
      </dsp:txBody>
      <dsp:txXfrm>
        <a:off x="59399" y="285648"/>
        <a:ext cx="9339527" cy="1098002"/>
      </dsp:txXfrm>
    </dsp:sp>
    <dsp:sp modelId="{4F234F4B-056B-4524-B331-9634936DF5A4}">
      <dsp:nvSpPr>
        <dsp:cNvPr id="0" name=""/>
        <dsp:cNvSpPr/>
      </dsp:nvSpPr>
      <dsp:spPr>
        <a:xfrm>
          <a:off x="0" y="1443049"/>
          <a:ext cx="945832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0302"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smtClean="0">
              <a:solidFill>
                <a:schemeClr val="accent1"/>
              </a:solidFill>
            </a:rPr>
            <a:t>Are you currently working on a new plant or plant upgrades? </a:t>
          </a:r>
          <a:endParaRPr lang="en-US" sz="2800" kern="1200" dirty="0">
            <a:solidFill>
              <a:schemeClr val="accent1"/>
            </a:solidFill>
          </a:endParaRPr>
        </a:p>
      </dsp:txBody>
      <dsp:txXfrm>
        <a:off x="0" y="1443049"/>
        <a:ext cx="9458325" cy="10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97BF6-F97C-4DA2-B0CF-921C132654D1}">
      <dsp:nvSpPr>
        <dsp:cNvPr id="0" name=""/>
        <dsp:cNvSpPr/>
      </dsp:nvSpPr>
      <dsp:spPr>
        <a:xfrm>
          <a:off x="0" y="184999"/>
          <a:ext cx="8743507" cy="1008686"/>
        </a:xfrm>
        <a:prstGeom prst="roundRect">
          <a:avLst/>
        </a:prstGeom>
        <a:solidFill>
          <a:srgbClr val="A1B7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solidFill>
                <a:schemeClr val="bg2"/>
              </a:solidFill>
            </a:rPr>
            <a:t>PFAS are widely used, long lasting chemicals, components of which break down very slowly over time.</a:t>
          </a:r>
          <a:endParaRPr lang="en-US" sz="1900" kern="1200" dirty="0">
            <a:solidFill>
              <a:schemeClr val="bg2"/>
            </a:solidFill>
          </a:endParaRPr>
        </a:p>
      </dsp:txBody>
      <dsp:txXfrm>
        <a:off x="49240" y="234239"/>
        <a:ext cx="8645027" cy="910206"/>
      </dsp:txXfrm>
    </dsp:sp>
    <dsp:sp modelId="{33899557-7C6B-4B59-9717-812661C90D64}">
      <dsp:nvSpPr>
        <dsp:cNvPr id="0" name=""/>
        <dsp:cNvSpPr/>
      </dsp:nvSpPr>
      <dsp:spPr>
        <a:xfrm>
          <a:off x="0" y="1248406"/>
          <a:ext cx="8743507" cy="1008686"/>
        </a:xfrm>
        <a:prstGeom prst="roundRect">
          <a:avLst/>
        </a:prstGeom>
        <a:solidFill>
          <a:srgbClr val="A1B7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solidFill>
                <a:schemeClr val="bg2"/>
              </a:solidFill>
            </a:rPr>
            <a:t>Because of their widespread use and their persistence in the environment, many PFAS are found in the blood of people and animals all over the world and are present at low levels in a variety of food products and in the environment.</a:t>
          </a:r>
          <a:endParaRPr lang="en-US" sz="1900" kern="1200" dirty="0">
            <a:solidFill>
              <a:schemeClr val="bg2"/>
            </a:solidFill>
          </a:endParaRPr>
        </a:p>
      </dsp:txBody>
      <dsp:txXfrm>
        <a:off x="49240" y="1297646"/>
        <a:ext cx="8645027" cy="910206"/>
      </dsp:txXfrm>
    </dsp:sp>
    <dsp:sp modelId="{D26B68D7-06CA-4A25-B9AA-4389D0F1AB8B}">
      <dsp:nvSpPr>
        <dsp:cNvPr id="0" name=""/>
        <dsp:cNvSpPr/>
      </dsp:nvSpPr>
      <dsp:spPr>
        <a:xfrm>
          <a:off x="0" y="2311812"/>
          <a:ext cx="8743507" cy="1008686"/>
        </a:xfrm>
        <a:prstGeom prst="roundRect">
          <a:avLst/>
        </a:prstGeom>
        <a:solidFill>
          <a:srgbClr val="A1B7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solidFill>
                <a:schemeClr val="bg2"/>
              </a:solidFill>
            </a:rPr>
            <a:t>PFAS are found in water, air, fish, and soil at locations across the nation and the globe.</a:t>
          </a:r>
          <a:endParaRPr lang="en-US" sz="1900" kern="1200" dirty="0">
            <a:solidFill>
              <a:schemeClr val="bg2"/>
            </a:solidFill>
          </a:endParaRPr>
        </a:p>
      </dsp:txBody>
      <dsp:txXfrm>
        <a:off x="49240" y="2361052"/>
        <a:ext cx="8645027" cy="910206"/>
      </dsp:txXfrm>
    </dsp:sp>
    <dsp:sp modelId="{6FA11E42-BF7F-4239-B1D5-9FFFB4C68E40}">
      <dsp:nvSpPr>
        <dsp:cNvPr id="0" name=""/>
        <dsp:cNvSpPr/>
      </dsp:nvSpPr>
      <dsp:spPr>
        <a:xfrm>
          <a:off x="0" y="3375218"/>
          <a:ext cx="8743507" cy="1008686"/>
        </a:xfrm>
        <a:prstGeom prst="roundRect">
          <a:avLst/>
        </a:prstGeom>
        <a:solidFill>
          <a:srgbClr val="A1B7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solidFill>
                <a:schemeClr val="bg2"/>
              </a:solidFill>
            </a:rPr>
            <a:t>Scientific studies have shown that exposure to some PFAS in the environment may be linked to harmful health effects in humans and animals.</a:t>
          </a:r>
          <a:endParaRPr lang="en-US" sz="1900" kern="1200" dirty="0">
            <a:solidFill>
              <a:schemeClr val="bg2"/>
            </a:solidFill>
          </a:endParaRPr>
        </a:p>
      </dsp:txBody>
      <dsp:txXfrm>
        <a:off x="49240" y="3424458"/>
        <a:ext cx="8645027" cy="910206"/>
      </dsp:txXfrm>
    </dsp:sp>
    <dsp:sp modelId="{AEA13DD7-9908-4EDD-A591-7A916D1E5D7B}">
      <dsp:nvSpPr>
        <dsp:cNvPr id="0" name=""/>
        <dsp:cNvSpPr/>
      </dsp:nvSpPr>
      <dsp:spPr>
        <a:xfrm>
          <a:off x="0" y="4438624"/>
          <a:ext cx="8743507" cy="1008686"/>
        </a:xfrm>
        <a:prstGeom prst="roundRect">
          <a:avLst/>
        </a:prstGeom>
        <a:solidFill>
          <a:srgbClr val="A1B7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solidFill>
                <a:schemeClr val="bg2"/>
              </a:solidFill>
            </a:rPr>
            <a:t>There are thousands of PFAS chemicals, and they are found in many different consumer, commercial, and industrial products. This makes it challenging to study and assess the potential human health and environmental risks.</a:t>
          </a:r>
          <a:endParaRPr lang="en-US" sz="1900" kern="1200" dirty="0">
            <a:solidFill>
              <a:schemeClr val="bg2"/>
            </a:solidFill>
          </a:endParaRPr>
        </a:p>
      </dsp:txBody>
      <dsp:txXfrm>
        <a:off x="49240" y="4487864"/>
        <a:ext cx="8645027" cy="910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FCE03-3E5C-4343-9B21-037F5260B03D}">
      <dsp:nvSpPr>
        <dsp:cNvPr id="0" name=""/>
        <dsp:cNvSpPr/>
      </dsp:nvSpPr>
      <dsp:spPr>
        <a:xfrm>
          <a:off x="0" y="650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dirty="0">
              <a:solidFill>
                <a:schemeClr val="bg2"/>
              </a:solidFill>
            </a:rPr>
            <a:t>Various forms of cancer, including testicular and kidney cancer</a:t>
          </a:r>
          <a:endParaRPr lang="en-US" sz="2000" kern="1200" dirty="0">
            <a:solidFill>
              <a:schemeClr val="bg2"/>
            </a:solidFill>
          </a:endParaRPr>
        </a:p>
      </dsp:txBody>
      <dsp:txXfrm>
        <a:off x="22846" y="87900"/>
        <a:ext cx="9625763" cy="422308"/>
      </dsp:txXfrm>
    </dsp:sp>
    <dsp:sp modelId="{409385D4-AD77-46D0-B218-D7771033860C}">
      <dsp:nvSpPr>
        <dsp:cNvPr id="0" name=""/>
        <dsp:cNvSpPr/>
      </dsp:nvSpPr>
      <dsp:spPr>
        <a:xfrm>
          <a:off x="0" y="5906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Pregnancy-induced hypertension/pre-eclampsia</a:t>
          </a:r>
          <a:endParaRPr lang="en-US" sz="2000" kern="1200">
            <a:solidFill>
              <a:schemeClr val="bg2"/>
            </a:solidFill>
          </a:endParaRPr>
        </a:p>
      </dsp:txBody>
      <dsp:txXfrm>
        <a:off x="22846" y="613500"/>
        <a:ext cx="9625763" cy="422308"/>
      </dsp:txXfrm>
    </dsp:sp>
    <dsp:sp modelId="{9AA38A24-5CC6-4DF4-9AA1-140AFB393AEB}">
      <dsp:nvSpPr>
        <dsp:cNvPr id="0" name=""/>
        <dsp:cNvSpPr/>
      </dsp:nvSpPr>
      <dsp:spPr>
        <a:xfrm>
          <a:off x="0" y="11162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Liver damage</a:t>
          </a:r>
          <a:endParaRPr lang="en-US" sz="2000" kern="1200">
            <a:solidFill>
              <a:schemeClr val="bg2"/>
            </a:solidFill>
          </a:endParaRPr>
        </a:p>
      </dsp:txBody>
      <dsp:txXfrm>
        <a:off x="22846" y="1139100"/>
        <a:ext cx="9625763" cy="422308"/>
      </dsp:txXfrm>
    </dsp:sp>
    <dsp:sp modelId="{53646DC6-8A7B-436E-9767-4A69FE518095}">
      <dsp:nvSpPr>
        <dsp:cNvPr id="0" name=""/>
        <dsp:cNvSpPr/>
      </dsp:nvSpPr>
      <dsp:spPr>
        <a:xfrm>
          <a:off x="0" y="16418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Increases in cholesterol levels</a:t>
          </a:r>
          <a:endParaRPr lang="en-US" sz="2000" kern="1200">
            <a:solidFill>
              <a:schemeClr val="bg2"/>
            </a:solidFill>
          </a:endParaRPr>
        </a:p>
      </dsp:txBody>
      <dsp:txXfrm>
        <a:off x="22846" y="1664700"/>
        <a:ext cx="9625763" cy="422308"/>
      </dsp:txXfrm>
    </dsp:sp>
    <dsp:sp modelId="{C0EFF51B-19C6-4C51-8B85-CBD54DE938A8}">
      <dsp:nvSpPr>
        <dsp:cNvPr id="0" name=""/>
        <dsp:cNvSpPr/>
      </dsp:nvSpPr>
      <dsp:spPr>
        <a:xfrm>
          <a:off x="0" y="21674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Increased risk of thyroid disease</a:t>
          </a:r>
          <a:endParaRPr lang="en-US" sz="2000" kern="1200">
            <a:solidFill>
              <a:schemeClr val="bg2"/>
            </a:solidFill>
          </a:endParaRPr>
        </a:p>
      </dsp:txBody>
      <dsp:txXfrm>
        <a:off x="22846" y="2190300"/>
        <a:ext cx="9625763" cy="422308"/>
      </dsp:txXfrm>
    </dsp:sp>
    <dsp:sp modelId="{D91F6563-352C-498E-851D-EB694E24EEB4}">
      <dsp:nvSpPr>
        <dsp:cNvPr id="0" name=""/>
        <dsp:cNvSpPr/>
      </dsp:nvSpPr>
      <dsp:spPr>
        <a:xfrm>
          <a:off x="0" y="26930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Decreased antibody response to vaccines</a:t>
          </a:r>
          <a:endParaRPr lang="en-US" sz="2000" kern="1200">
            <a:solidFill>
              <a:schemeClr val="bg2"/>
            </a:solidFill>
          </a:endParaRPr>
        </a:p>
      </dsp:txBody>
      <dsp:txXfrm>
        <a:off x="22846" y="2715900"/>
        <a:ext cx="9625763" cy="422308"/>
      </dsp:txXfrm>
    </dsp:sp>
    <dsp:sp modelId="{768FA5B5-3747-4316-BF13-BE2A48279CA7}">
      <dsp:nvSpPr>
        <dsp:cNvPr id="0" name=""/>
        <dsp:cNvSpPr/>
      </dsp:nvSpPr>
      <dsp:spPr>
        <a:xfrm>
          <a:off x="0" y="32186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Increased risk of asthma diagnosis</a:t>
          </a:r>
          <a:endParaRPr lang="en-US" sz="2000" kern="1200">
            <a:solidFill>
              <a:schemeClr val="bg2"/>
            </a:solidFill>
          </a:endParaRPr>
        </a:p>
      </dsp:txBody>
      <dsp:txXfrm>
        <a:off x="22846" y="3241500"/>
        <a:ext cx="9625763" cy="422308"/>
      </dsp:txXfrm>
    </dsp:sp>
    <dsp:sp modelId="{F3859B17-71B9-4F99-8CD6-2A62579FE30B}">
      <dsp:nvSpPr>
        <dsp:cNvPr id="0" name=""/>
        <dsp:cNvSpPr/>
      </dsp:nvSpPr>
      <dsp:spPr>
        <a:xfrm>
          <a:off x="0" y="37442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Increased risk of decreased fertility</a:t>
          </a:r>
          <a:endParaRPr lang="en-US" sz="2000" kern="1200">
            <a:solidFill>
              <a:schemeClr val="bg2"/>
            </a:solidFill>
          </a:endParaRPr>
        </a:p>
      </dsp:txBody>
      <dsp:txXfrm>
        <a:off x="22846" y="3767100"/>
        <a:ext cx="9625763" cy="422308"/>
      </dsp:txXfrm>
    </dsp:sp>
    <dsp:sp modelId="{A55E64B6-B3A2-4602-9857-2CFE68429078}">
      <dsp:nvSpPr>
        <dsp:cNvPr id="0" name=""/>
        <dsp:cNvSpPr/>
      </dsp:nvSpPr>
      <dsp:spPr>
        <a:xfrm>
          <a:off x="0" y="4269854"/>
          <a:ext cx="9671455" cy="468000"/>
        </a:xfrm>
        <a:prstGeom prst="roundRect">
          <a:avLst/>
        </a:prstGeom>
        <a:solidFill>
          <a:srgbClr val="48A0B9"/>
        </a:solidFill>
        <a:ln w="635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solidFill>
                <a:schemeClr val="bg2"/>
              </a:solidFill>
            </a:rPr>
            <a:t>Small decreases in birth weight</a:t>
          </a:r>
          <a:endParaRPr lang="en-US" sz="2000" kern="1200">
            <a:solidFill>
              <a:schemeClr val="bg2"/>
            </a:solidFill>
          </a:endParaRPr>
        </a:p>
      </dsp:txBody>
      <dsp:txXfrm>
        <a:off x="22846" y="4292700"/>
        <a:ext cx="9625763"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FC02F-2D76-4C14-B335-BDBEB7971FBF}">
      <dsp:nvSpPr>
        <dsp:cNvPr id="0" name=""/>
        <dsp:cNvSpPr/>
      </dsp:nvSpPr>
      <dsp:spPr>
        <a:xfrm>
          <a:off x="0" y="38109"/>
          <a:ext cx="5791200" cy="2620800"/>
        </a:xfrm>
        <a:prstGeom prst="roundRect">
          <a:avLst/>
        </a:prstGeom>
        <a:solidFill>
          <a:srgbClr val="48A0B9"/>
        </a:solidFill>
        <a:ln w="952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0" i="0" kern="1200" dirty="0">
              <a:solidFill>
                <a:schemeClr val="bg2"/>
              </a:solidFill>
            </a:rPr>
            <a:t>Exposure to PFAS is widespread. PFAS have been found in 95 to 100% of blood samples in the general population.</a:t>
          </a:r>
          <a:endParaRPr lang="en-US" sz="3200" kern="1200" dirty="0">
            <a:solidFill>
              <a:schemeClr val="bg2"/>
            </a:solidFill>
          </a:endParaRPr>
        </a:p>
      </dsp:txBody>
      <dsp:txXfrm>
        <a:off x="127937" y="166046"/>
        <a:ext cx="5535326" cy="2364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88CDF-8D24-445D-B6A6-BEDCE84D73E0}">
      <dsp:nvSpPr>
        <dsp:cNvPr id="0" name=""/>
        <dsp:cNvSpPr/>
      </dsp:nvSpPr>
      <dsp:spPr>
        <a:xfrm>
          <a:off x="53" y="279969"/>
          <a:ext cx="5091722" cy="154883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rtl="0">
            <a:lnSpc>
              <a:spcPct val="90000"/>
            </a:lnSpc>
            <a:spcBef>
              <a:spcPct val="0"/>
            </a:spcBef>
            <a:spcAft>
              <a:spcPct val="35000"/>
            </a:spcAft>
          </a:pPr>
          <a:r>
            <a:rPr lang="en-US" sz="3200" b="0" i="0" kern="1200" dirty="0" smtClean="0"/>
            <a:t>Three sites of PFAS contamination in the state of Delaware</a:t>
          </a:r>
          <a:endParaRPr lang="en-US" sz="3200" kern="1200" dirty="0"/>
        </a:p>
      </dsp:txBody>
      <dsp:txXfrm>
        <a:off x="53" y="279969"/>
        <a:ext cx="5091722" cy="1548837"/>
      </dsp:txXfrm>
    </dsp:sp>
    <dsp:sp modelId="{DEFE2438-A7CC-451E-A24B-FA0A50B72BD3}">
      <dsp:nvSpPr>
        <dsp:cNvPr id="0" name=""/>
        <dsp:cNvSpPr/>
      </dsp:nvSpPr>
      <dsp:spPr>
        <a:xfrm>
          <a:off x="53" y="1828806"/>
          <a:ext cx="5091722" cy="21905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en-US" sz="3200" b="0" i="0" kern="1200" dirty="0" smtClean="0">
              <a:solidFill>
                <a:schemeClr val="accent1"/>
              </a:solidFill>
            </a:rPr>
            <a:t>City of New Castle </a:t>
          </a:r>
          <a:endParaRPr lang="en-US" sz="3200" kern="1200" dirty="0">
            <a:solidFill>
              <a:schemeClr val="accent1"/>
            </a:solidFill>
          </a:endParaRPr>
        </a:p>
        <a:p>
          <a:pPr marL="285750" lvl="1" indent="-285750" algn="l" defTabSz="1422400" rtl="0">
            <a:lnSpc>
              <a:spcPct val="90000"/>
            </a:lnSpc>
            <a:spcBef>
              <a:spcPct val="0"/>
            </a:spcBef>
            <a:spcAft>
              <a:spcPct val="15000"/>
            </a:spcAft>
            <a:buChar char="••"/>
          </a:pPr>
          <a:r>
            <a:rPr lang="en-US" sz="3200" b="0" i="0" kern="1200" dirty="0" smtClean="0">
              <a:solidFill>
                <a:schemeClr val="accent1"/>
              </a:solidFill>
            </a:rPr>
            <a:t>Dover Air Force Base </a:t>
          </a:r>
          <a:endParaRPr lang="en-US" sz="3200" kern="1200" dirty="0">
            <a:solidFill>
              <a:schemeClr val="accent1"/>
            </a:solidFill>
          </a:endParaRPr>
        </a:p>
        <a:p>
          <a:pPr marL="285750" lvl="1" indent="-285750" algn="l" defTabSz="1422400" rtl="0">
            <a:lnSpc>
              <a:spcPct val="90000"/>
            </a:lnSpc>
            <a:spcBef>
              <a:spcPct val="0"/>
            </a:spcBef>
            <a:spcAft>
              <a:spcPct val="15000"/>
            </a:spcAft>
            <a:buChar char="••"/>
          </a:pPr>
          <a:r>
            <a:rPr lang="en-US" sz="3200" b="0" i="0" kern="1200" dirty="0" smtClean="0">
              <a:solidFill>
                <a:schemeClr val="accent1"/>
              </a:solidFill>
            </a:rPr>
            <a:t>Town of Blades</a:t>
          </a:r>
          <a:endParaRPr lang="en-US" sz="3200" kern="1200" dirty="0">
            <a:solidFill>
              <a:schemeClr val="accent1"/>
            </a:solidFill>
          </a:endParaRPr>
        </a:p>
      </dsp:txBody>
      <dsp:txXfrm>
        <a:off x="53" y="1828806"/>
        <a:ext cx="5091722" cy="2190510"/>
      </dsp:txXfrm>
    </dsp:sp>
    <dsp:sp modelId="{34D3E159-4E3F-4FF7-BA12-4D998BBCE858}">
      <dsp:nvSpPr>
        <dsp:cNvPr id="0" name=""/>
        <dsp:cNvSpPr/>
      </dsp:nvSpPr>
      <dsp:spPr>
        <a:xfrm>
          <a:off x="5804616" y="279969"/>
          <a:ext cx="5091722" cy="154883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rtl="0">
            <a:lnSpc>
              <a:spcPct val="90000"/>
            </a:lnSpc>
            <a:spcBef>
              <a:spcPct val="0"/>
            </a:spcBef>
            <a:spcAft>
              <a:spcPct val="35000"/>
            </a:spcAft>
          </a:pPr>
          <a:r>
            <a:rPr lang="en-US" sz="3200" b="0" i="0" kern="1200" dirty="0" smtClean="0"/>
            <a:t>Source</a:t>
          </a:r>
          <a:endParaRPr lang="en-US" sz="3200" kern="1200" dirty="0"/>
        </a:p>
      </dsp:txBody>
      <dsp:txXfrm>
        <a:off x="5804616" y="279969"/>
        <a:ext cx="5091722" cy="1548837"/>
      </dsp:txXfrm>
    </dsp:sp>
    <dsp:sp modelId="{FC8B2BE6-CFCD-4660-8133-1B7BA677FDEE}">
      <dsp:nvSpPr>
        <dsp:cNvPr id="0" name=""/>
        <dsp:cNvSpPr/>
      </dsp:nvSpPr>
      <dsp:spPr>
        <a:xfrm>
          <a:off x="5804616" y="1828806"/>
          <a:ext cx="5091722" cy="21905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en-US" sz="3200" b="0" i="0" kern="1200" dirty="0" smtClean="0">
              <a:solidFill>
                <a:schemeClr val="accent1"/>
              </a:solidFill>
            </a:rPr>
            <a:t>Firefighting Foam at the airport and the air base</a:t>
          </a:r>
          <a:endParaRPr lang="en-US" sz="3200" kern="1200" dirty="0">
            <a:solidFill>
              <a:schemeClr val="accent1"/>
            </a:solidFill>
          </a:endParaRPr>
        </a:p>
        <a:p>
          <a:pPr marL="285750" lvl="1" indent="-285750" algn="l" defTabSz="1422400" rtl="0">
            <a:lnSpc>
              <a:spcPct val="90000"/>
            </a:lnSpc>
            <a:spcBef>
              <a:spcPct val="0"/>
            </a:spcBef>
            <a:spcAft>
              <a:spcPct val="15000"/>
            </a:spcAft>
            <a:buChar char="••"/>
          </a:pPr>
          <a:r>
            <a:rPr lang="en-US" sz="3200" b="0" i="0" kern="1200" dirty="0" smtClean="0">
              <a:solidFill>
                <a:schemeClr val="accent1"/>
              </a:solidFill>
            </a:rPr>
            <a:t>Plating businesses in Blades</a:t>
          </a:r>
          <a:endParaRPr lang="en-US" sz="3200" kern="1200" dirty="0">
            <a:solidFill>
              <a:schemeClr val="accent1"/>
            </a:solidFill>
          </a:endParaRPr>
        </a:p>
      </dsp:txBody>
      <dsp:txXfrm>
        <a:off x="5804616" y="1828806"/>
        <a:ext cx="5091722" cy="21905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C26E1-CC94-43DD-AF94-ABB151EA4C45}">
      <dsp:nvSpPr>
        <dsp:cNvPr id="0" name=""/>
        <dsp:cNvSpPr/>
      </dsp:nvSpPr>
      <dsp:spPr>
        <a:xfrm>
          <a:off x="0" y="131161"/>
          <a:ext cx="6272463" cy="1492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February 8</a:t>
          </a:r>
          <a:r>
            <a:rPr lang="en-US" sz="2200" kern="1200" baseline="30000" dirty="0" smtClean="0"/>
            <a:t>th</a:t>
          </a:r>
          <a:r>
            <a:rPr lang="en-US" sz="2200" kern="1200" dirty="0" smtClean="0"/>
            <a:t>, 2018 DNREC and DPH informed the town that the PFAS contaminates PFOA and PFOS were detected in all 3 drinking water wells over and above the HAL of 70ppt</a:t>
          </a:r>
          <a:endParaRPr lang="en-US" sz="2200" kern="1200" dirty="0"/>
        </a:p>
      </dsp:txBody>
      <dsp:txXfrm>
        <a:off x="72878" y="204039"/>
        <a:ext cx="6126707" cy="1347164"/>
      </dsp:txXfrm>
    </dsp:sp>
    <dsp:sp modelId="{75101D4A-35BB-4877-A63D-0F49EE23892C}">
      <dsp:nvSpPr>
        <dsp:cNvPr id="0" name=""/>
        <dsp:cNvSpPr/>
      </dsp:nvSpPr>
      <dsp:spPr>
        <a:xfrm>
          <a:off x="0" y="1760938"/>
          <a:ext cx="6272463" cy="1492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Ranging from 96.2ppt to 187.1ppt</a:t>
          </a:r>
          <a:endParaRPr lang="en-US" sz="2200" kern="1200" dirty="0"/>
        </a:p>
      </dsp:txBody>
      <dsp:txXfrm>
        <a:off x="72878" y="1833816"/>
        <a:ext cx="6126707" cy="1347164"/>
      </dsp:txXfrm>
    </dsp:sp>
    <dsp:sp modelId="{D502E5B9-2185-47A7-BDC8-1F4176182083}">
      <dsp:nvSpPr>
        <dsp:cNvPr id="0" name=""/>
        <dsp:cNvSpPr/>
      </dsp:nvSpPr>
      <dsp:spPr>
        <a:xfrm>
          <a:off x="0" y="3400075"/>
          <a:ext cx="6272463" cy="1492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Wells were tested at the request of the EPA due to proximity of wells to historical plating businesses</a:t>
          </a:r>
          <a:endParaRPr lang="en-US" sz="2200" kern="1200" dirty="0"/>
        </a:p>
      </dsp:txBody>
      <dsp:txXfrm>
        <a:off x="72878" y="3472953"/>
        <a:ext cx="6126707" cy="13471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2CF55-DDFB-49C0-8E38-4400503782AF}">
      <dsp:nvSpPr>
        <dsp:cNvPr id="0" name=""/>
        <dsp:cNvSpPr/>
      </dsp:nvSpPr>
      <dsp:spPr>
        <a:xfrm>
          <a:off x="0" y="322268"/>
          <a:ext cx="1096858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1F7FD3-763C-424A-A9AE-7E039474B816}">
      <dsp:nvSpPr>
        <dsp:cNvPr id="0" name=""/>
        <dsp:cNvSpPr/>
      </dsp:nvSpPr>
      <dsp:spPr>
        <a:xfrm>
          <a:off x="548429" y="12308"/>
          <a:ext cx="7678008"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210" tIns="0" rIns="290210" bIns="0" numCol="1" spcCol="1270" anchor="ctr" anchorCtr="0">
          <a:noAutofit/>
        </a:bodyPr>
        <a:lstStyle/>
        <a:p>
          <a:pPr lvl="0" algn="l" defTabSz="933450" rtl="0">
            <a:lnSpc>
              <a:spcPct val="90000"/>
            </a:lnSpc>
            <a:spcBef>
              <a:spcPct val="0"/>
            </a:spcBef>
            <a:spcAft>
              <a:spcPct val="35000"/>
            </a:spcAft>
          </a:pPr>
          <a:r>
            <a:rPr lang="en-US" sz="2100" b="0" i="0" kern="1200" dirty="0" smtClean="0"/>
            <a:t>What is PFAS?</a:t>
          </a:r>
          <a:endParaRPr lang="en-US" sz="2100" kern="1200" dirty="0"/>
        </a:p>
      </dsp:txBody>
      <dsp:txXfrm>
        <a:off x="578691" y="42570"/>
        <a:ext cx="7617484" cy="559396"/>
      </dsp:txXfrm>
    </dsp:sp>
    <dsp:sp modelId="{58DE6C3D-092E-4F51-9CF6-D584395E09BC}">
      <dsp:nvSpPr>
        <dsp:cNvPr id="0" name=""/>
        <dsp:cNvSpPr/>
      </dsp:nvSpPr>
      <dsp:spPr>
        <a:xfrm>
          <a:off x="0" y="1274828"/>
          <a:ext cx="1096858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B9D6C0-6396-4D4C-8E6A-5BD26EAD260D}">
      <dsp:nvSpPr>
        <dsp:cNvPr id="0" name=""/>
        <dsp:cNvSpPr/>
      </dsp:nvSpPr>
      <dsp:spPr>
        <a:xfrm>
          <a:off x="548429" y="964868"/>
          <a:ext cx="7678008"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210" tIns="0" rIns="290210" bIns="0" numCol="1" spcCol="1270" anchor="ctr" anchorCtr="0">
          <a:noAutofit/>
        </a:bodyPr>
        <a:lstStyle/>
        <a:p>
          <a:pPr lvl="0" algn="l" defTabSz="933450" rtl="0">
            <a:lnSpc>
              <a:spcPct val="90000"/>
            </a:lnSpc>
            <a:spcBef>
              <a:spcPct val="0"/>
            </a:spcBef>
            <a:spcAft>
              <a:spcPct val="35000"/>
            </a:spcAft>
          </a:pPr>
          <a:r>
            <a:rPr lang="en-US" sz="2100" b="0" i="0" kern="1200" dirty="0" smtClean="0"/>
            <a:t>HAL versus MCL?</a:t>
          </a:r>
          <a:endParaRPr lang="en-US" sz="2100" kern="1200" dirty="0"/>
        </a:p>
      </dsp:txBody>
      <dsp:txXfrm>
        <a:off x="578691" y="995130"/>
        <a:ext cx="7617484" cy="559396"/>
      </dsp:txXfrm>
    </dsp:sp>
    <dsp:sp modelId="{25BBAC8C-73B6-4F90-9B02-97A399BC51CD}">
      <dsp:nvSpPr>
        <dsp:cNvPr id="0" name=""/>
        <dsp:cNvSpPr/>
      </dsp:nvSpPr>
      <dsp:spPr>
        <a:xfrm>
          <a:off x="0" y="2227388"/>
          <a:ext cx="1096858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0B432B-1A2C-49B2-A10C-E62DAC0D85BE}">
      <dsp:nvSpPr>
        <dsp:cNvPr id="0" name=""/>
        <dsp:cNvSpPr/>
      </dsp:nvSpPr>
      <dsp:spPr>
        <a:xfrm>
          <a:off x="548429" y="1917428"/>
          <a:ext cx="7678008"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210" tIns="0" rIns="290210" bIns="0" numCol="1" spcCol="1270" anchor="ctr" anchorCtr="0">
          <a:noAutofit/>
        </a:bodyPr>
        <a:lstStyle/>
        <a:p>
          <a:pPr lvl="0" algn="l" defTabSz="933450" rtl="0">
            <a:lnSpc>
              <a:spcPct val="90000"/>
            </a:lnSpc>
            <a:spcBef>
              <a:spcPct val="0"/>
            </a:spcBef>
            <a:spcAft>
              <a:spcPct val="35000"/>
            </a:spcAft>
          </a:pPr>
          <a:r>
            <a:rPr lang="en-US" sz="2100" b="0" i="0" kern="1200" dirty="0" smtClean="0"/>
            <a:t>“Abundance of Caution” Advisement to not drink or cook with the water</a:t>
          </a:r>
          <a:endParaRPr lang="en-US" sz="2100" kern="1200" dirty="0"/>
        </a:p>
      </dsp:txBody>
      <dsp:txXfrm>
        <a:off x="578691" y="1947690"/>
        <a:ext cx="7617484" cy="559396"/>
      </dsp:txXfrm>
    </dsp:sp>
    <dsp:sp modelId="{BC81FB25-8AED-4383-8B27-A8BC3DFB9974}">
      <dsp:nvSpPr>
        <dsp:cNvPr id="0" name=""/>
        <dsp:cNvSpPr/>
      </dsp:nvSpPr>
      <dsp:spPr>
        <a:xfrm>
          <a:off x="0" y="3179948"/>
          <a:ext cx="1096858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AB5124-4C15-4033-AC53-C380FBBD3791}">
      <dsp:nvSpPr>
        <dsp:cNvPr id="0" name=""/>
        <dsp:cNvSpPr/>
      </dsp:nvSpPr>
      <dsp:spPr>
        <a:xfrm>
          <a:off x="548429" y="2869988"/>
          <a:ext cx="7678008"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210" tIns="0" rIns="290210" bIns="0" numCol="1" spcCol="1270" anchor="ctr" anchorCtr="0">
          <a:noAutofit/>
        </a:bodyPr>
        <a:lstStyle/>
        <a:p>
          <a:pPr lvl="0" algn="l" defTabSz="933450" rtl="0">
            <a:lnSpc>
              <a:spcPct val="90000"/>
            </a:lnSpc>
            <a:spcBef>
              <a:spcPct val="0"/>
            </a:spcBef>
            <a:spcAft>
              <a:spcPct val="35000"/>
            </a:spcAft>
          </a:pPr>
          <a:r>
            <a:rPr lang="en-US" sz="2100" b="0" i="0" kern="1200" dirty="0" smtClean="0"/>
            <a:t>Public Notice and Press Releases</a:t>
          </a:r>
          <a:endParaRPr lang="en-US" sz="2100" kern="1200" dirty="0"/>
        </a:p>
      </dsp:txBody>
      <dsp:txXfrm>
        <a:off x="578691" y="2900250"/>
        <a:ext cx="7617484" cy="559396"/>
      </dsp:txXfrm>
    </dsp:sp>
    <dsp:sp modelId="{EE901C19-D00B-4D35-80B7-4B9B94DBC5DB}">
      <dsp:nvSpPr>
        <dsp:cNvPr id="0" name=""/>
        <dsp:cNvSpPr/>
      </dsp:nvSpPr>
      <dsp:spPr>
        <a:xfrm>
          <a:off x="0" y="4132508"/>
          <a:ext cx="10968583"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D2A777-C9A2-467C-B6FE-5B59FA0F4A09}">
      <dsp:nvSpPr>
        <dsp:cNvPr id="0" name=""/>
        <dsp:cNvSpPr/>
      </dsp:nvSpPr>
      <dsp:spPr>
        <a:xfrm>
          <a:off x="548429" y="3822548"/>
          <a:ext cx="7678008"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210" tIns="0" rIns="290210" bIns="0" numCol="1" spcCol="1270" anchor="ctr" anchorCtr="0">
          <a:noAutofit/>
        </a:bodyPr>
        <a:lstStyle/>
        <a:p>
          <a:pPr lvl="0" algn="l" defTabSz="933450" rtl="0">
            <a:lnSpc>
              <a:spcPct val="90000"/>
            </a:lnSpc>
            <a:spcBef>
              <a:spcPct val="0"/>
            </a:spcBef>
            <a:spcAft>
              <a:spcPct val="35000"/>
            </a:spcAft>
          </a:pPr>
          <a:r>
            <a:rPr lang="en-US" sz="2100" b="0" i="0" kern="1200" dirty="0" smtClean="0"/>
            <a:t>Temporary Water</a:t>
          </a:r>
          <a:endParaRPr lang="en-US" sz="2100" kern="1200" dirty="0"/>
        </a:p>
      </dsp:txBody>
      <dsp:txXfrm>
        <a:off x="578691" y="3852810"/>
        <a:ext cx="7617484" cy="55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B97CF-A966-45AD-9D98-4F09698A164B}">
      <dsp:nvSpPr>
        <dsp:cNvPr id="0" name=""/>
        <dsp:cNvSpPr/>
      </dsp:nvSpPr>
      <dsp:spPr>
        <a:xfrm>
          <a:off x="0" y="76279"/>
          <a:ext cx="11184800" cy="70200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0" i="0" kern="1200" dirty="0" smtClean="0"/>
            <a:t>Water Treatment Considerations</a:t>
          </a:r>
          <a:endParaRPr lang="en-US" sz="3000" kern="1200" dirty="0"/>
        </a:p>
      </dsp:txBody>
      <dsp:txXfrm>
        <a:off x="34269" y="110548"/>
        <a:ext cx="11116262" cy="633462"/>
      </dsp:txXfrm>
    </dsp:sp>
    <dsp:sp modelId="{C1B4ADF1-5018-4C0B-BB16-2D770921A0CE}">
      <dsp:nvSpPr>
        <dsp:cNvPr id="0" name=""/>
        <dsp:cNvSpPr/>
      </dsp:nvSpPr>
      <dsp:spPr>
        <a:xfrm>
          <a:off x="0" y="778279"/>
          <a:ext cx="1118480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117"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en-US" sz="2300" b="0" i="0" kern="1200" dirty="0" smtClean="0">
              <a:solidFill>
                <a:schemeClr val="bg2"/>
              </a:solidFill>
            </a:rPr>
            <a:t>Granular Activated Carbon</a:t>
          </a:r>
          <a:endParaRPr lang="en-US" sz="2300" kern="1200" dirty="0">
            <a:solidFill>
              <a:schemeClr val="bg2"/>
            </a:solidFill>
          </a:endParaRPr>
        </a:p>
        <a:p>
          <a:pPr marL="228600" lvl="1" indent="-228600" algn="l" defTabSz="1022350" rtl="0">
            <a:lnSpc>
              <a:spcPct val="90000"/>
            </a:lnSpc>
            <a:spcBef>
              <a:spcPct val="0"/>
            </a:spcBef>
            <a:spcAft>
              <a:spcPct val="20000"/>
            </a:spcAft>
            <a:buChar char="••"/>
          </a:pPr>
          <a:r>
            <a:rPr lang="en-US" sz="2300" b="0" i="0" kern="1200" dirty="0" smtClean="0">
              <a:solidFill>
                <a:schemeClr val="bg2"/>
              </a:solidFill>
            </a:rPr>
            <a:t>Ion Exchange</a:t>
          </a:r>
          <a:endParaRPr lang="en-US" sz="2300" kern="1200" dirty="0">
            <a:solidFill>
              <a:schemeClr val="bg2"/>
            </a:solidFill>
          </a:endParaRPr>
        </a:p>
        <a:p>
          <a:pPr marL="228600" lvl="1" indent="-228600" algn="l" defTabSz="1022350" rtl="0">
            <a:lnSpc>
              <a:spcPct val="90000"/>
            </a:lnSpc>
            <a:spcBef>
              <a:spcPct val="0"/>
            </a:spcBef>
            <a:spcAft>
              <a:spcPct val="20000"/>
            </a:spcAft>
            <a:buChar char="••"/>
          </a:pPr>
          <a:r>
            <a:rPr lang="en-US" sz="2300" b="0" i="0" kern="1200" dirty="0" smtClean="0">
              <a:solidFill>
                <a:schemeClr val="bg2"/>
              </a:solidFill>
            </a:rPr>
            <a:t>Reverse Osmosis</a:t>
          </a:r>
          <a:endParaRPr lang="en-US" sz="2300" kern="1200" dirty="0">
            <a:solidFill>
              <a:schemeClr val="bg2"/>
            </a:solidFill>
          </a:endParaRPr>
        </a:p>
      </dsp:txBody>
      <dsp:txXfrm>
        <a:off x="0" y="778279"/>
        <a:ext cx="11184800" cy="1117800"/>
      </dsp:txXfrm>
    </dsp:sp>
    <dsp:sp modelId="{0E121AC0-E872-4A29-BF56-85CC209E8847}">
      <dsp:nvSpPr>
        <dsp:cNvPr id="0" name=""/>
        <dsp:cNvSpPr/>
      </dsp:nvSpPr>
      <dsp:spPr>
        <a:xfrm>
          <a:off x="0" y="1896079"/>
          <a:ext cx="11184800" cy="702000"/>
        </a:xfrm>
        <a:prstGeom prst="roundRect">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0" i="0" kern="1200" dirty="0" smtClean="0"/>
            <a:t>Maintenance Costs</a:t>
          </a:r>
          <a:endParaRPr lang="en-US" sz="3000" kern="1200" dirty="0"/>
        </a:p>
      </dsp:txBody>
      <dsp:txXfrm>
        <a:off x="34269" y="1930348"/>
        <a:ext cx="11116262" cy="633462"/>
      </dsp:txXfrm>
    </dsp:sp>
    <dsp:sp modelId="{A6745E7C-E386-4CFF-9565-B4DA06FDCF7A}">
      <dsp:nvSpPr>
        <dsp:cNvPr id="0" name=""/>
        <dsp:cNvSpPr/>
      </dsp:nvSpPr>
      <dsp:spPr>
        <a:xfrm>
          <a:off x="0" y="2684479"/>
          <a:ext cx="11184800" cy="702000"/>
        </a:xfrm>
        <a:prstGeom prst="roundRect">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0" i="0" kern="1200" dirty="0" smtClean="0"/>
            <a:t>Backwash</a:t>
          </a:r>
          <a:endParaRPr lang="en-US" sz="3000" kern="1200" dirty="0"/>
        </a:p>
      </dsp:txBody>
      <dsp:txXfrm>
        <a:off x="34269" y="2718748"/>
        <a:ext cx="11116262" cy="633462"/>
      </dsp:txXfrm>
    </dsp:sp>
    <dsp:sp modelId="{4E7BE5C2-5C2A-43D4-A255-E6FFF7337D61}">
      <dsp:nvSpPr>
        <dsp:cNvPr id="0" name=""/>
        <dsp:cNvSpPr/>
      </dsp:nvSpPr>
      <dsp:spPr>
        <a:xfrm>
          <a:off x="0" y="3472879"/>
          <a:ext cx="11184800" cy="70200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0" i="0" kern="1200" dirty="0" smtClean="0"/>
            <a:t>Media Replacement </a:t>
          </a:r>
          <a:endParaRPr lang="en-US" sz="3000" kern="1200" dirty="0"/>
        </a:p>
      </dsp:txBody>
      <dsp:txXfrm>
        <a:off x="34269" y="3507148"/>
        <a:ext cx="11116262" cy="6334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6A73E-15DB-4D66-8BC3-6596CECB7CA6}">
      <dsp:nvSpPr>
        <dsp:cNvPr id="0" name=""/>
        <dsp:cNvSpPr/>
      </dsp:nvSpPr>
      <dsp:spPr>
        <a:xfrm>
          <a:off x="0" y="305801"/>
          <a:ext cx="10515600" cy="1252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6127" tIns="624840" rIns="816127" bIns="213360" numCol="1" spcCol="1270" anchor="t" anchorCtr="0">
          <a:noAutofit/>
        </a:bodyPr>
        <a:lstStyle/>
        <a:p>
          <a:pPr marL="285750" lvl="1" indent="-285750" algn="l" defTabSz="1333500" rtl="0">
            <a:lnSpc>
              <a:spcPct val="90000"/>
            </a:lnSpc>
            <a:spcBef>
              <a:spcPct val="0"/>
            </a:spcBef>
            <a:spcAft>
              <a:spcPct val="15000"/>
            </a:spcAft>
            <a:buChar char="••"/>
          </a:pPr>
          <a:r>
            <a:rPr lang="en-US" sz="3000" kern="1200" dirty="0" smtClean="0">
              <a:solidFill>
                <a:schemeClr val="accent1"/>
              </a:solidFill>
            </a:rPr>
            <a:t>Briefing the Governor </a:t>
          </a:r>
          <a:endParaRPr lang="en-US" sz="3000" kern="1200" dirty="0">
            <a:solidFill>
              <a:schemeClr val="accent1"/>
            </a:solidFill>
          </a:endParaRPr>
        </a:p>
      </dsp:txBody>
      <dsp:txXfrm>
        <a:off x="0" y="305801"/>
        <a:ext cx="10515600" cy="1252125"/>
      </dsp:txXfrm>
    </dsp:sp>
    <dsp:sp modelId="{6E267D1E-6765-4198-A38A-0FC82C0592ED}">
      <dsp:nvSpPr>
        <dsp:cNvPr id="0" name=""/>
        <dsp:cNvSpPr/>
      </dsp:nvSpPr>
      <dsp:spPr>
        <a:xfrm>
          <a:off x="600020" y="0"/>
          <a:ext cx="736092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333500" rtl="0">
            <a:lnSpc>
              <a:spcPct val="90000"/>
            </a:lnSpc>
            <a:spcBef>
              <a:spcPct val="0"/>
            </a:spcBef>
            <a:spcAft>
              <a:spcPct val="35000"/>
            </a:spcAft>
          </a:pPr>
          <a:r>
            <a:rPr lang="en-US" sz="3000" b="0" i="0" kern="1200" dirty="0" smtClean="0"/>
            <a:t>Saturday, February 10</a:t>
          </a:r>
          <a:r>
            <a:rPr lang="en-US" sz="3000" b="0" i="0" kern="1200" baseline="30000" dirty="0" smtClean="0"/>
            <a:t>th</a:t>
          </a:r>
          <a:r>
            <a:rPr lang="en-US" sz="3000" b="0" i="0" kern="1200" dirty="0" smtClean="0"/>
            <a:t>, 2018</a:t>
          </a:r>
          <a:endParaRPr lang="en-US" sz="3000" kern="1200" dirty="0"/>
        </a:p>
      </dsp:txBody>
      <dsp:txXfrm>
        <a:off x="643251" y="43231"/>
        <a:ext cx="7274458"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5345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23092" y="1"/>
            <a:ext cx="3077739" cy="453451"/>
          </a:xfrm>
          <a:prstGeom prst="rect">
            <a:avLst/>
          </a:prstGeom>
        </p:spPr>
        <p:txBody>
          <a:bodyPr vert="horz" lIns="91440" tIns="45720" rIns="91440" bIns="45720" rtlCol="0"/>
          <a:lstStyle>
            <a:lvl1pPr algn="r">
              <a:defRPr sz="1200"/>
            </a:lvl1pPr>
          </a:lstStyle>
          <a:p>
            <a:fld id="{03D5047B-1F7F-4538-A892-EBD4E0F06DA6}" type="datetimeFigureOut">
              <a:rPr lang="en-US" smtClean="0"/>
              <a:t>1/30/2022</a:t>
            </a:fld>
            <a:endParaRPr lang="en-US" dirty="0"/>
          </a:p>
        </p:txBody>
      </p:sp>
      <p:sp>
        <p:nvSpPr>
          <p:cNvPr id="4" name="Footer Placeholder 3"/>
          <p:cNvSpPr>
            <a:spLocks noGrp="1"/>
          </p:cNvSpPr>
          <p:nvPr>
            <p:ph type="ftr" sz="quarter" idx="2"/>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584188"/>
            <a:ext cx="3077739" cy="453450"/>
          </a:xfrm>
          <a:prstGeom prst="rect">
            <a:avLst/>
          </a:prstGeom>
        </p:spPr>
        <p:txBody>
          <a:bodyPr vert="horz" lIns="91440" tIns="45720" rIns="91440" bIns="45720" rtlCol="0" anchor="b"/>
          <a:lstStyle>
            <a:lvl1pPr algn="r">
              <a:defRPr sz="1200"/>
            </a:lvl1pPr>
          </a:lstStyle>
          <a:p>
            <a:fld id="{018BDDF3-06D2-4485-A31E-77FCAE15F830}" type="slidenum">
              <a:rPr lang="en-US" smtClean="0"/>
              <a:t>‹#›</a:t>
            </a:fld>
            <a:endParaRPr lang="en-US" dirty="0"/>
          </a:p>
        </p:txBody>
      </p:sp>
    </p:spTree>
    <p:extLst>
      <p:ext uri="{BB962C8B-B14F-4D97-AF65-F5344CB8AC3E}">
        <p14:creationId xmlns:p14="http://schemas.microsoft.com/office/powerpoint/2010/main" val="8695557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604963" y="239713"/>
            <a:ext cx="3892550" cy="2189162"/>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p:cNvSpPr>
            <a:spLocks noGrp="1"/>
          </p:cNvSpPr>
          <p:nvPr>
            <p:ph type="body" sz="quarter" idx="3"/>
          </p:nvPr>
        </p:nvSpPr>
        <p:spPr>
          <a:xfrm>
            <a:off x="710248" y="2593409"/>
            <a:ext cx="5681980" cy="6142975"/>
          </a:xfrm>
          <a:prstGeom prst="rect">
            <a:avLst/>
          </a:prstGeom>
        </p:spPr>
        <p:txBody>
          <a:bodyPr vert="horz" lIns="91440" tIns="45720" rIns="91440" bIns="45720"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189265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invitation to speak with you all today. </a:t>
            </a:r>
            <a:r>
              <a:rPr lang="en-US" baseline="0" dirty="0" smtClean="0"/>
              <a:t>  My name is Vikki Prettyman and I am the Delaware and Maryland State Manager for Southeast </a:t>
            </a:r>
            <a:r>
              <a:rPr lang="en-US" baseline="0" dirty="0" err="1" smtClean="0"/>
              <a:t>Rurral</a:t>
            </a:r>
            <a:r>
              <a:rPr lang="en-US" baseline="0" dirty="0" smtClean="0"/>
              <a:t> Community Assistance Project, SERCAP.  Our office is in Frankford Delaware and we serve Maryland and Delaware.  Our home office in Roanoke, VA serves the entire state of Virginia. I will take this opportunity to share with you about RCAP, SERCAP, what PFAS is and a Lessons from the Field: A case study on a small rural town that experienced a PFAS contamination crisis.   </a:t>
            </a:r>
            <a:endParaRPr lang="en-US" dirty="0"/>
          </a:p>
        </p:txBody>
      </p:sp>
    </p:spTree>
    <p:extLst>
      <p:ext uri="{BB962C8B-B14F-4D97-AF65-F5344CB8AC3E}">
        <p14:creationId xmlns:p14="http://schemas.microsoft.com/office/powerpoint/2010/main" val="643882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Loan programs are also available</a:t>
            </a:r>
            <a:r>
              <a:rPr lang="en-US" baseline="0" dirty="0" smtClean="0"/>
              <a:t> to make repairs or replace septic systems.  TAP’s can assist the homeowner with advice and application assistance along with training on proper septic system basics.  </a:t>
            </a:r>
            <a:endParaRPr lang="en-US" dirty="0"/>
          </a:p>
        </p:txBody>
      </p:sp>
    </p:spTree>
    <p:extLst>
      <p:ext uri="{BB962C8B-B14F-4D97-AF65-F5344CB8AC3E}">
        <p14:creationId xmlns:p14="http://schemas.microsoft.com/office/powerpoint/2010/main" val="81148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Virginia</a:t>
            </a:r>
            <a:r>
              <a:rPr lang="en-US" baseline="0" dirty="0" smtClean="0"/>
              <a:t> office has a dedicated housing team to assist Virginia homeowners with a variety of needs.  </a:t>
            </a:r>
            <a:endParaRPr lang="en-US" dirty="0"/>
          </a:p>
        </p:txBody>
      </p:sp>
    </p:spTree>
    <p:extLst>
      <p:ext uri="{BB962C8B-B14F-4D97-AF65-F5344CB8AC3E}">
        <p14:creationId xmlns:p14="http://schemas.microsoft.com/office/powerpoint/2010/main" val="306109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0955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337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EPA is currently</a:t>
            </a:r>
            <a:r>
              <a:rPr lang="en-US" baseline="0" dirty="0" smtClean="0"/>
              <a:t> working on guidance and funding to water utilities to replace lead goosenecks and other components.  SERCAP received a special grant from Spring Point Partners to assist low income homeowners replace the service lines that is on the homeowners side of the service.  This is a very hot topic and we should be doing all we can to assist homeowners in understanding the impact that lead has on our health.  </a:t>
            </a:r>
            <a:endParaRPr lang="en-US" dirty="0"/>
          </a:p>
        </p:txBody>
      </p:sp>
    </p:spTree>
    <p:extLst>
      <p:ext uri="{BB962C8B-B14F-4D97-AF65-F5344CB8AC3E}">
        <p14:creationId xmlns:p14="http://schemas.microsoft.com/office/powerpoint/2010/main" val="42667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graphic is</a:t>
            </a:r>
            <a:r>
              <a:rPr lang="en-US" baseline="0" dirty="0" smtClean="0"/>
              <a:t> fuzzy but basically, the teal area is the homeowners responsibility of the service lines and the orange is the utilities responsibility.  The EPA and  the state revolving fund will have funding available to the utilities to replace the lines but the homeowners side will be up to the homeowner.  Working together with environment health advocates like you all, we can spread the work about funding and options for the homeowners and push for additional grant funding.  </a:t>
            </a:r>
          </a:p>
        </p:txBody>
      </p:sp>
    </p:spTree>
    <p:extLst>
      <p:ext uri="{BB962C8B-B14F-4D97-AF65-F5344CB8AC3E}">
        <p14:creationId xmlns:p14="http://schemas.microsoft.com/office/powerpoint/2010/main" val="391113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8001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686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04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876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1ad8dfc7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1ad8dfc73_1_1:notes"/>
          <p:cNvSpPr txBox="1">
            <a:spLocks noGrp="1"/>
          </p:cNvSpPr>
          <p:nvPr>
            <p:ph type="body" idx="1"/>
          </p:nvPr>
        </p:nvSpPr>
        <p:spPr>
          <a:xfrm>
            <a:off x="685800" y="4411362"/>
            <a:ext cx="5486400" cy="4046838"/>
          </a:xfrm>
          <a:prstGeom prst="rect">
            <a:avLst/>
          </a:prstGeom>
        </p:spPr>
        <p:txBody>
          <a:bodyPr spcFirstLastPara="1" wrap="square" lIns="91425" tIns="91425" rIns="91425" bIns="91425" anchor="t" anchorCtr="0">
            <a:noAutofit/>
          </a:bodyPr>
          <a:lstStyle/>
          <a:p>
            <a:pPr lvl="0"/>
            <a:r>
              <a:rPr lang="en-US" dirty="0"/>
              <a:t>The Rural Community Assistance Partnership (RCAP) is a national network of nonprofit partners with over 300 technical assistance providers across the country. RCAP works to improve the quality of life in rural America starting at the tap</a:t>
            </a:r>
            <a:r>
              <a:rPr lang="en-US" dirty="0" smtClean="0"/>
              <a:t>. </a:t>
            </a:r>
            <a:r>
              <a:rPr lang="en-US" b="0" i="0" dirty="0" smtClean="0">
                <a:solidFill>
                  <a:srgbClr val="000000"/>
                </a:solidFill>
                <a:effectLst/>
                <a:latin typeface="HelveticaNeue"/>
              </a:rPr>
              <a:t>In 2020, RCAP served more than 3.4 million rural and tribal residents and over 2,000 communities in all 50 states, Puerto Rico, and the U.S. Virgin Islands.</a:t>
            </a:r>
            <a:r>
              <a:rPr lang="en-US" b="0" i="0" baseline="0" dirty="0" smtClean="0">
                <a:solidFill>
                  <a:srgbClr val="000000"/>
                </a:solidFill>
                <a:effectLst/>
                <a:latin typeface="HelveticaNeue"/>
              </a:rPr>
              <a:t> Visit www.rcap.org to learn</a:t>
            </a:r>
            <a:r>
              <a:rPr lang="en-US" b="0" i="0" dirty="0" smtClean="0">
                <a:solidFill>
                  <a:srgbClr val="000000"/>
                </a:solidFill>
                <a:effectLst/>
                <a:latin typeface="HelveticaNeue"/>
              </a:rPr>
              <a:t> about our work this past year. Southeast</a:t>
            </a:r>
            <a:r>
              <a:rPr lang="en-US" b="0" i="0" baseline="0" dirty="0" smtClean="0">
                <a:solidFill>
                  <a:srgbClr val="000000"/>
                </a:solidFill>
                <a:effectLst/>
                <a:latin typeface="HelveticaNeue"/>
              </a:rPr>
              <a:t> Rural Community Assistance Project, or SERCAP is one of 6 regions that make up the RCAP network.  </a:t>
            </a:r>
            <a:endParaRPr dirty="0"/>
          </a:p>
        </p:txBody>
      </p:sp>
    </p:spTree>
    <p:extLst>
      <p:ext uri="{BB962C8B-B14F-4D97-AF65-F5344CB8AC3E}">
        <p14:creationId xmlns:p14="http://schemas.microsoft.com/office/powerpoint/2010/main" val="1008516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1ad8dfc7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1ad8dfc7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Disclaimer.  As we move into the PFAS portion of our presentation I need to acknowledge</a:t>
            </a:r>
            <a:r>
              <a:rPr lang="en-US" baseline="0" dirty="0" smtClean="0"/>
              <a:t> that </a:t>
            </a:r>
            <a:r>
              <a:rPr lang="en-US" sz="2000" b="0" dirty="0" smtClean="0">
                <a:latin typeface="Helvetica Neue" panose="020B0604020202020204" charset="0"/>
              </a:rPr>
              <a:t>This project has been funded wholly or in part by the United States Environmental Protection Agency under an assistance agreement to Rural Community Assistance Partnership. The contents of this document do not necessarily reflect the views and policies of the Environmental Protection Agency, nor does the EPA endorse trade names or recommend the use of commercial products mentioned in this document.</a:t>
            </a:r>
            <a:r>
              <a:rPr lang="en-US" sz="2000" b="0" baseline="0" dirty="0" smtClean="0">
                <a:latin typeface="Helvetica Neue" panose="020B0604020202020204" charset="0"/>
              </a:rPr>
              <a:t> </a:t>
            </a:r>
            <a:r>
              <a:rPr lang="en-US" sz="2000" b="0" dirty="0" smtClean="0">
                <a:latin typeface="Helvetica Neue" panose="020B0604020202020204" charset="0"/>
              </a:rPr>
              <a:t>This content does not necessarily reflect the views and policies of State Primacy, RCAP, or RCAP Regions.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7762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briefly go over the PFAS basics.  I am no scientist or chemist but we can bring in PFAS specialists if anyone on this conference wishes to have a more in depth session on PFAS.  </a:t>
            </a:r>
            <a:endParaRPr lang="en-US" dirty="0"/>
          </a:p>
        </p:txBody>
      </p:sp>
    </p:spTree>
    <p:extLst>
      <p:ext uri="{BB962C8B-B14F-4D97-AF65-F5344CB8AC3E}">
        <p14:creationId xmlns:p14="http://schemas.microsoft.com/office/powerpoint/2010/main" val="148637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will be talking</a:t>
            </a:r>
            <a:r>
              <a:rPr lang="en-US" baseline="0" dirty="0" smtClean="0"/>
              <a:t> mostly on PFOA and PFOS there are over 5000 compounds of PFAS and we are learning about them more and more.  They are called forever chemicals because they do not breakdown over time.  </a:t>
            </a:r>
            <a:endParaRPr lang="en-US" dirty="0"/>
          </a:p>
        </p:txBody>
      </p:sp>
    </p:spTree>
    <p:extLst>
      <p:ext uri="{BB962C8B-B14F-4D97-AF65-F5344CB8AC3E}">
        <p14:creationId xmlns:p14="http://schemas.microsoft.com/office/powerpoint/2010/main" val="919692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8709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5010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2398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6958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mentioned these are called forever chemicals and they will just continue to cycle around.  </a:t>
            </a:r>
            <a:endParaRPr lang="en-US" dirty="0"/>
          </a:p>
        </p:txBody>
      </p:sp>
    </p:spTree>
    <p:extLst>
      <p:ext uri="{BB962C8B-B14F-4D97-AF65-F5344CB8AC3E}">
        <p14:creationId xmlns:p14="http://schemas.microsoft.com/office/powerpoint/2010/main" val="3188173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cb9a0b074_1_0:notes"/>
          <p:cNvSpPr>
            <a:spLocks noGrp="1" noRot="1" noChangeAspect="1"/>
          </p:cNvSpPr>
          <p:nvPr>
            <p:ph type="sldImg" idx="2"/>
          </p:nvPr>
        </p:nvSpPr>
        <p:spPr>
          <a:xfrm>
            <a:off x="539750" y="677863"/>
            <a:ext cx="6022975"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cb9a0b074_1_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my account of the PFAS experience in a </a:t>
            </a:r>
            <a:r>
              <a:rPr lang="en-US" baseline="0" dirty="0" smtClean="0"/>
              <a:t>small rural town in Delaware that experienced a PFAS contamination crisis in 2018.  </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8893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541018"/>
            <a:ext cx="5681980" cy="5366916"/>
          </a:xfrm>
          <a:prstGeom prst="rect">
            <a:avLst/>
          </a:prstGeom>
        </p:spPr>
        <p:txBody>
          <a:bodyPr/>
          <a:lstStyle/>
          <a:p>
            <a:r>
              <a:rPr lang="en-US" dirty="0" smtClean="0"/>
              <a:t>Before</a:t>
            </a:r>
            <a:r>
              <a:rPr lang="en-US" baseline="0" dirty="0" smtClean="0"/>
              <a:t> coming to work for SERCAP in January of 2019, I served Blades, Delaware for 11 years as the Town Administrator.  Today I will share the experience of navigating through a PFAS contamination situation from the small rural town perspective.  Blades was the third confirmed site of PFAS contamination in the state.  The two other site’s contamination is due to firefighting foam during training exercises of the air national guard at the airport in New Castle and the air force at the air base in Dover.  Blades was a chosen test site due to historical plating businesses.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29</a:t>
            </a:fld>
            <a:endParaRPr lang="en-US" dirty="0"/>
          </a:p>
        </p:txBody>
      </p:sp>
    </p:spTree>
    <p:extLst>
      <p:ext uri="{BB962C8B-B14F-4D97-AF65-F5344CB8AC3E}">
        <p14:creationId xmlns:p14="http://schemas.microsoft.com/office/powerpoint/2010/main" val="425718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t>SERCAP’s mission is to improve the quality of life for low income individuals by promoting affordable water and wastewater facilities, community development, environmental health and economic self-sufficiency.</a:t>
            </a:r>
          </a:p>
          <a:p>
            <a:endParaRPr lang="en-US" dirty="0"/>
          </a:p>
        </p:txBody>
      </p:sp>
    </p:spTree>
    <p:extLst>
      <p:ext uri="{BB962C8B-B14F-4D97-AF65-F5344CB8AC3E}">
        <p14:creationId xmlns:p14="http://schemas.microsoft.com/office/powerpoint/2010/main" val="1680334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567214"/>
            <a:ext cx="5681980" cy="5340720"/>
          </a:xfrm>
          <a:prstGeom prst="rect">
            <a:avLst/>
          </a:prstGeom>
        </p:spPr>
        <p:txBody>
          <a:bodyPr/>
          <a:lstStyle/>
          <a:p>
            <a:r>
              <a:rPr lang="en-US" dirty="0" smtClean="0"/>
              <a:t>Blades (red mark) sits</a:t>
            </a:r>
            <a:r>
              <a:rPr lang="en-US" baseline="0" dirty="0" smtClean="0"/>
              <a:t> in the middle of the Delmarva Peninsula.  </a:t>
            </a:r>
            <a:r>
              <a:rPr lang="en-US" dirty="0" smtClean="0"/>
              <a:t>Blades</a:t>
            </a:r>
            <a:r>
              <a:rPr lang="en-US" baseline="0" dirty="0" smtClean="0"/>
              <a:t> was notified by the Delaware Department of Natural Resources and Environmental Control (DNREC) and the Division of Public Health (DPH) on February 8</a:t>
            </a:r>
            <a:r>
              <a:rPr lang="en-US" baseline="30000" dirty="0" smtClean="0"/>
              <a:t>th</a:t>
            </a:r>
            <a:r>
              <a:rPr lang="en-US" baseline="0" dirty="0" smtClean="0"/>
              <a:t>, 2018 that all three of the town’s drinking water wells were contaminated with perfluorinated compounds of PFOA and PFOS over and above the HAL of 70ppt.  The EPA requested testing of the wells due to a history of plating businesses in close proximity of the existing wells.  Also, an active plating business several blocks from the well site has monitoring wells for hexavalent chromium, chromium, copper, nickel, and zinc plumes due to known soil contamination and past releases from the plating tanks.  PFAS as an emerging contaminate has not been tested on these monitoring wells.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30</a:t>
            </a:fld>
            <a:endParaRPr lang="en-US" dirty="0"/>
          </a:p>
        </p:txBody>
      </p:sp>
    </p:spTree>
    <p:extLst>
      <p:ext uri="{BB962C8B-B14F-4D97-AF65-F5344CB8AC3E}">
        <p14:creationId xmlns:p14="http://schemas.microsoft.com/office/powerpoint/2010/main" val="895749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527920"/>
            <a:ext cx="5681980" cy="5380014"/>
          </a:xfrm>
          <a:prstGeom prst="rect">
            <a:avLst/>
          </a:prstGeom>
        </p:spPr>
        <p:txBody>
          <a:bodyPr/>
          <a:lstStyle/>
          <a:p>
            <a:r>
              <a:rPr lang="en-US" sz="1600" dirty="0" smtClean="0"/>
              <a:t>At the time this happened, I had never heard of</a:t>
            </a:r>
            <a:r>
              <a:rPr lang="en-US" sz="1600" baseline="0" dirty="0" smtClean="0"/>
              <a:t> perfluorinated compounds</a:t>
            </a:r>
            <a:r>
              <a:rPr lang="en-US" sz="1600" baseline="0" dirty="0" smtClean="0"/>
              <a:t>. </a:t>
            </a:r>
            <a:r>
              <a:rPr lang="en-US" sz="1600" baseline="0" dirty="0" smtClean="0"/>
              <a:t>I may not of known what they were at the time but if I am on a call with the DNREC Secretary, the acting division chief of DPH, Office of Drinking Water, the state hazardous response team, and someone from the Governor’s office, it doesn’t take a genius to know that this was serious.  Because it was an HAL and not an MCL what were we even required to do.  To me it was our responsibility to ensure the health and safety of our citizens so we immediately made the decision to advise that our residents not drink or cook with the water.  I requested assistance from DNREC’s public information team to draft the press release.  Use the resources available to you and don’t try to do this all alone.  Our water operator reached out to all the town councilman to bring them in for an emergency meeting.  The hazard response team was making arrangements for the school to have bottled water delivered on the 9</a:t>
            </a:r>
            <a:r>
              <a:rPr lang="en-US" sz="1600" baseline="30000" dirty="0" smtClean="0"/>
              <a:t>th</a:t>
            </a:r>
            <a:r>
              <a:rPr lang="en-US" sz="1600" baseline="0" dirty="0" smtClean="0"/>
              <a:t> and I was notified that the Governor would then declare Blades in a state of emergency to activate the national guard to assist us with water buffalos and emergency water distribution.  A lot happened within that hour phone call.  </a:t>
            </a:r>
            <a:endParaRPr lang="en-US" sz="1600"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31</a:t>
            </a:fld>
            <a:endParaRPr lang="en-US" dirty="0"/>
          </a:p>
        </p:txBody>
      </p:sp>
    </p:spTree>
    <p:extLst>
      <p:ext uri="{BB962C8B-B14F-4D97-AF65-F5344CB8AC3E}">
        <p14:creationId xmlns:p14="http://schemas.microsoft.com/office/powerpoint/2010/main" val="2023325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7" y="2638129"/>
            <a:ext cx="5681980" cy="3558571"/>
          </a:xfrm>
          <a:prstGeom prst="rect">
            <a:avLst/>
          </a:prstGeom>
        </p:spPr>
        <p:txBody>
          <a:bodyPr/>
          <a:lstStyle/>
          <a:p>
            <a:r>
              <a:rPr lang="en-US" dirty="0" smtClean="0"/>
              <a:t>Press releases</a:t>
            </a:r>
            <a:r>
              <a:rPr lang="en-US" baseline="0" dirty="0" smtClean="0"/>
              <a:t> were sent to all the local media outlets and posts made on the town’s website and Facebook pages. We notified all the large users and restaurants in person.  Being a small rural town afforded us that ability.  The school superintendent made the decision to not have students in school that Friday.  With cooking meals they wanted to be better prepared.  The school requested water in 5 gallon jugs so arrangements were made.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32</a:t>
            </a:fld>
            <a:endParaRPr lang="en-US" dirty="0"/>
          </a:p>
        </p:txBody>
      </p:sp>
    </p:spTree>
    <p:extLst>
      <p:ext uri="{BB962C8B-B14F-4D97-AF65-F5344CB8AC3E}">
        <p14:creationId xmlns:p14="http://schemas.microsoft.com/office/powerpoint/2010/main" val="355631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7" y="2651191"/>
            <a:ext cx="5681980" cy="3558571"/>
          </a:xfrm>
          <a:prstGeom prst="rect">
            <a:avLst/>
          </a:prstGeom>
        </p:spPr>
        <p:txBody>
          <a:bodyPr/>
          <a:lstStyle/>
          <a:p>
            <a:r>
              <a:rPr lang="en-US" dirty="0" smtClean="0"/>
              <a:t>The Blades</a:t>
            </a:r>
            <a:r>
              <a:rPr lang="en-US" baseline="0" dirty="0" smtClean="0"/>
              <a:t> Volunteer Fire Company served as our base of distribution.  The support they gave us was incredible.  The volunteer firefighters were checking names against tax records, loading the cases of water into citizens vehicles,  and handing out information sheets.  The water was also being distributed to residents that live outside of town limits south-west of the contamination site based on hydrological studies.  Additional testing of properties on private wells was being conducted.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33</a:t>
            </a:fld>
            <a:endParaRPr lang="en-US" dirty="0"/>
          </a:p>
        </p:txBody>
      </p:sp>
    </p:spTree>
    <p:extLst>
      <p:ext uri="{BB962C8B-B14F-4D97-AF65-F5344CB8AC3E}">
        <p14:creationId xmlns:p14="http://schemas.microsoft.com/office/powerpoint/2010/main" val="3424413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429070"/>
            <a:ext cx="5681980" cy="6032255"/>
          </a:xfrm>
          <a:prstGeom prst="rect">
            <a:avLst/>
          </a:prstGeom>
        </p:spPr>
        <p:txBody>
          <a:bodyPr/>
          <a:lstStyle/>
          <a:p>
            <a:r>
              <a:rPr lang="en-US" dirty="0" smtClean="0"/>
              <a:t>The Governor’s declaration was signed early</a:t>
            </a:r>
            <a:r>
              <a:rPr lang="en-US" baseline="0" dirty="0" smtClean="0"/>
              <a:t> morning on the 9</a:t>
            </a:r>
            <a:r>
              <a:rPr lang="en-US" baseline="30000" dirty="0" smtClean="0"/>
              <a:t>th</a:t>
            </a:r>
            <a:r>
              <a:rPr lang="en-US" baseline="0" dirty="0" smtClean="0"/>
              <a:t> of February, 2018 and the guard showed up later that evening.  They filled their water buffalos with water from the town just to the north of Blades.  I asked if that source had been tested for the perfluorinated compounds and DPH and DNREC said no.  I requested testing of any source before water from the buffalos were able to be distributed.  Until then water would continue to be distributed in bottles and gallon jugs.  Once test results came back confirming no PFAS we would then use the water buffalos to fill the citizens gallon jugs up.  Once the guard was on site they handled all the water distribution.  The fire company got them all set up upstairs in the meeting rooms for their sleeping quarters.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34</a:t>
            </a:fld>
            <a:endParaRPr lang="en-US" dirty="0"/>
          </a:p>
        </p:txBody>
      </p:sp>
    </p:spTree>
    <p:extLst>
      <p:ext uri="{BB962C8B-B14F-4D97-AF65-F5344CB8AC3E}">
        <p14:creationId xmlns:p14="http://schemas.microsoft.com/office/powerpoint/2010/main" val="3393116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4349363"/>
            <a:ext cx="5681980" cy="3558571"/>
          </a:xfrm>
          <a:prstGeom prst="rect">
            <a:avLst/>
          </a:prstGeom>
        </p:spPr>
        <p:txBody>
          <a:bodyPr/>
          <a:lstStyle/>
          <a:p>
            <a:r>
              <a:rPr lang="en-US" baseline="0" dirty="0" smtClean="0"/>
              <a:t>Source water is groundwater and here is the breakdown of the wells in town and current treatment at the time.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35</a:t>
            </a:fld>
            <a:endParaRPr lang="en-US" dirty="0"/>
          </a:p>
        </p:txBody>
      </p:sp>
    </p:spTree>
    <p:extLst>
      <p:ext uri="{BB962C8B-B14F-4D97-AF65-F5344CB8AC3E}">
        <p14:creationId xmlns:p14="http://schemas.microsoft.com/office/powerpoint/2010/main" val="2022448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593409"/>
            <a:ext cx="5681980" cy="5828621"/>
          </a:xfrm>
          <a:prstGeom prst="rect">
            <a:avLst/>
          </a:prstGeom>
        </p:spPr>
        <p:txBody>
          <a:bodyPr/>
          <a:lstStyle/>
          <a:p>
            <a:r>
              <a:rPr lang="en-US" sz="1800" dirty="0" smtClean="0"/>
              <a:t>We</a:t>
            </a:r>
            <a:r>
              <a:rPr lang="en-US" sz="1800" baseline="0" dirty="0" smtClean="0"/>
              <a:t> considered many different options to get safe drinking water to our town quickly.  We discussed interconnecting to our sister town just across the river from town by laying hoses down over the drawbridge and then what it would take to permanently interconnect.  We discussed the treatment options GAC, Ion Exchange, Reverse Osmosis, all known treatment systems that is effective for capturing PFOA and PFOS.  The first utility in Delaware where PFAS was found is the City of New Castle.  Their water operator was only a phone call away and giving us all the advice he could on contacts and reasons why they chose Granular Activated Carbon and Calgon Carbon’s system.  We talked to other manufacturers of GAC systems and Calgon was able to work with us and this emergency need we had.  When considering treatment options, you must take into consideration the future maintenance costs, backwash filtration, disposal, and media replacement and disposal.  The town felt that GAC was the best option and the state agreed with our decision.  The GAC was ordered on February 9</a:t>
            </a:r>
            <a:r>
              <a:rPr lang="en-US" sz="1800" baseline="30000" dirty="0" smtClean="0"/>
              <a:t>th</a:t>
            </a:r>
            <a:r>
              <a:rPr lang="en-US" sz="1800" baseline="0" dirty="0" smtClean="0"/>
              <a:t>, 2018.  </a:t>
            </a:r>
            <a:endParaRPr lang="en-US" sz="1800"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36</a:t>
            </a:fld>
            <a:endParaRPr lang="en-US" dirty="0"/>
          </a:p>
        </p:txBody>
      </p:sp>
    </p:spTree>
    <p:extLst>
      <p:ext uri="{BB962C8B-B14F-4D97-AF65-F5344CB8AC3E}">
        <p14:creationId xmlns:p14="http://schemas.microsoft.com/office/powerpoint/2010/main" val="2056186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527920"/>
            <a:ext cx="5681980" cy="5802425"/>
          </a:xfrm>
          <a:prstGeom prst="rect">
            <a:avLst/>
          </a:prstGeom>
        </p:spPr>
        <p:txBody>
          <a:bodyPr/>
          <a:lstStyle/>
          <a:p>
            <a:r>
              <a:rPr lang="en-US" dirty="0" smtClean="0"/>
              <a:t>With</a:t>
            </a:r>
            <a:r>
              <a:rPr lang="en-US" baseline="0" dirty="0" smtClean="0"/>
              <a:t> some much information going around it is extremely hard to keep it all together.  Don’t try to remember it all.  Especially if you are meeting with federal, state, and local officials.  You want everyone on the same page with the exact same information.  Have data sheets handy and always updated, date and time stamped at the bottom so you can ensure everyone is working off the most recent data.  We limited who could talk to the press and talking points were updated before either the Mayor or I spoke to the media. It was important to us to be very transparent.  We worked with the county emergency operations center and their reverse 911 system to spread the word and the national guard also was able to deliver water and fact sheets to our elderly and shut ins. We needed to ensure that no one could come back to the town saying they were never told about the crisis.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37</a:t>
            </a:fld>
            <a:endParaRPr lang="en-US" dirty="0"/>
          </a:p>
        </p:txBody>
      </p:sp>
    </p:spTree>
    <p:extLst>
      <p:ext uri="{BB962C8B-B14F-4D97-AF65-F5344CB8AC3E}">
        <p14:creationId xmlns:p14="http://schemas.microsoft.com/office/powerpoint/2010/main" val="2041440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554116"/>
            <a:ext cx="5681980" cy="5802425"/>
          </a:xfrm>
          <a:prstGeom prst="rect">
            <a:avLst/>
          </a:prstGeom>
        </p:spPr>
        <p:txBody>
          <a:bodyPr/>
          <a:lstStyle/>
          <a:p>
            <a:r>
              <a:rPr lang="en-US" dirty="0" smtClean="0"/>
              <a:t>Again,</a:t>
            </a:r>
            <a:r>
              <a:rPr lang="en-US" baseline="0" dirty="0" smtClean="0"/>
              <a:t> transparency is best! A public hearing was held to get all the most recent and updated information out to the public.  We allowed for public comment and questions and as you can see it was a very full house with standing room only towards the back of the fire hall.  We had a lot more comments thanking us for the work we were doing then complaints, and that felt good.  There were a few people that stated they didn’t feel it fair they were still receiving a water bill and wanted credits.  The majority of the comments were concerns from parents of the children that attended the elementary school in town, pregnant women, and parents with young children.  DPH was able to answer a lot of their questions but we agreed after the meeting, that the next meeting we would have someone with the CDC present to talk about the health effects, at least what was known at the time.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38</a:t>
            </a:fld>
            <a:endParaRPr lang="en-US" dirty="0"/>
          </a:p>
        </p:txBody>
      </p:sp>
    </p:spTree>
    <p:extLst>
      <p:ext uri="{BB962C8B-B14F-4D97-AF65-F5344CB8AC3E}">
        <p14:creationId xmlns:p14="http://schemas.microsoft.com/office/powerpoint/2010/main" val="1268206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560321"/>
            <a:ext cx="5681980" cy="5347614"/>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GAC was ordered on Friday, February 9</a:t>
            </a:r>
            <a:r>
              <a:rPr lang="en-US" baseline="30000" dirty="0" smtClean="0"/>
              <a:t>th</a:t>
            </a:r>
            <a:r>
              <a:rPr lang="en-US" baseline="0" dirty="0" smtClean="0"/>
              <a:t>, 2018 and here it is 5 days later being delivered on February 14</a:t>
            </a:r>
            <a:r>
              <a:rPr lang="en-US" baseline="30000" dirty="0" smtClean="0"/>
              <a:t>th</a:t>
            </a:r>
            <a:r>
              <a:rPr lang="en-US" baseline="0" dirty="0" smtClean="0"/>
              <a:t>, 2018.  Pretty awesome Valentine’s Day gift, huh? </a:t>
            </a:r>
            <a:r>
              <a:rPr lang="en-US" baseline="0" dirty="0" smtClean="0">
                <a:sym typeface="Wingdings" panose="05000000000000000000" pitchFamily="2" charset="2"/>
              </a:rPr>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first Calgon was going to send a used tank but they talked to their team and each employee agreed to work overtime manufacturing a new tank.  Within 3 days they had it built and loaded on a flatbed from middle Pennsylvania to us.  They even called us with updates on where they were in route.  We then had to arrange for a crane company to lift and assist with placing the tank.  </a:t>
            </a:r>
            <a:endParaRPr lang="en-US" dirty="0" smtClean="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39</a:t>
            </a:fld>
            <a:endParaRPr lang="en-US" dirty="0"/>
          </a:p>
        </p:txBody>
      </p:sp>
    </p:spTree>
    <p:extLst>
      <p:ext uri="{BB962C8B-B14F-4D97-AF65-F5344CB8AC3E}">
        <p14:creationId xmlns:p14="http://schemas.microsoft.com/office/powerpoint/2010/main" val="38274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1749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7" y="2572814"/>
            <a:ext cx="5681980" cy="3558571"/>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Prepare for the unexpected.  I love small rural towns! When you’ve pretty much grown up in and around where you work, you probably know a lot of people who have varying talents and skill sets.  Thank goodness for small town water operators, cause they know EVERYONE! We needed a bracket and a tool manufactured for the installation.  Sketches and dimensions were sent and in a short time parts were delivered.  </a:t>
            </a:r>
            <a:endParaRPr lang="en-US" dirty="0" smtClean="0"/>
          </a:p>
          <a:p>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40</a:t>
            </a:fld>
            <a:endParaRPr lang="en-US" dirty="0"/>
          </a:p>
        </p:txBody>
      </p:sp>
    </p:spTree>
    <p:extLst>
      <p:ext uri="{BB962C8B-B14F-4D97-AF65-F5344CB8AC3E}">
        <p14:creationId xmlns:p14="http://schemas.microsoft.com/office/powerpoint/2010/main" val="3418278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7" y="2638129"/>
            <a:ext cx="5681980" cy="3558571"/>
          </a:xfrm>
          <a:prstGeom prst="rect">
            <a:avLst/>
          </a:prstGeom>
        </p:spPr>
        <p:txBody>
          <a:bodyPr/>
          <a:lstStyle/>
          <a:p>
            <a:r>
              <a:rPr lang="en-US" dirty="0" smtClean="0"/>
              <a:t>Installation of the 21 foot tall tank</a:t>
            </a:r>
            <a:r>
              <a:rPr lang="en-US" baseline="0" dirty="0" smtClean="0"/>
              <a:t> was not easy and add to it, the very tight spot it had to be maneuvered in to.  The picture on the right is the carbon. Imagine 20,000 lbs. of this.  I still keep a small vile of this on my desk to remind me of this experience. Our hazardous response team member called the tank the minion. Think if we painted it yellow with blue bib-overalls and goggles it would look like a minion from despicable me movie.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41</a:t>
            </a:fld>
            <a:endParaRPr lang="en-US" dirty="0"/>
          </a:p>
        </p:txBody>
      </p:sp>
    </p:spTree>
    <p:extLst>
      <p:ext uri="{BB962C8B-B14F-4D97-AF65-F5344CB8AC3E}">
        <p14:creationId xmlns:p14="http://schemas.microsoft.com/office/powerpoint/2010/main" val="1410249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586447"/>
            <a:ext cx="5681980" cy="5321488"/>
          </a:xfrm>
          <a:prstGeom prst="rect">
            <a:avLst/>
          </a:prstGeom>
        </p:spPr>
        <p:txBody>
          <a:bodyPr/>
          <a:lstStyle/>
          <a:p>
            <a:r>
              <a:rPr lang="en-US" dirty="0" smtClean="0"/>
              <a:t>The team worked through</a:t>
            </a:r>
            <a:r>
              <a:rPr lang="en-US" baseline="0" dirty="0" smtClean="0"/>
              <a:t> the whole night connecting all the parts getting the filter ready to connect to the plant. The City of New Castle brought down the large connector hoses the town needed to connect the filter to the plant.  By the morning on the 15</a:t>
            </a:r>
            <a:r>
              <a:rPr lang="en-US" baseline="30000" dirty="0" smtClean="0"/>
              <a:t>th</a:t>
            </a:r>
            <a:r>
              <a:rPr lang="en-US" baseline="0" dirty="0" smtClean="0"/>
              <a:t> the filter was online.  EPA and DPH came in to collect water samples.  The first round of PFAS testing detected less than 4ppt of combined PFOA and PFOS.  The next day samples were taken again and those results were a complete non detect for PFOA and PFOS.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42</a:t>
            </a:fld>
            <a:endParaRPr lang="en-US" dirty="0"/>
          </a:p>
        </p:txBody>
      </p:sp>
    </p:spTree>
    <p:extLst>
      <p:ext uri="{BB962C8B-B14F-4D97-AF65-F5344CB8AC3E}">
        <p14:creationId xmlns:p14="http://schemas.microsoft.com/office/powerpoint/2010/main" val="3269119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541018"/>
            <a:ext cx="5681980" cy="5933405"/>
          </a:xfrm>
          <a:prstGeom prst="rect">
            <a:avLst/>
          </a:prstGeom>
        </p:spPr>
        <p:txBody>
          <a:bodyPr/>
          <a:lstStyle/>
          <a:p>
            <a:r>
              <a:rPr lang="en-US" sz="1800" baseline="0" dirty="0" smtClean="0"/>
              <a:t>During the waiting period for the test results the town engineers drafted a flushing plan.  The team also worked on how long each home would also have to run water from their faucets to assist in the clearing of the “old” water.  By  the 20</a:t>
            </a:r>
            <a:r>
              <a:rPr lang="en-US" sz="1800" baseline="30000" dirty="0" smtClean="0"/>
              <a:t>th</a:t>
            </a:r>
            <a:r>
              <a:rPr lang="en-US" sz="1800" baseline="0" dirty="0" smtClean="0"/>
              <a:t> of February, the town was given the all clear to begin flushing the system.  At the time this happened, the town did not have a written directional flushing plan.  Most small rural utilities are reactive to emergencies and breakdowns.  It can take major events as this one to make them realize how important a written plan for emergencies is.  Stress to your communities that regardless of how small they are, anything can happen.  RCAP has such great resources.  I use this crisis to explain to my project towns the importance of being proactive instead of reactive.  I will admit that the town did not have an emergency response plan, no continuum of services plan, no list of vendors in a central document.  This crisis showed the council how important written plans are and I did take all the lessons learned from this crisis to write up the plan.  </a:t>
            </a:r>
            <a:endParaRPr lang="en-US" sz="1800"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43</a:t>
            </a:fld>
            <a:endParaRPr lang="en-US" dirty="0"/>
          </a:p>
        </p:txBody>
      </p:sp>
    </p:spTree>
    <p:extLst>
      <p:ext uri="{BB962C8B-B14F-4D97-AF65-F5344CB8AC3E}">
        <p14:creationId xmlns:p14="http://schemas.microsoft.com/office/powerpoint/2010/main" val="3764282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527921"/>
            <a:ext cx="5681980" cy="6056267"/>
          </a:xfrm>
          <a:prstGeom prst="rect">
            <a:avLst/>
          </a:prstGeom>
        </p:spPr>
        <p:txBody>
          <a:bodyPr/>
          <a:lstStyle/>
          <a:p>
            <a:r>
              <a:rPr lang="en-US" dirty="0" smtClean="0"/>
              <a:t>Media:</a:t>
            </a:r>
            <a:r>
              <a:rPr lang="en-US" baseline="0" dirty="0" smtClean="0"/>
              <a:t>  Drinking water crisis's, we’ve heard the bad stories of how officials weren’t transparent, closed sessions, false information, speculation because of lack of communication, decisions made not based on sound technical advise or past experience, silo decision makers.  The fear I had about the stories I heard had a huge affect on how we managed this crisis, not going to lie.  Don’t get me wrong, we didn’t change who we were to manage the crisis, we just made the conscience decision to be completely open even with our faults and failures.  The mayor and council basically grew up in this small town.  We had all been drinking the water, everyday, for years and years.  We needed our citizens to know that we had their best interest at heart because our families were also impacted by this crisis. We were out to take care of our citizens and the future of the town.  I encourage you to suggest communities have a media strategy as a part of your ERP.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44</a:t>
            </a:fld>
            <a:endParaRPr lang="en-US" dirty="0"/>
          </a:p>
        </p:txBody>
      </p:sp>
    </p:spTree>
    <p:extLst>
      <p:ext uri="{BB962C8B-B14F-4D97-AF65-F5344CB8AC3E}">
        <p14:creationId xmlns:p14="http://schemas.microsoft.com/office/powerpoint/2010/main" val="3150063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573383"/>
            <a:ext cx="5681980" cy="5334551"/>
          </a:xfrm>
          <a:prstGeom prst="rect">
            <a:avLst/>
          </a:prstGeom>
        </p:spPr>
        <p:txBody>
          <a:bodyPr/>
          <a:lstStyle/>
          <a:p>
            <a:r>
              <a:rPr lang="en-US" dirty="0" smtClean="0"/>
              <a:t>Relationships:</a:t>
            </a:r>
            <a:r>
              <a:rPr lang="en-US" baseline="0" dirty="0" smtClean="0"/>
              <a:t>  Not only were our primacy agencies right there with us every step of the way, our community was also supporting us.  The community also supported our volunteer fire fighters and our national guards men and women.  I don’t think anyone paid for a meal for the duration of this crisis.  Citizens were cooking homemade meals and dropping off, business owners were delivering pizzas, subs, Panera Bread soups, salads, sandwiches, specials treats like chocolate covered strawberries, candies, all sorts of goodies.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45</a:t>
            </a:fld>
            <a:endParaRPr lang="en-US" dirty="0"/>
          </a:p>
        </p:txBody>
      </p:sp>
    </p:spTree>
    <p:extLst>
      <p:ext uri="{BB962C8B-B14F-4D97-AF65-F5344CB8AC3E}">
        <p14:creationId xmlns:p14="http://schemas.microsoft.com/office/powerpoint/2010/main" val="1773437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573383"/>
            <a:ext cx="5681980" cy="5334551"/>
          </a:xfrm>
          <a:prstGeom prst="rect">
            <a:avLst/>
          </a:prstGeom>
        </p:spPr>
        <p:txBody>
          <a:bodyPr/>
          <a:lstStyle/>
          <a:p>
            <a:r>
              <a:rPr lang="en-US" dirty="0" smtClean="0"/>
              <a:t>The</a:t>
            </a:r>
            <a:r>
              <a:rPr lang="en-US" baseline="0" dirty="0" smtClean="0"/>
              <a:t> Seaford School district sent their summer feeding program food truck over to feed the volunteers. Culinary Arts program at the high school helped In preparing the food.  It was really good food too! </a:t>
            </a:r>
          </a:p>
          <a:p>
            <a:r>
              <a:rPr lang="en-US" baseline="0" dirty="0" smtClean="0"/>
              <a:t>Get the community engaged and make them a part of the solution so that you have community buy in.  The kids felt so proud to have the national guard come to their school so they could say thank you and get pictures.  Not all superhero’s wear caps… some are in their water operator uniforms, fire fighting uniforms, every day clothes, and military fatigues.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46</a:t>
            </a:fld>
            <a:endParaRPr lang="en-US" dirty="0"/>
          </a:p>
        </p:txBody>
      </p:sp>
    </p:spTree>
    <p:extLst>
      <p:ext uri="{BB962C8B-B14F-4D97-AF65-F5344CB8AC3E}">
        <p14:creationId xmlns:p14="http://schemas.microsoft.com/office/powerpoint/2010/main" val="70175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2619606"/>
            <a:ext cx="5681980" cy="5288328"/>
          </a:xfrm>
          <a:prstGeom prst="rect">
            <a:avLst/>
          </a:prstGeom>
        </p:spPr>
        <p:txBody>
          <a:bodyPr/>
          <a:lstStyle/>
          <a:p>
            <a:r>
              <a:rPr lang="en-US" dirty="0" smtClean="0"/>
              <a:t>Thanks</a:t>
            </a:r>
            <a:r>
              <a:rPr lang="en-US" baseline="0" dirty="0" smtClean="0"/>
              <a:t> to the advice from a great friend, colleague, and RCAP Outstanding Mentor of the Year for 2019, Jean Holloway, we filled water pitchers with Blades Tap water for all the presenters and panelist.  We wanted to show that Blades Tap water was safe to drink.  This meeting, as you can tell, was no where near the capacity of the first hearing and mostly filled with the residents that were just south west of town on private wells.  DNREC purchased 2 point of use filtration systems for all property owners that tested positive for PFAS.  Also one year of replacement cartridges.  The EPA is continuing to monitor this area with over 20 monitoring wells and sampling in the shallow creeks in the area.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47</a:t>
            </a:fld>
            <a:endParaRPr lang="en-US" dirty="0"/>
          </a:p>
        </p:txBody>
      </p:sp>
    </p:spTree>
    <p:extLst>
      <p:ext uri="{BB962C8B-B14F-4D97-AF65-F5344CB8AC3E}">
        <p14:creationId xmlns:p14="http://schemas.microsoft.com/office/powerpoint/2010/main" val="620158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593409"/>
            <a:ext cx="5681980" cy="5314525"/>
          </a:xfrm>
          <a:prstGeom prst="rect">
            <a:avLst/>
          </a:prstGeom>
        </p:spPr>
        <p:txBody>
          <a:bodyPr/>
          <a:lstStyle/>
          <a:p>
            <a:r>
              <a:rPr lang="en-US" dirty="0" smtClean="0"/>
              <a:t>As mentioned</a:t>
            </a:r>
            <a:r>
              <a:rPr lang="en-US" baseline="0" dirty="0" smtClean="0"/>
              <a:t> earlier, </a:t>
            </a:r>
            <a:r>
              <a:rPr lang="en-US" dirty="0" smtClean="0"/>
              <a:t>Media</a:t>
            </a:r>
            <a:r>
              <a:rPr lang="en-US" baseline="0" dirty="0" smtClean="0"/>
              <a:t> disposal and replacement must be topics of discussion when planning what filtration system to use.  How will the municipality pay for the disposal and replacement.  At the time of this crisis, we posed that question and entered into an MOU with the state that the state would be providing funding so this expense was not one the taxpayer had to bear.  Blades does not operate its own wastewater plant.  The town has an agreement with the county who then contracts with the town just north for all its sewage collection.  Approvals had to be obtained to send the backwash to the sewer system.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48</a:t>
            </a:fld>
            <a:endParaRPr lang="en-US" dirty="0"/>
          </a:p>
        </p:txBody>
      </p:sp>
    </p:spTree>
    <p:extLst>
      <p:ext uri="{BB962C8B-B14F-4D97-AF65-F5344CB8AC3E}">
        <p14:creationId xmlns:p14="http://schemas.microsoft.com/office/powerpoint/2010/main" val="2235573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2428876"/>
            <a:ext cx="5681980" cy="600625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meet the immediate need,</a:t>
            </a:r>
            <a:r>
              <a:rPr lang="en-US" baseline="0" dirty="0" smtClean="0"/>
              <a:t> Blades only installed one GAC with plans to add an additional GAC and also to expand the plant to enclose both filters.  They just broke ground on the plant expansion last month with state and federal grant funding.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Advise: current plant upgrades or a new plant?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Consider recommending some valves and connectors for possible</a:t>
            </a:r>
            <a:r>
              <a:rPr lang="en-US" baseline="0" dirty="0" smtClean="0"/>
              <a:t> </a:t>
            </a:r>
            <a:r>
              <a:rPr lang="en-US" dirty="0" smtClean="0"/>
              <a:t>“future” treatment connections</a:t>
            </a:r>
            <a:r>
              <a:rPr lang="en-US" baseline="0" dirty="0" smtClean="0"/>
              <a:t> </a:t>
            </a:r>
            <a:r>
              <a:rPr lang="en-US" dirty="0" smtClean="0"/>
              <a:t>.  May cost the utility a little extra now but save a lot if an event were to happen where additional treatment/filtration were needed! </a:t>
            </a:r>
          </a:p>
          <a:p>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49</a:t>
            </a:fld>
            <a:endParaRPr lang="en-US" dirty="0"/>
          </a:p>
        </p:txBody>
      </p:sp>
    </p:spTree>
    <p:extLst>
      <p:ext uri="{BB962C8B-B14F-4D97-AF65-F5344CB8AC3E}">
        <p14:creationId xmlns:p14="http://schemas.microsoft.com/office/powerpoint/2010/main" val="2150458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6534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4349363"/>
            <a:ext cx="5681980" cy="3558571"/>
          </a:xfrm>
          <a:prstGeom prst="rect">
            <a:avLst/>
          </a:prstGeom>
        </p:spPr>
        <p:txBody>
          <a:bodyPr/>
          <a:lstStyle/>
          <a:p>
            <a:r>
              <a:rPr lang="en-US" dirty="0" smtClean="0"/>
              <a:t>RECAP:</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50</a:t>
            </a:fld>
            <a:endParaRPr lang="en-US" dirty="0"/>
          </a:p>
        </p:txBody>
      </p:sp>
    </p:spTree>
    <p:extLst>
      <p:ext uri="{BB962C8B-B14F-4D97-AF65-F5344CB8AC3E}">
        <p14:creationId xmlns:p14="http://schemas.microsoft.com/office/powerpoint/2010/main" val="3719758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4349363"/>
            <a:ext cx="5681980" cy="3558571"/>
          </a:xfrm>
          <a:prstGeom prst="rect">
            <a:avLst/>
          </a:prstGeom>
        </p:spPr>
        <p:txBody>
          <a:bodyPr/>
          <a:lstStyle/>
          <a:p>
            <a:r>
              <a:rPr lang="en-US" dirty="0" smtClean="0"/>
              <a:t>RECAP:</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51</a:t>
            </a:fld>
            <a:endParaRPr lang="en-US" dirty="0"/>
          </a:p>
        </p:txBody>
      </p:sp>
    </p:spTree>
    <p:extLst>
      <p:ext uri="{BB962C8B-B14F-4D97-AF65-F5344CB8AC3E}">
        <p14:creationId xmlns:p14="http://schemas.microsoft.com/office/powerpoint/2010/main" val="80071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6550" y="239713"/>
            <a:ext cx="3889375" cy="2189162"/>
          </a:xfrm>
        </p:spPr>
      </p:sp>
      <p:sp>
        <p:nvSpPr>
          <p:cNvPr id="3" name="Notes Placeholder 2"/>
          <p:cNvSpPr>
            <a:spLocks noGrp="1"/>
          </p:cNvSpPr>
          <p:nvPr>
            <p:ph type="body" idx="1"/>
          </p:nvPr>
        </p:nvSpPr>
        <p:spPr>
          <a:xfrm>
            <a:off x="710248" y="4349363"/>
            <a:ext cx="5681980" cy="3558571"/>
          </a:xfrm>
          <a:prstGeom prst="rect">
            <a:avLst/>
          </a:prstGeom>
        </p:spPr>
        <p:txBody>
          <a:bodyPr/>
          <a:lstStyle/>
          <a:p>
            <a:r>
              <a:rPr lang="en-US" dirty="0" smtClean="0"/>
              <a:t>RECAP: 12 days from notification to solution.</a:t>
            </a:r>
            <a:r>
              <a:rPr lang="en-US" baseline="0" dirty="0" smtClean="0"/>
              <a:t> </a:t>
            </a:r>
            <a:endParaRPr lang="en-US" dirty="0"/>
          </a:p>
        </p:txBody>
      </p:sp>
      <p:sp>
        <p:nvSpPr>
          <p:cNvPr id="4" name="Slide Number Placeholder 3"/>
          <p:cNvSpPr>
            <a:spLocks noGrp="1"/>
          </p:cNvSpPr>
          <p:nvPr>
            <p:ph type="sldNum" sz="quarter" idx="10"/>
          </p:nvPr>
        </p:nvSpPr>
        <p:spPr>
          <a:xfrm>
            <a:off x="4023092" y="8584188"/>
            <a:ext cx="3077739" cy="453450"/>
          </a:xfrm>
          <a:prstGeom prst="rect">
            <a:avLst/>
          </a:prstGeom>
        </p:spPr>
        <p:txBody>
          <a:bodyPr/>
          <a:lstStyle/>
          <a:p>
            <a:fld id="{220C6C2E-148F-4202-AA83-5F822F9392FB}" type="slidenum">
              <a:rPr lang="en-US" smtClean="0"/>
              <a:t>52</a:t>
            </a:fld>
            <a:endParaRPr lang="en-US" dirty="0"/>
          </a:p>
        </p:txBody>
      </p:sp>
    </p:spTree>
    <p:extLst>
      <p:ext uri="{BB962C8B-B14F-4D97-AF65-F5344CB8AC3E}">
        <p14:creationId xmlns:p14="http://schemas.microsoft.com/office/powerpoint/2010/main" val="1587694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cb9a0b074_1_0:notes"/>
          <p:cNvSpPr>
            <a:spLocks noGrp="1" noRot="1" noChangeAspect="1"/>
          </p:cNvSpPr>
          <p:nvPr>
            <p:ph type="sldImg" idx="2"/>
          </p:nvPr>
        </p:nvSpPr>
        <p:spPr>
          <a:xfrm>
            <a:off x="539750" y="677863"/>
            <a:ext cx="6022975"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cb9a0b074_1_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tried to cover as much as I could in the short time we had today.  I am available for more in depth questions and discussion just reach out to me.  I will hand this back over to Lisa for questions.  </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19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SERCAP</a:t>
            </a:r>
            <a:r>
              <a:rPr lang="en-US" baseline="0" dirty="0" smtClean="0"/>
              <a:t> offers trainings for water and wastewater operators, utility staff, private well and septic owners.  Sessions are available in person and virtually and even one on one at the utility.  </a:t>
            </a:r>
            <a:endParaRPr lang="en-US" dirty="0"/>
          </a:p>
        </p:txBody>
      </p:sp>
    </p:spTree>
    <p:extLst>
      <p:ext uri="{BB962C8B-B14F-4D97-AF65-F5344CB8AC3E}">
        <p14:creationId xmlns:p14="http://schemas.microsoft.com/office/powerpoint/2010/main" val="228549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SERCAP offers community</a:t>
            </a:r>
            <a:r>
              <a:rPr lang="en-US" baseline="0" dirty="0" smtClean="0"/>
              <a:t> support to HOA’s who have shared septic systems and shared wells.  We can assist with updating and </a:t>
            </a:r>
            <a:r>
              <a:rPr lang="en-US" baseline="0" dirty="0" err="1" smtClean="0"/>
              <a:t>wrting</a:t>
            </a:r>
            <a:r>
              <a:rPr lang="en-US" baseline="0" dirty="0" smtClean="0"/>
              <a:t> by-laws and assisting with RFP’s and Q’s for services such as testing and maintenance on wells and septic systems.  </a:t>
            </a:r>
            <a:endParaRPr lang="en-US" dirty="0"/>
          </a:p>
        </p:txBody>
      </p:sp>
    </p:spTree>
    <p:extLst>
      <p:ext uri="{BB962C8B-B14F-4D97-AF65-F5344CB8AC3E}">
        <p14:creationId xmlns:p14="http://schemas.microsoft.com/office/powerpoint/2010/main" val="151649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SERCAP collaborates</a:t>
            </a:r>
            <a:r>
              <a:rPr lang="en-US" baseline="0" dirty="0" smtClean="0"/>
              <a:t> with communities to hold community clean up events and teach the importance of recycling.  SERCAP can also assist communities with drafting sustainability plans.  </a:t>
            </a:r>
            <a:endParaRPr lang="en-US" dirty="0"/>
          </a:p>
        </p:txBody>
      </p:sp>
    </p:spTree>
    <p:extLst>
      <p:ext uri="{BB962C8B-B14F-4D97-AF65-F5344CB8AC3E}">
        <p14:creationId xmlns:p14="http://schemas.microsoft.com/office/powerpoint/2010/main" val="116004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SERCAP Technical</a:t>
            </a:r>
            <a:r>
              <a:rPr lang="en-US" baseline="0" dirty="0" smtClean="0"/>
              <a:t> Assistance Providers’ or TAP’s can also conduct well assessments and training to private well owners and advice on well testing to ensure safe drinking water.  If a pump goes bad or the well dries up we offer special low interest loans to help the homeowner replace or make improvements.  </a:t>
            </a:r>
            <a:endParaRPr lang="en-US" dirty="0"/>
          </a:p>
        </p:txBody>
      </p:sp>
    </p:spTree>
    <p:extLst>
      <p:ext uri="{BB962C8B-B14F-4D97-AF65-F5344CB8AC3E}">
        <p14:creationId xmlns:p14="http://schemas.microsoft.com/office/powerpoint/2010/main" val="407803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hyperlink" Target="http://www.sercap.org/"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3" name="Google Shape;13;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40">
              <a:buClr>
                <a:srgbClr val="000000"/>
              </a:buClr>
            </a:pPr>
            <a:fld id="{00000000-1234-1234-1234-123412341234}" type="slidenum">
              <a:rPr lang="en" kern="0" smtClean="0">
                <a:solidFill>
                  <a:srgbClr val="FFFFFF"/>
                </a:solidFill>
              </a:rPr>
              <a:pPr defTabSz="1219140">
                <a:buClr>
                  <a:srgbClr val="000000"/>
                </a:buClr>
              </a:pPr>
              <a:t>‹#›</a:t>
            </a:fld>
            <a:endParaRPr lang="en" kern="0">
              <a:solidFill>
                <a:srgbClr val="FFFFFF"/>
              </a:solidFill>
            </a:endParaRPr>
          </a:p>
        </p:txBody>
      </p:sp>
      <p:cxnSp>
        <p:nvCxnSpPr>
          <p:cNvPr id="15" name="Google Shape;15;p2"/>
          <p:cNvCxnSpPr/>
          <p:nvPr/>
        </p:nvCxnSpPr>
        <p:spPr>
          <a:xfrm>
            <a:off x="769795" y="-60867"/>
            <a:ext cx="0" cy="1278000"/>
          </a:xfrm>
          <a:prstGeom prst="straightConnector1">
            <a:avLst/>
          </a:prstGeom>
          <a:noFill/>
          <a:ln w="19050" cap="flat" cmpd="sng">
            <a:solidFill>
              <a:schemeClr val="lt1"/>
            </a:solidFill>
            <a:prstDash val="solid"/>
            <a:round/>
            <a:headEnd type="none" w="sm" len="sm"/>
            <a:tailEnd type="none" w="sm" len="sm"/>
          </a:ln>
        </p:spPr>
      </p:cxnSp>
      <p:sp>
        <p:nvSpPr>
          <p:cNvPr id="16" name="Google Shape;16;p2"/>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Lato"/>
                <a:ea typeface="Lato"/>
                <a:cs typeface="Lato"/>
                <a:sym typeface="Lato"/>
              </a:rPr>
              <a:t>RCAP</a:t>
            </a:r>
            <a:endParaRPr kumimoji="0" sz="1600" b="0" i="0" u="none" strike="noStrike" kern="0" cap="none" spc="0" normalizeH="0" baseline="0" noProof="0" dirty="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427711333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70" lvl="0" indent="-304784" rtl="0">
              <a:lnSpc>
                <a:spcPct val="100000"/>
              </a:lnSpc>
              <a:spcBef>
                <a:spcPts val="0"/>
              </a:spcBef>
              <a:spcAft>
                <a:spcPts val="0"/>
              </a:spcAft>
              <a:buSzPts val="1800"/>
              <a:buNone/>
              <a:defRPr/>
            </a:lvl1pPr>
          </a:lstStyle>
          <a:p>
            <a:endParaRPr/>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
        <p:nvSpPr>
          <p:cNvPr id="73" name="Google Shape;73;p11"/>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dirty="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337782286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cxnSp>
        <p:nvCxnSpPr>
          <p:cNvPr id="75" name="Google Shape;75;p12"/>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76" name="Google Shape;76;p12"/>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77" name="Google Shape;77;p12"/>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76B3"/>
              </a:buClr>
              <a:buSzPts val="9600"/>
              <a:buFont typeface="Lato"/>
              <a:buNone/>
              <a:defRPr sz="12800">
                <a:solidFill>
                  <a:srgbClr val="3776B3"/>
                </a:solidFill>
                <a:latin typeface="Lato"/>
                <a:ea typeface="Lato"/>
                <a:cs typeface="Lato"/>
                <a:sym typeface="Lato"/>
              </a:defRPr>
            </a:lvl1pPr>
            <a:lvl2pPr lvl="1"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78" name="Google Shape;78;p12"/>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70" lvl="0" indent="-457178" algn="ctr" rtl="0">
              <a:spcBef>
                <a:spcPts val="0"/>
              </a:spcBef>
              <a:spcAft>
                <a:spcPts val="0"/>
              </a:spcAft>
              <a:buSzPts val="1800"/>
              <a:buChar char="●"/>
              <a:defRPr/>
            </a:lvl1pPr>
            <a:lvl2pPr marL="1219140" lvl="1" indent="-423312" algn="ctr" rtl="0">
              <a:spcBef>
                <a:spcPts val="2133"/>
              </a:spcBef>
              <a:spcAft>
                <a:spcPts val="0"/>
              </a:spcAft>
              <a:buSzPts val="1400"/>
              <a:buChar char="○"/>
              <a:defRPr/>
            </a:lvl2pPr>
            <a:lvl3pPr marL="1828709" lvl="2" indent="-423312" algn="ctr" rtl="0">
              <a:spcBef>
                <a:spcPts val="2133"/>
              </a:spcBef>
              <a:spcAft>
                <a:spcPts val="0"/>
              </a:spcAft>
              <a:buSzPts val="1400"/>
              <a:buChar char="■"/>
              <a:defRPr/>
            </a:lvl3pPr>
            <a:lvl4pPr marL="2438278" lvl="3" indent="-423312" algn="ctr" rtl="0">
              <a:spcBef>
                <a:spcPts val="2133"/>
              </a:spcBef>
              <a:spcAft>
                <a:spcPts val="0"/>
              </a:spcAft>
              <a:buSzPts val="1400"/>
              <a:buChar char="●"/>
              <a:defRPr/>
            </a:lvl4pPr>
            <a:lvl5pPr marL="3047848" lvl="4" indent="-423312" algn="ctr" rtl="0">
              <a:spcBef>
                <a:spcPts val="2133"/>
              </a:spcBef>
              <a:spcAft>
                <a:spcPts val="0"/>
              </a:spcAft>
              <a:buSzPts val="1400"/>
              <a:buChar char="○"/>
              <a:defRPr/>
            </a:lvl5pPr>
            <a:lvl6pPr marL="3657418" lvl="5" indent="-423312" algn="ctr" rtl="0">
              <a:spcBef>
                <a:spcPts val="2133"/>
              </a:spcBef>
              <a:spcAft>
                <a:spcPts val="0"/>
              </a:spcAft>
              <a:buSzPts val="1400"/>
              <a:buChar char="■"/>
              <a:defRPr/>
            </a:lvl6pPr>
            <a:lvl7pPr marL="4266987" lvl="6" indent="-423312" algn="ctr" rtl="0">
              <a:spcBef>
                <a:spcPts val="2133"/>
              </a:spcBef>
              <a:spcAft>
                <a:spcPts val="0"/>
              </a:spcAft>
              <a:buSzPts val="1400"/>
              <a:buChar char="●"/>
              <a:defRPr/>
            </a:lvl7pPr>
            <a:lvl8pPr marL="4876557" lvl="7" indent="-423312" algn="ctr" rtl="0">
              <a:spcBef>
                <a:spcPts val="2133"/>
              </a:spcBef>
              <a:spcAft>
                <a:spcPts val="0"/>
              </a:spcAft>
              <a:buSzPts val="1400"/>
              <a:buChar char="○"/>
              <a:defRPr/>
            </a:lvl8pPr>
            <a:lvl9pPr marL="5486126" lvl="8" indent="-423312" algn="ctr" rtl="0">
              <a:spcBef>
                <a:spcPts val="2133"/>
              </a:spcBef>
              <a:spcAft>
                <a:spcPts val="2133"/>
              </a:spcAft>
              <a:buSzPts val="1400"/>
              <a:buChar char="■"/>
              <a:defRPr/>
            </a:lvl9pPr>
          </a:lstStyle>
          <a:p>
            <a:endParaRPr/>
          </a:p>
        </p:txBody>
      </p:sp>
      <p:sp>
        <p:nvSpPr>
          <p:cNvPr id="79" name="Google Shape;79;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46515212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47036941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94733" y="0"/>
            <a:ext cx="2760400" cy="6968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pic>
        <p:nvPicPr>
          <p:cNvPr id="25" name="Google Shape;25;p3"/>
          <p:cNvPicPr preferRelativeResize="0"/>
          <p:nvPr/>
        </p:nvPicPr>
        <p:blipFill>
          <a:blip r:embed="rId2">
            <a:alphaModFix/>
          </a:blip>
          <a:stretch>
            <a:fillRect/>
          </a:stretch>
        </p:blipFill>
        <p:spPr>
          <a:xfrm>
            <a:off x="453432" y="554195"/>
            <a:ext cx="1366467" cy="1943933"/>
          </a:xfrm>
          <a:prstGeom prst="rect">
            <a:avLst/>
          </a:prstGeom>
          <a:noFill/>
          <a:ln>
            <a:noFill/>
          </a:ln>
        </p:spPr>
      </p:pic>
    </p:spTree>
    <p:extLst>
      <p:ext uri="{BB962C8B-B14F-4D97-AF65-F5344CB8AC3E}">
        <p14:creationId xmlns:p14="http://schemas.microsoft.com/office/powerpoint/2010/main" val="128977770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46A1BB"/>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52533216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188109858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42" name="Google Shape;42;p6"/>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386374990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215450484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
        <p:nvSpPr>
          <p:cNvPr id="73" name="Google Shape;73;p11"/>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422990510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pic>
        <p:nvPicPr>
          <p:cNvPr id="82" name="Google Shape;82;p13"/>
          <p:cNvPicPr preferRelativeResize="0"/>
          <p:nvPr/>
        </p:nvPicPr>
        <p:blipFill rotWithShape="1">
          <a:blip r:embed="rId2">
            <a:alphaModFix/>
          </a:blip>
          <a:srcRect b="52339"/>
          <a:stretch/>
        </p:blipFill>
        <p:spPr>
          <a:xfrm>
            <a:off x="0" y="4165384"/>
            <a:ext cx="12192000" cy="2692617"/>
          </a:xfrm>
          <a:prstGeom prst="rect">
            <a:avLst/>
          </a:prstGeom>
          <a:noFill/>
          <a:ln>
            <a:noFill/>
          </a:ln>
        </p:spPr>
      </p:pic>
    </p:spTree>
    <p:extLst>
      <p:ext uri="{BB962C8B-B14F-4D97-AF65-F5344CB8AC3E}">
        <p14:creationId xmlns:p14="http://schemas.microsoft.com/office/powerpoint/2010/main" val="389365183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7"/>
        <p:cNvGrpSpPr/>
        <p:nvPr/>
      </p:nvGrpSpPr>
      <p:grpSpPr>
        <a:xfrm>
          <a:off x="0" y="0"/>
          <a:ext cx="0" cy="0"/>
          <a:chOff x="0" y="0"/>
          <a:chExt cx="0" cy="0"/>
        </a:xfrm>
      </p:grpSpPr>
      <p:sp>
        <p:nvSpPr>
          <p:cNvPr id="18" name="Google Shape;18;p3"/>
          <p:cNvSpPr/>
          <p:nvPr/>
        </p:nvSpPr>
        <p:spPr>
          <a:xfrm>
            <a:off x="-94733" y="0"/>
            <a:ext cx="2760400" cy="6968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40">
              <a:buClr>
                <a:srgbClr val="000000"/>
              </a:buClr>
            </a:pPr>
            <a:fld id="{00000000-1234-1234-1234-123412341234}" type="slidenum">
              <a:rPr lang="en" kern="0" smtClean="0">
                <a:solidFill>
                  <a:srgbClr val="FFFFFF"/>
                </a:solidFill>
              </a:rPr>
              <a:pPr defTabSz="1219140">
                <a:buClr>
                  <a:srgbClr val="000000"/>
                </a:buClr>
              </a:pPr>
              <a:t>‹#›</a:t>
            </a:fld>
            <a:endParaRPr lang="en" kern="0">
              <a:solidFill>
                <a:srgbClr val="FFFFFF"/>
              </a:solidFill>
            </a:endParaRPr>
          </a:p>
        </p:txBody>
      </p:sp>
      <p:pic>
        <p:nvPicPr>
          <p:cNvPr id="25" name="Google Shape;25;p3"/>
          <p:cNvPicPr preferRelativeResize="0"/>
          <p:nvPr/>
        </p:nvPicPr>
        <p:blipFill>
          <a:blip r:embed="rId2">
            <a:alphaModFix/>
          </a:blip>
          <a:stretch>
            <a:fillRect/>
          </a:stretch>
        </p:blipFill>
        <p:spPr>
          <a:xfrm>
            <a:off x="453433" y="554197"/>
            <a:ext cx="1366467" cy="1943933"/>
          </a:xfrm>
          <a:prstGeom prst="rect">
            <a:avLst/>
          </a:prstGeom>
          <a:noFill/>
          <a:ln>
            <a:noFill/>
          </a:ln>
        </p:spPr>
      </p:pic>
    </p:spTree>
    <p:extLst>
      <p:ext uri="{BB962C8B-B14F-4D97-AF65-F5344CB8AC3E}">
        <p14:creationId xmlns:p14="http://schemas.microsoft.com/office/powerpoint/2010/main" val="82904362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0"/>
            <a:ext cx="12186584" cy="6858000"/>
          </a:xfrm>
          <a:prstGeom prst="rect">
            <a:avLst/>
          </a:prstGeom>
        </p:spPr>
      </p:pic>
      <p:sp>
        <p:nvSpPr>
          <p:cNvPr id="2" name="Title 1"/>
          <p:cNvSpPr>
            <a:spLocks noGrp="1"/>
          </p:cNvSpPr>
          <p:nvPr>
            <p:ph type="ctrTitle"/>
          </p:nvPr>
        </p:nvSpPr>
        <p:spPr>
          <a:xfrm>
            <a:off x="742547" y="1327971"/>
            <a:ext cx="9919168" cy="2181992"/>
          </a:xfrm>
        </p:spPr>
        <p:txBody>
          <a:bodyPr anchor="b"/>
          <a:lstStyle>
            <a:lvl1pPr algn="l">
              <a:defRPr sz="45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742547" y="3602038"/>
            <a:ext cx="9919168"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9" name="Picture 8">
            <a:extLst>
              <a:ext uri="{FF2B5EF4-FFF2-40B4-BE49-F238E27FC236}">
                <a16:creationId xmlns:a16="http://schemas.microsoft.com/office/drawing/2014/main" id="{6DFC80F4-BDF9-5C40-8437-B3BE20726D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451" y="251701"/>
            <a:ext cx="1905000" cy="1076270"/>
          </a:xfrm>
          <a:prstGeom prst="rect">
            <a:avLst/>
          </a:prstGeom>
        </p:spPr>
      </p:pic>
    </p:spTree>
    <p:extLst>
      <p:ext uri="{BB962C8B-B14F-4D97-AF65-F5344CB8AC3E}">
        <p14:creationId xmlns:p14="http://schemas.microsoft.com/office/powerpoint/2010/main" val="27777817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0"/>
            <a:ext cx="12186584" cy="6858000"/>
          </a:xfrm>
          <a:prstGeom prst="rect">
            <a:avLst/>
          </a:prstGeom>
        </p:spPr>
      </p:pic>
      <p:sp>
        <p:nvSpPr>
          <p:cNvPr id="2" name="Title 1"/>
          <p:cNvSpPr>
            <a:spLocks noGrp="1"/>
          </p:cNvSpPr>
          <p:nvPr>
            <p:ph type="ctrTitle"/>
          </p:nvPr>
        </p:nvSpPr>
        <p:spPr>
          <a:xfrm>
            <a:off x="742547" y="1327971"/>
            <a:ext cx="9919168" cy="2181992"/>
          </a:xfrm>
        </p:spPr>
        <p:txBody>
          <a:bodyPr anchor="b"/>
          <a:lstStyle>
            <a:lvl1pPr algn="l">
              <a:defRPr sz="45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742547" y="3602038"/>
            <a:ext cx="9919168"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10661716" y="5986023"/>
            <a:ext cx="688157" cy="339365"/>
          </a:xfrm>
          <a:prstGeom prst="rect">
            <a:avLst/>
          </a:prstGeom>
        </p:spPr>
        <p:txBody>
          <a:bodyPr/>
          <a:lstStyle>
            <a:lvl1pPr algn="ctr">
              <a:defRPr>
                <a:solidFill>
                  <a:schemeClr val="bg1"/>
                </a:solidFill>
              </a:defRPr>
            </a:lvl1pPr>
          </a:lstStyle>
          <a:p>
            <a:pPr defTabSz="685800"/>
            <a:fld id="{0CD4E7F7-BC71-45CE-A160-89DD70941712}" type="slidenum">
              <a:rPr lang="en-US" sz="1350" smtClean="0">
                <a:solidFill>
                  <a:prstClr val="white"/>
                </a:solidFill>
              </a:rPr>
              <a:pPr defTabSz="685800"/>
              <a:t>‹#›</a:t>
            </a:fld>
            <a:endParaRPr lang="en-US" sz="1350" dirty="0">
              <a:solidFill>
                <a:prstClr val="white"/>
              </a:solidFill>
            </a:endParaRPr>
          </a:p>
        </p:txBody>
      </p:sp>
      <p:pic>
        <p:nvPicPr>
          <p:cNvPr id="9" name="Picture 8">
            <a:extLst>
              <a:ext uri="{FF2B5EF4-FFF2-40B4-BE49-F238E27FC236}">
                <a16:creationId xmlns:a16="http://schemas.microsoft.com/office/drawing/2014/main" id="{6DFC80F4-BDF9-5C40-8437-B3BE20726D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451" y="251701"/>
            <a:ext cx="1905000" cy="1076270"/>
          </a:xfrm>
          <a:prstGeom prst="rect">
            <a:avLst/>
          </a:prstGeom>
        </p:spPr>
      </p:pic>
    </p:spTree>
    <p:extLst>
      <p:ext uri="{BB962C8B-B14F-4D97-AF65-F5344CB8AC3E}">
        <p14:creationId xmlns:p14="http://schemas.microsoft.com/office/powerpoint/2010/main" val="220246597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Tree>
    <p:extLst>
      <p:ext uri="{BB962C8B-B14F-4D97-AF65-F5344CB8AC3E}">
        <p14:creationId xmlns:p14="http://schemas.microsoft.com/office/powerpoint/2010/main" val="15903413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133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838200" y="1825627"/>
            <a:ext cx="10515600" cy="3594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96056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3651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651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4574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16037"/>
          </a:xfrm>
        </p:spPr>
        <p:txBody>
          <a:bodyPr/>
          <a:lstStyle>
            <a:lvl1pPr>
              <a:defRPr>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2924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6"/>
            <a:ext cx="5183188" cy="2924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06545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atin typeface="+mn-lt"/>
              </a:defRPr>
            </a:lvl1pPr>
          </a:lstStyle>
          <a:p>
            <a:r>
              <a:rPr lang="en-US" dirty="0"/>
              <a:t>Click to edit Master title style</a:t>
            </a:r>
          </a:p>
        </p:txBody>
      </p:sp>
      <p:sp>
        <p:nvSpPr>
          <p:cNvPr id="3" name="Content Placeholder 2"/>
          <p:cNvSpPr>
            <a:spLocks noGrp="1"/>
          </p:cNvSpPr>
          <p:nvPr>
            <p:ph idx="1"/>
          </p:nvPr>
        </p:nvSpPr>
        <p:spPr>
          <a:xfrm>
            <a:off x="5183188" y="987427"/>
            <a:ext cx="6172200" cy="442356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3535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Tree>
    <p:extLst>
      <p:ext uri="{BB962C8B-B14F-4D97-AF65-F5344CB8AC3E}">
        <p14:creationId xmlns:p14="http://schemas.microsoft.com/office/powerpoint/2010/main" val="81994661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Tree>
    <p:extLst>
      <p:ext uri="{BB962C8B-B14F-4D97-AF65-F5344CB8AC3E}">
        <p14:creationId xmlns:p14="http://schemas.microsoft.com/office/powerpoint/2010/main" val="325341433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3" name="TextBox 2"/>
          <p:cNvSpPr txBox="1"/>
          <p:nvPr userDrawn="1"/>
        </p:nvSpPr>
        <p:spPr>
          <a:xfrm>
            <a:off x="785005" y="2018581"/>
            <a:ext cx="10575985"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97835392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40">
              <a:buClr>
                <a:srgbClr val="000000"/>
              </a:buClr>
            </a:pPr>
            <a:fld id="{00000000-1234-1234-1234-123412341234}" type="slidenum">
              <a:rPr lang="en" kern="0" smtClean="0">
                <a:solidFill>
                  <a:srgbClr val="FFFFFF"/>
                </a:solidFill>
              </a:rPr>
              <a:pPr defTabSz="1219140">
                <a:buClr>
                  <a:srgbClr val="000000"/>
                </a:buClr>
              </a:pPr>
              <a:t>‹#›</a:t>
            </a:fld>
            <a:endParaRPr lang="en" kern="0">
              <a:solidFill>
                <a:srgbClr val="FFFFFF"/>
              </a:solidFill>
            </a:endParaRPr>
          </a:p>
        </p:txBody>
      </p:sp>
    </p:spTree>
    <p:extLst>
      <p:ext uri="{BB962C8B-B14F-4D97-AF65-F5344CB8AC3E}">
        <p14:creationId xmlns:p14="http://schemas.microsoft.com/office/powerpoint/2010/main" val="307025301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RCAP - Contact Informa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0"/>
            <a:ext cx="12186584" cy="6858000"/>
          </a:xfrm>
          <a:prstGeom prst="rect">
            <a:avLst/>
          </a:prstGeom>
        </p:spPr>
      </p:pic>
      <p:sp>
        <p:nvSpPr>
          <p:cNvPr id="6" name="Slide Number Placeholder 5"/>
          <p:cNvSpPr>
            <a:spLocks noGrp="1"/>
          </p:cNvSpPr>
          <p:nvPr>
            <p:ph type="sldNum" sz="quarter" idx="12"/>
          </p:nvPr>
        </p:nvSpPr>
        <p:spPr>
          <a:xfrm>
            <a:off x="10642863" y="5986023"/>
            <a:ext cx="707011" cy="339365"/>
          </a:xfrm>
          <a:prstGeom prst="rect">
            <a:avLst/>
          </a:prstGeom>
        </p:spPr>
        <p:txBody>
          <a:bodyPr/>
          <a:lstStyle>
            <a:lvl1pPr algn="ctr">
              <a:defRPr>
                <a:solidFill>
                  <a:schemeClr val="bg1"/>
                </a:solidFill>
              </a:defRPr>
            </a:lvl1pPr>
          </a:lstStyle>
          <a:p>
            <a:pPr defTabSz="685800"/>
            <a:fld id="{0CD4E7F7-BC71-45CE-A160-89DD70941712}" type="slidenum">
              <a:rPr lang="en-US" sz="1350" smtClean="0">
                <a:solidFill>
                  <a:prstClr val="white"/>
                </a:solidFill>
              </a:rPr>
              <a:pPr defTabSz="685800"/>
              <a:t>‹#›</a:t>
            </a:fld>
            <a:endParaRPr lang="en-US" sz="1350" dirty="0">
              <a:solidFill>
                <a:prstClr val="white"/>
              </a:solidFill>
            </a:endParaRPr>
          </a:p>
        </p:txBody>
      </p:sp>
      <p:pic>
        <p:nvPicPr>
          <p:cNvPr id="9" name="Picture 8">
            <a:extLst>
              <a:ext uri="{FF2B5EF4-FFF2-40B4-BE49-F238E27FC236}">
                <a16:creationId xmlns:a16="http://schemas.microsoft.com/office/drawing/2014/main" id="{6DFC80F4-BDF9-5C40-8437-B3BE20726D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451" y="251701"/>
            <a:ext cx="1905000" cy="1076270"/>
          </a:xfrm>
          <a:prstGeom prst="rect">
            <a:avLst/>
          </a:prstGeom>
        </p:spPr>
      </p:pic>
      <p:sp>
        <p:nvSpPr>
          <p:cNvPr id="10" name="TextBox 9"/>
          <p:cNvSpPr txBox="1"/>
          <p:nvPr userDrawn="1"/>
        </p:nvSpPr>
        <p:spPr>
          <a:xfrm>
            <a:off x="2525451" y="184178"/>
            <a:ext cx="9919168"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84BD"/>
                </a:solidFill>
                <a:effectLst/>
                <a:uLnTx/>
                <a:uFillTx/>
                <a:latin typeface="Calibri" panose="020F0502020204030204"/>
                <a:ea typeface="+mn-ea"/>
                <a:cs typeface="+mn-cs"/>
              </a:rPr>
              <a:t>Southeast Rural Community Assistance Project, Inc. (SERCAP)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84BD"/>
                </a:solidFill>
                <a:effectLst/>
                <a:uLnTx/>
                <a:uFillTx/>
                <a:latin typeface="Calibri" panose="020F0502020204030204"/>
                <a:ea typeface="+mn-ea"/>
                <a:cs typeface="+mn-cs"/>
              </a:rPr>
              <a:t>347 Campbell Avenue, SW</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84BD"/>
                </a:solidFill>
                <a:effectLst/>
                <a:uLnTx/>
                <a:uFillTx/>
                <a:latin typeface="Calibri" panose="020F0502020204030204"/>
                <a:ea typeface="+mn-ea"/>
                <a:cs typeface="+mn-cs"/>
              </a:rPr>
              <a:t>Roanoke, VA 24016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84BD"/>
                </a:solidFill>
                <a:effectLst/>
                <a:uLnTx/>
                <a:uFillTx/>
                <a:latin typeface="Calibri" panose="020F0502020204030204"/>
                <a:ea typeface="+mn-ea"/>
                <a:cs typeface="+mn-cs"/>
              </a:rPr>
              <a:t>Phone: 540-345-1184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84BD"/>
                </a:solidFill>
                <a:effectLst/>
                <a:uLnTx/>
                <a:uFillTx/>
                <a:latin typeface="Calibri" panose="020F0502020204030204"/>
                <a:ea typeface="+mn-ea"/>
                <a:cs typeface="+mn-cs"/>
              </a:rPr>
              <a:t>Fax: 540-342-2932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84BD"/>
                </a:solidFill>
                <a:effectLst/>
                <a:uLnTx/>
                <a:uFillTx/>
                <a:latin typeface="Calibri" panose="020F0502020204030204"/>
                <a:ea typeface="+mn-ea"/>
                <a:cs typeface="+mn-cs"/>
              </a:rPr>
              <a:t>www.sercap.org </a:t>
            </a:r>
            <a:endParaRPr kumimoji="0" lang="en-US" sz="1350" b="0" i="0" u="none" strike="noStrike" kern="1200" cap="none" spc="0" normalizeH="0" baseline="0" noProof="0" dirty="0">
              <a:ln>
                <a:noFill/>
              </a:ln>
              <a:solidFill>
                <a:srgbClr val="0084BD"/>
              </a:solidFill>
              <a:effectLst/>
              <a:uLnTx/>
              <a:uFillTx/>
              <a:latin typeface="Calibri" panose="020F0502020204030204"/>
              <a:ea typeface="+mn-ea"/>
              <a:cs typeface="+mn-cs"/>
            </a:endParaRPr>
          </a:p>
        </p:txBody>
      </p:sp>
      <p:sp>
        <p:nvSpPr>
          <p:cNvPr id="12" name="TextBox 11"/>
          <p:cNvSpPr txBox="1"/>
          <p:nvPr userDrawn="1"/>
        </p:nvSpPr>
        <p:spPr>
          <a:xfrm>
            <a:off x="759126" y="1645206"/>
            <a:ext cx="10590748" cy="2377574"/>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Southeast Rural Community Assistance Project, Inc. (SERCAP)</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347 Campbell Ave., SW</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Roanoke, VA 24016</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Phone: 540-345-1184</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Website: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hlinkClick r:id="rId4"/>
              </a:rPr>
              <a:t>www.sercap.org</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84185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6478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58884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2"/>
            </a:solidFill>
          </a:ln>
        </p:spPr>
        <p:txBody>
          <a:bodyPr/>
          <a:lstStyle>
            <a:lvl1pPr>
              <a:defRPr>
                <a:solidFill>
                  <a:schemeClr val="accent1">
                    <a:lumMod val="75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82016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52103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79398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01538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06040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9958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81217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70" lvl="0" indent="-457178" rtl="0">
              <a:spcBef>
                <a:spcPts val="0"/>
              </a:spcBef>
              <a:spcAft>
                <a:spcPts val="0"/>
              </a:spcAft>
              <a:buSzPts val="1800"/>
              <a:buChar char="●"/>
              <a:defRPr/>
            </a:lvl1pPr>
            <a:lvl2pPr marL="1219140" lvl="1" indent="-423312" rtl="0">
              <a:spcBef>
                <a:spcPts val="2133"/>
              </a:spcBef>
              <a:spcAft>
                <a:spcPts val="0"/>
              </a:spcAft>
              <a:buSzPts val="1400"/>
              <a:buChar char="○"/>
              <a:defRPr/>
            </a:lvl2pPr>
            <a:lvl3pPr marL="1828709" lvl="2" indent="-423312" rtl="0">
              <a:spcBef>
                <a:spcPts val="2133"/>
              </a:spcBef>
              <a:spcAft>
                <a:spcPts val="0"/>
              </a:spcAft>
              <a:buSzPts val="1400"/>
              <a:buChar char="■"/>
              <a:defRPr/>
            </a:lvl3pPr>
            <a:lvl4pPr marL="2438278" lvl="3" indent="-423312" rtl="0">
              <a:spcBef>
                <a:spcPts val="2133"/>
              </a:spcBef>
              <a:spcAft>
                <a:spcPts val="0"/>
              </a:spcAft>
              <a:buSzPts val="1400"/>
              <a:buChar char="●"/>
              <a:defRPr/>
            </a:lvl4pPr>
            <a:lvl5pPr marL="3047848" lvl="4" indent="-423312" rtl="0">
              <a:spcBef>
                <a:spcPts val="2133"/>
              </a:spcBef>
              <a:spcAft>
                <a:spcPts val="0"/>
              </a:spcAft>
              <a:buSzPts val="1400"/>
              <a:buChar char="○"/>
              <a:defRPr/>
            </a:lvl5pPr>
            <a:lvl6pPr marL="3657418" lvl="5" indent="-423312" rtl="0">
              <a:spcBef>
                <a:spcPts val="2133"/>
              </a:spcBef>
              <a:spcAft>
                <a:spcPts val="0"/>
              </a:spcAft>
              <a:buSzPts val="1400"/>
              <a:buChar char="■"/>
              <a:defRPr/>
            </a:lvl6pPr>
            <a:lvl7pPr marL="4266987" lvl="6" indent="-423312" rtl="0">
              <a:spcBef>
                <a:spcPts val="2133"/>
              </a:spcBef>
              <a:spcAft>
                <a:spcPts val="0"/>
              </a:spcAft>
              <a:buSzPts val="1400"/>
              <a:buChar char="●"/>
              <a:defRPr/>
            </a:lvl7pPr>
            <a:lvl8pPr marL="4876557" lvl="7" indent="-423312" rtl="0">
              <a:spcBef>
                <a:spcPts val="2133"/>
              </a:spcBef>
              <a:spcAft>
                <a:spcPts val="0"/>
              </a:spcAft>
              <a:buSzPts val="1400"/>
              <a:buChar char="○"/>
              <a:defRPr/>
            </a:lvl8pPr>
            <a:lvl9pPr marL="5486126" lvl="8" indent="-423312" rtl="0">
              <a:spcBef>
                <a:spcPts val="2133"/>
              </a:spcBef>
              <a:spcAft>
                <a:spcPts val="2133"/>
              </a:spcAft>
              <a:buSzPts val="1400"/>
              <a:buChar char="■"/>
              <a:defRPr/>
            </a:lvl9pPr>
          </a:lstStyle>
          <a:p>
            <a:endParaRPr/>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dirty="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316068087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9838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9383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67893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94733" y="0"/>
            <a:ext cx="2760400" cy="6968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pic>
        <p:nvPicPr>
          <p:cNvPr id="25" name="Google Shape;25;p3"/>
          <p:cNvPicPr preferRelativeResize="0"/>
          <p:nvPr/>
        </p:nvPicPr>
        <p:blipFill>
          <a:blip r:embed="rId2">
            <a:alphaModFix/>
          </a:blip>
          <a:stretch>
            <a:fillRect/>
          </a:stretch>
        </p:blipFill>
        <p:spPr>
          <a:xfrm>
            <a:off x="453432" y="554195"/>
            <a:ext cx="1366467" cy="1943933"/>
          </a:xfrm>
          <a:prstGeom prst="rect">
            <a:avLst/>
          </a:prstGeom>
          <a:noFill/>
          <a:ln>
            <a:noFill/>
          </a:ln>
        </p:spPr>
      </p:pic>
    </p:spTree>
    <p:extLst>
      <p:ext uri="{BB962C8B-B14F-4D97-AF65-F5344CB8AC3E}">
        <p14:creationId xmlns:p14="http://schemas.microsoft.com/office/powerpoint/2010/main" val="39402980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46A1BB"/>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9730318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400963165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42" name="Google Shape;42;p6"/>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75398762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18102707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
        <p:nvSpPr>
          <p:cNvPr id="73" name="Google Shape;73;p11"/>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41609864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pic>
        <p:nvPicPr>
          <p:cNvPr id="82" name="Google Shape;82;p13"/>
          <p:cNvPicPr preferRelativeResize="0"/>
          <p:nvPr/>
        </p:nvPicPr>
        <p:blipFill rotWithShape="1">
          <a:blip r:embed="rId2">
            <a:alphaModFix/>
          </a:blip>
          <a:srcRect b="52339"/>
          <a:stretch/>
        </p:blipFill>
        <p:spPr>
          <a:xfrm>
            <a:off x="0" y="4165384"/>
            <a:ext cx="12192000" cy="2692617"/>
          </a:xfrm>
          <a:prstGeom prst="rect">
            <a:avLst/>
          </a:prstGeom>
          <a:noFill/>
          <a:ln>
            <a:noFill/>
          </a:ln>
        </p:spPr>
      </p:pic>
    </p:spTree>
    <p:extLst>
      <p:ext uri="{BB962C8B-B14F-4D97-AF65-F5344CB8AC3E}">
        <p14:creationId xmlns:p14="http://schemas.microsoft.com/office/powerpoint/2010/main" val="8376853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42" name="Google Shape;42;p6"/>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70" lvl="0" indent="-423312" rtl="0">
              <a:spcBef>
                <a:spcPts val="0"/>
              </a:spcBef>
              <a:spcAft>
                <a:spcPts val="0"/>
              </a:spcAft>
              <a:buSzPts val="1400"/>
              <a:buChar char="●"/>
              <a:defRPr sz="1867"/>
            </a:lvl1pPr>
            <a:lvl2pPr marL="1219140" lvl="1" indent="-406381" rtl="0">
              <a:spcBef>
                <a:spcPts val="2133"/>
              </a:spcBef>
              <a:spcAft>
                <a:spcPts val="0"/>
              </a:spcAft>
              <a:buSzPts val="1200"/>
              <a:buChar char="○"/>
              <a:defRPr sz="1600"/>
            </a:lvl2pPr>
            <a:lvl3pPr marL="1828709" lvl="2" indent="-406381" rtl="0">
              <a:spcBef>
                <a:spcPts val="2133"/>
              </a:spcBef>
              <a:spcAft>
                <a:spcPts val="0"/>
              </a:spcAft>
              <a:buSzPts val="1200"/>
              <a:buChar char="■"/>
              <a:defRPr sz="1600"/>
            </a:lvl3pPr>
            <a:lvl4pPr marL="2438278" lvl="3" indent="-406381" rtl="0">
              <a:spcBef>
                <a:spcPts val="2133"/>
              </a:spcBef>
              <a:spcAft>
                <a:spcPts val="0"/>
              </a:spcAft>
              <a:buSzPts val="1200"/>
              <a:buChar char="●"/>
              <a:defRPr sz="1600"/>
            </a:lvl4pPr>
            <a:lvl5pPr marL="3047848" lvl="4" indent="-406381" rtl="0">
              <a:spcBef>
                <a:spcPts val="2133"/>
              </a:spcBef>
              <a:spcAft>
                <a:spcPts val="0"/>
              </a:spcAft>
              <a:buSzPts val="1200"/>
              <a:buChar char="○"/>
              <a:defRPr sz="1600"/>
            </a:lvl5pPr>
            <a:lvl6pPr marL="3657418" lvl="5" indent="-406381" rtl="0">
              <a:spcBef>
                <a:spcPts val="2133"/>
              </a:spcBef>
              <a:spcAft>
                <a:spcPts val="0"/>
              </a:spcAft>
              <a:buSzPts val="1200"/>
              <a:buChar char="■"/>
              <a:defRPr sz="1600"/>
            </a:lvl6pPr>
            <a:lvl7pPr marL="4266987" lvl="6" indent="-406381" rtl="0">
              <a:spcBef>
                <a:spcPts val="2133"/>
              </a:spcBef>
              <a:spcAft>
                <a:spcPts val="0"/>
              </a:spcAft>
              <a:buSzPts val="1200"/>
              <a:buChar char="●"/>
              <a:defRPr sz="1600"/>
            </a:lvl7pPr>
            <a:lvl8pPr marL="4876557" lvl="7" indent="-406381" rtl="0">
              <a:spcBef>
                <a:spcPts val="2133"/>
              </a:spcBef>
              <a:spcAft>
                <a:spcPts val="0"/>
              </a:spcAft>
              <a:buSzPts val="1200"/>
              <a:buChar char="○"/>
              <a:defRPr sz="1600"/>
            </a:lvl8pPr>
            <a:lvl9pPr marL="5486126" lvl="8" indent="-406381" rtl="0">
              <a:spcBef>
                <a:spcPts val="2133"/>
              </a:spcBef>
              <a:spcAft>
                <a:spcPts val="2133"/>
              </a:spcAft>
              <a:buSzPts val="1200"/>
              <a:buChar char="■"/>
              <a:defRPr sz="1600"/>
            </a:lvl9pPr>
          </a:lstStyle>
          <a:p>
            <a:endParaRPr/>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70" lvl="0" indent="-423312" rtl="0">
              <a:spcBef>
                <a:spcPts val="0"/>
              </a:spcBef>
              <a:spcAft>
                <a:spcPts val="0"/>
              </a:spcAft>
              <a:buSzPts val="1400"/>
              <a:buChar char="●"/>
              <a:defRPr sz="1867"/>
            </a:lvl1pPr>
            <a:lvl2pPr marL="1219140" lvl="1" indent="-406381" rtl="0">
              <a:spcBef>
                <a:spcPts val="2133"/>
              </a:spcBef>
              <a:spcAft>
                <a:spcPts val="0"/>
              </a:spcAft>
              <a:buSzPts val="1200"/>
              <a:buChar char="○"/>
              <a:defRPr sz="1600"/>
            </a:lvl2pPr>
            <a:lvl3pPr marL="1828709" lvl="2" indent="-406381" rtl="0">
              <a:spcBef>
                <a:spcPts val="2133"/>
              </a:spcBef>
              <a:spcAft>
                <a:spcPts val="0"/>
              </a:spcAft>
              <a:buSzPts val="1200"/>
              <a:buChar char="■"/>
              <a:defRPr sz="1600"/>
            </a:lvl3pPr>
            <a:lvl4pPr marL="2438278" lvl="3" indent="-406381" rtl="0">
              <a:spcBef>
                <a:spcPts val="2133"/>
              </a:spcBef>
              <a:spcAft>
                <a:spcPts val="0"/>
              </a:spcAft>
              <a:buSzPts val="1200"/>
              <a:buChar char="●"/>
              <a:defRPr sz="1600"/>
            </a:lvl4pPr>
            <a:lvl5pPr marL="3047848" lvl="4" indent="-406381" rtl="0">
              <a:spcBef>
                <a:spcPts val="2133"/>
              </a:spcBef>
              <a:spcAft>
                <a:spcPts val="0"/>
              </a:spcAft>
              <a:buSzPts val="1200"/>
              <a:buChar char="○"/>
              <a:defRPr sz="1600"/>
            </a:lvl5pPr>
            <a:lvl6pPr marL="3657418" lvl="5" indent="-406381" rtl="0">
              <a:spcBef>
                <a:spcPts val="2133"/>
              </a:spcBef>
              <a:spcAft>
                <a:spcPts val="0"/>
              </a:spcAft>
              <a:buSzPts val="1200"/>
              <a:buChar char="■"/>
              <a:defRPr sz="1600"/>
            </a:lvl6pPr>
            <a:lvl7pPr marL="4266987" lvl="6" indent="-406381" rtl="0">
              <a:spcBef>
                <a:spcPts val="2133"/>
              </a:spcBef>
              <a:spcAft>
                <a:spcPts val="0"/>
              </a:spcAft>
              <a:buSzPts val="1200"/>
              <a:buChar char="●"/>
              <a:defRPr sz="1600"/>
            </a:lvl7pPr>
            <a:lvl8pPr marL="4876557" lvl="7" indent="-406381" rtl="0">
              <a:spcBef>
                <a:spcPts val="2133"/>
              </a:spcBef>
              <a:spcAft>
                <a:spcPts val="0"/>
              </a:spcAft>
              <a:buSzPts val="1200"/>
              <a:buChar char="○"/>
              <a:defRPr sz="1600"/>
            </a:lvl8pPr>
            <a:lvl9pPr marL="5486126" lvl="8" indent="-406381" rtl="0">
              <a:spcBef>
                <a:spcPts val="2133"/>
              </a:spcBef>
              <a:spcAft>
                <a:spcPts val="2133"/>
              </a:spcAft>
              <a:buSzPts val="1200"/>
              <a:buChar char="■"/>
              <a:defRPr sz="1600"/>
            </a:lvl9pPr>
          </a:lstStyle>
          <a:p>
            <a:endParaRPr/>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19661508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94733" y="0"/>
            <a:ext cx="2760400" cy="6968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pic>
        <p:nvPicPr>
          <p:cNvPr id="25" name="Google Shape;25;p3"/>
          <p:cNvPicPr preferRelativeResize="0"/>
          <p:nvPr/>
        </p:nvPicPr>
        <p:blipFill>
          <a:blip r:embed="rId2">
            <a:alphaModFix/>
          </a:blip>
          <a:stretch>
            <a:fillRect/>
          </a:stretch>
        </p:blipFill>
        <p:spPr>
          <a:xfrm>
            <a:off x="453432" y="554195"/>
            <a:ext cx="1366467" cy="1943933"/>
          </a:xfrm>
          <a:prstGeom prst="rect">
            <a:avLst/>
          </a:prstGeom>
          <a:noFill/>
          <a:ln>
            <a:noFill/>
          </a:ln>
        </p:spPr>
      </p:pic>
    </p:spTree>
    <p:extLst>
      <p:ext uri="{BB962C8B-B14F-4D97-AF65-F5344CB8AC3E}">
        <p14:creationId xmlns:p14="http://schemas.microsoft.com/office/powerpoint/2010/main" val="23572330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46A1BB"/>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418454705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233994442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42" name="Google Shape;42;p6"/>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122841619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375666389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
        <p:nvSpPr>
          <p:cNvPr id="73" name="Google Shape;73;p11"/>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166704090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pic>
        <p:nvPicPr>
          <p:cNvPr id="82" name="Google Shape;82;p13"/>
          <p:cNvPicPr preferRelativeResize="0"/>
          <p:nvPr/>
        </p:nvPicPr>
        <p:blipFill rotWithShape="1">
          <a:blip r:embed="rId2">
            <a:alphaModFix/>
          </a:blip>
          <a:srcRect b="52339"/>
          <a:stretch/>
        </p:blipFill>
        <p:spPr>
          <a:xfrm>
            <a:off x="0" y="4165384"/>
            <a:ext cx="12192000" cy="2692617"/>
          </a:xfrm>
          <a:prstGeom prst="rect">
            <a:avLst/>
          </a:prstGeom>
          <a:noFill/>
          <a:ln>
            <a:noFill/>
          </a:ln>
        </p:spPr>
      </p:pic>
    </p:spTree>
    <p:extLst>
      <p:ext uri="{BB962C8B-B14F-4D97-AF65-F5344CB8AC3E}">
        <p14:creationId xmlns:p14="http://schemas.microsoft.com/office/powerpoint/2010/main" val="316948701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94733" y="0"/>
            <a:ext cx="2760400" cy="6968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pic>
        <p:nvPicPr>
          <p:cNvPr id="25" name="Google Shape;25;p3"/>
          <p:cNvPicPr preferRelativeResize="0"/>
          <p:nvPr/>
        </p:nvPicPr>
        <p:blipFill>
          <a:blip r:embed="rId2">
            <a:alphaModFix/>
          </a:blip>
          <a:stretch>
            <a:fillRect/>
          </a:stretch>
        </p:blipFill>
        <p:spPr>
          <a:xfrm>
            <a:off x="453432" y="554195"/>
            <a:ext cx="1366467" cy="1943933"/>
          </a:xfrm>
          <a:prstGeom prst="rect">
            <a:avLst/>
          </a:prstGeom>
          <a:noFill/>
          <a:ln>
            <a:noFill/>
          </a:ln>
        </p:spPr>
      </p:pic>
    </p:spTree>
    <p:extLst>
      <p:ext uri="{BB962C8B-B14F-4D97-AF65-F5344CB8AC3E}">
        <p14:creationId xmlns:p14="http://schemas.microsoft.com/office/powerpoint/2010/main" val="130542043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46A1BB"/>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58661646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319359247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88352098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42" name="Google Shape;42;p6"/>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360273540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355185050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
        <p:nvSpPr>
          <p:cNvPr id="73" name="Google Shape;73;p11"/>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122385727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pic>
        <p:nvPicPr>
          <p:cNvPr id="82" name="Google Shape;82;p13"/>
          <p:cNvPicPr preferRelativeResize="0"/>
          <p:nvPr/>
        </p:nvPicPr>
        <p:blipFill rotWithShape="1">
          <a:blip r:embed="rId2">
            <a:alphaModFix/>
          </a:blip>
          <a:srcRect b="52339"/>
          <a:stretch/>
        </p:blipFill>
        <p:spPr>
          <a:xfrm>
            <a:off x="0" y="4165384"/>
            <a:ext cx="12192000" cy="2692617"/>
          </a:xfrm>
          <a:prstGeom prst="rect">
            <a:avLst/>
          </a:prstGeom>
          <a:noFill/>
          <a:ln>
            <a:noFill/>
          </a:ln>
        </p:spPr>
      </p:pic>
    </p:spTree>
    <p:extLst>
      <p:ext uri="{BB962C8B-B14F-4D97-AF65-F5344CB8AC3E}">
        <p14:creationId xmlns:p14="http://schemas.microsoft.com/office/powerpoint/2010/main" val="31813214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9E9E9E">
            <a:alpha val="0"/>
          </a:srgbClr>
        </a:solidFill>
        <a:effectLst/>
      </p:bgPr>
    </p:bg>
    <p:spTree>
      <p:nvGrpSpPr>
        <p:cNvPr id="1" name="Shape 17"/>
        <p:cNvGrpSpPr/>
        <p:nvPr/>
      </p:nvGrpSpPr>
      <p:grpSpPr>
        <a:xfrm>
          <a:off x="0" y="0"/>
          <a:ext cx="0" cy="0"/>
          <a:chOff x="0" y="0"/>
          <a:chExt cx="0" cy="0"/>
        </a:xfrm>
      </p:grpSpPr>
      <p:sp>
        <p:nvSpPr>
          <p:cNvPr id="18" name="Google Shape;18;p3"/>
          <p:cNvSpPr/>
          <p:nvPr/>
        </p:nvSpPr>
        <p:spPr>
          <a:xfrm>
            <a:off x="-94733" y="0"/>
            <a:ext cx="2760400" cy="6968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2395100" y="0"/>
            <a:ext cx="9796800" cy="6858000"/>
          </a:xfrm>
          <a:prstGeom prst="rect">
            <a:avLst/>
          </a:prstGeom>
          <a:solidFill>
            <a:srgbClr val="3776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20" name="Google Shape;20;p3"/>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21" name="Google Shape;21;p3"/>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sp>
        <p:nvSpPr>
          <p:cNvPr id="22" name="Google Shape;22;p3"/>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23" name="Google Shape;23;p3"/>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24" name="Google Shape;24;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pic>
        <p:nvPicPr>
          <p:cNvPr id="25" name="Google Shape;25;p3"/>
          <p:cNvPicPr preferRelativeResize="0"/>
          <p:nvPr/>
        </p:nvPicPr>
        <p:blipFill>
          <a:blip r:embed="rId2">
            <a:alphaModFix/>
          </a:blip>
          <a:stretch>
            <a:fillRect/>
          </a:stretch>
        </p:blipFill>
        <p:spPr>
          <a:xfrm>
            <a:off x="453432" y="554195"/>
            <a:ext cx="1366467" cy="1943933"/>
          </a:xfrm>
          <a:prstGeom prst="rect">
            <a:avLst/>
          </a:prstGeom>
          <a:noFill/>
          <a:ln>
            <a:noFill/>
          </a:ln>
        </p:spPr>
      </p:pic>
    </p:spTree>
    <p:extLst>
      <p:ext uri="{BB962C8B-B14F-4D97-AF65-F5344CB8AC3E}">
        <p14:creationId xmlns:p14="http://schemas.microsoft.com/office/powerpoint/2010/main" val="75987813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46A1BB"/>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28" name="Google Shape;28;p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4"/>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30" name="Google Shape;30;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50859631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cxnSp>
        <p:nvCxnSpPr>
          <p:cNvPr id="32" name="Google Shape;32;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3" name="Google Shape;33;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sp>
        <p:nvSpPr>
          <p:cNvPr id="34" name="Google Shape;34;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 name="Google Shape;3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cxnSp>
        <p:nvCxnSpPr>
          <p:cNvPr id="37" name="Google Shape;37;p5"/>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38" name="Google Shape;38;p5"/>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92174209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cxnSp>
        <p:nvCxnSpPr>
          <p:cNvPr id="40" name="Google Shape;40;p6"/>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41" name="Google Shape;41;p6"/>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42" name="Google Shape;42;p6"/>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3" name="Google Shape;43;p6"/>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5" name="Google Shape;45;p6"/>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6" name="Google Shape;46;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367931371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46A1BB"/>
        </a:soli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69279086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cxnSp>
        <p:nvCxnSpPr>
          <p:cNvPr id="69" name="Google Shape;69;p11"/>
          <p:cNvCxnSpPr/>
          <p:nvPr/>
        </p:nvCxnSpPr>
        <p:spPr>
          <a:xfrm>
            <a:off x="566933" y="6320000"/>
            <a:ext cx="11062400" cy="0"/>
          </a:xfrm>
          <a:prstGeom prst="straightConnector1">
            <a:avLst/>
          </a:prstGeom>
          <a:noFill/>
          <a:ln w="19050" cap="flat" cmpd="sng">
            <a:solidFill>
              <a:srgbClr val="3776B3"/>
            </a:solidFill>
            <a:prstDash val="solid"/>
            <a:round/>
            <a:headEnd type="none" w="sm" len="sm"/>
            <a:tailEnd type="none" w="sm" len="sm"/>
          </a:ln>
        </p:spPr>
      </p:cxnSp>
      <p:cxnSp>
        <p:nvCxnSpPr>
          <p:cNvPr id="70" name="Google Shape;70;p11"/>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71" name="Google Shape;71;p1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72" name="Google Shape;72;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
        <p:nvSpPr>
          <p:cNvPr id="73" name="Google Shape;73;p11"/>
          <p:cNvSpPr txBox="1"/>
          <p:nvPr/>
        </p:nvSpPr>
        <p:spPr>
          <a:xfrm rot="-5400000">
            <a:off x="-693535" y="-162269"/>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325418181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 name="Google Shape;52;p8"/>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noAutofit/>
          </a:bodyPr>
          <a:lstStyle>
            <a:lvl1pPr marL="609570" lvl="0" indent="-406381" rtl="0">
              <a:spcBef>
                <a:spcPts val="0"/>
              </a:spcBef>
              <a:spcAft>
                <a:spcPts val="0"/>
              </a:spcAft>
              <a:buSzPts val="1200"/>
              <a:buChar char="●"/>
              <a:defRPr sz="1600"/>
            </a:lvl1pPr>
            <a:lvl2pPr marL="1219140" lvl="1" indent="-406381" rtl="0">
              <a:spcBef>
                <a:spcPts val="2133"/>
              </a:spcBef>
              <a:spcAft>
                <a:spcPts val="0"/>
              </a:spcAft>
              <a:buSzPts val="1200"/>
              <a:buChar char="○"/>
              <a:defRPr sz="1600"/>
            </a:lvl2pPr>
            <a:lvl3pPr marL="1828709" lvl="2" indent="-406381" rtl="0">
              <a:spcBef>
                <a:spcPts val="2133"/>
              </a:spcBef>
              <a:spcAft>
                <a:spcPts val="0"/>
              </a:spcAft>
              <a:buSzPts val="1200"/>
              <a:buChar char="■"/>
              <a:defRPr sz="1600"/>
            </a:lvl3pPr>
            <a:lvl4pPr marL="2438278" lvl="3" indent="-406381" rtl="0">
              <a:spcBef>
                <a:spcPts val="2133"/>
              </a:spcBef>
              <a:spcAft>
                <a:spcPts val="0"/>
              </a:spcAft>
              <a:buSzPts val="1200"/>
              <a:buChar char="●"/>
              <a:defRPr sz="1600"/>
            </a:lvl4pPr>
            <a:lvl5pPr marL="3047848" lvl="4" indent="-406381" rtl="0">
              <a:spcBef>
                <a:spcPts val="2133"/>
              </a:spcBef>
              <a:spcAft>
                <a:spcPts val="0"/>
              </a:spcAft>
              <a:buSzPts val="1200"/>
              <a:buChar char="○"/>
              <a:defRPr sz="1600"/>
            </a:lvl5pPr>
            <a:lvl6pPr marL="3657418" lvl="5" indent="-406381" rtl="0">
              <a:spcBef>
                <a:spcPts val="2133"/>
              </a:spcBef>
              <a:spcAft>
                <a:spcPts val="0"/>
              </a:spcAft>
              <a:buSzPts val="1200"/>
              <a:buChar char="■"/>
              <a:defRPr sz="1600"/>
            </a:lvl6pPr>
            <a:lvl7pPr marL="4266987" lvl="6" indent="-406381" rtl="0">
              <a:spcBef>
                <a:spcPts val="2133"/>
              </a:spcBef>
              <a:spcAft>
                <a:spcPts val="0"/>
              </a:spcAft>
              <a:buSzPts val="1200"/>
              <a:buChar char="●"/>
              <a:defRPr sz="1600"/>
            </a:lvl7pPr>
            <a:lvl8pPr marL="4876557" lvl="7" indent="-406381" rtl="0">
              <a:spcBef>
                <a:spcPts val="2133"/>
              </a:spcBef>
              <a:spcAft>
                <a:spcPts val="0"/>
              </a:spcAft>
              <a:buSzPts val="1200"/>
              <a:buChar char="○"/>
              <a:defRPr sz="1600"/>
            </a:lvl8pPr>
            <a:lvl9pPr marL="5486126" lvl="8" indent="-406381" rtl="0">
              <a:spcBef>
                <a:spcPts val="2133"/>
              </a:spcBef>
              <a:spcAft>
                <a:spcPts val="2133"/>
              </a:spcAft>
              <a:buSzPts val="1200"/>
              <a:buChar char="■"/>
              <a:defRPr sz="1600"/>
            </a:lvl9pPr>
          </a:lstStyle>
          <a:p>
            <a:endParaRPr/>
          </a:p>
        </p:txBody>
      </p:sp>
      <p:sp>
        <p:nvSpPr>
          <p:cNvPr id="53" name="Google Shape;53;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cxnSp>
        <p:nvCxnSpPr>
          <p:cNvPr id="54" name="Google Shape;54;p8"/>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55" name="Google Shape;55;p8"/>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dirty="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190871826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pic>
        <p:nvPicPr>
          <p:cNvPr id="82" name="Google Shape;82;p13"/>
          <p:cNvPicPr preferRelativeResize="0"/>
          <p:nvPr/>
        </p:nvPicPr>
        <p:blipFill rotWithShape="1">
          <a:blip r:embed="rId2">
            <a:alphaModFix/>
          </a:blip>
          <a:srcRect b="52339"/>
          <a:stretch/>
        </p:blipFill>
        <p:spPr>
          <a:xfrm>
            <a:off x="0" y="4165384"/>
            <a:ext cx="12192000" cy="2692617"/>
          </a:xfrm>
          <a:prstGeom prst="rect">
            <a:avLst/>
          </a:prstGeom>
          <a:noFill/>
          <a:ln>
            <a:noFill/>
          </a:ln>
        </p:spPr>
      </p:pic>
    </p:spTree>
    <p:extLst>
      <p:ext uri="{BB962C8B-B14F-4D97-AF65-F5344CB8AC3E}">
        <p14:creationId xmlns:p14="http://schemas.microsoft.com/office/powerpoint/2010/main" val="382336030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1933204" y="787221"/>
            <a:ext cx="8325600" cy="5114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776B3"/>
              </a:buClr>
              <a:buSzPts val="4800"/>
              <a:buFont typeface="Libre Caslon Text"/>
              <a:buNone/>
              <a:defRPr sz="6400">
                <a:solidFill>
                  <a:srgbClr val="3776B3"/>
                </a:solidFill>
                <a:highlight>
                  <a:schemeClr val="lt1"/>
                </a:highlight>
                <a:latin typeface="Libre Caslon Text"/>
                <a:ea typeface="Libre Caslon Text"/>
                <a:cs typeface="Libre Caslon Text"/>
                <a:sym typeface="Libre Caslon Text"/>
              </a:defRPr>
            </a:lvl1pPr>
            <a:lvl2pPr lvl="1" rtl="0">
              <a:spcBef>
                <a:spcPts val="0"/>
              </a:spcBef>
              <a:spcAft>
                <a:spcPts val="0"/>
              </a:spcAft>
              <a:buClr>
                <a:srgbClr val="3776B3"/>
              </a:buClr>
              <a:buSzPts val="4800"/>
              <a:buNone/>
              <a:defRPr sz="6400">
                <a:solidFill>
                  <a:srgbClr val="3776B3"/>
                </a:solidFill>
                <a:highlight>
                  <a:schemeClr val="lt1"/>
                </a:highlight>
              </a:defRPr>
            </a:lvl2pPr>
            <a:lvl3pPr lvl="2" rtl="0">
              <a:spcBef>
                <a:spcPts val="0"/>
              </a:spcBef>
              <a:spcAft>
                <a:spcPts val="0"/>
              </a:spcAft>
              <a:buClr>
                <a:srgbClr val="3776B3"/>
              </a:buClr>
              <a:buSzPts val="4800"/>
              <a:buNone/>
              <a:defRPr sz="6400">
                <a:solidFill>
                  <a:srgbClr val="3776B3"/>
                </a:solidFill>
                <a:highlight>
                  <a:schemeClr val="lt1"/>
                </a:highlight>
              </a:defRPr>
            </a:lvl3pPr>
            <a:lvl4pPr lvl="3" rtl="0">
              <a:spcBef>
                <a:spcPts val="0"/>
              </a:spcBef>
              <a:spcAft>
                <a:spcPts val="0"/>
              </a:spcAft>
              <a:buClr>
                <a:srgbClr val="3776B3"/>
              </a:buClr>
              <a:buSzPts val="4800"/>
              <a:buNone/>
              <a:defRPr sz="6400">
                <a:solidFill>
                  <a:srgbClr val="3776B3"/>
                </a:solidFill>
                <a:highlight>
                  <a:schemeClr val="lt1"/>
                </a:highlight>
              </a:defRPr>
            </a:lvl4pPr>
            <a:lvl5pPr lvl="4" rtl="0">
              <a:spcBef>
                <a:spcPts val="0"/>
              </a:spcBef>
              <a:spcAft>
                <a:spcPts val="0"/>
              </a:spcAft>
              <a:buClr>
                <a:srgbClr val="3776B3"/>
              </a:buClr>
              <a:buSzPts val="4800"/>
              <a:buNone/>
              <a:defRPr sz="6400">
                <a:solidFill>
                  <a:srgbClr val="3776B3"/>
                </a:solidFill>
                <a:highlight>
                  <a:schemeClr val="lt1"/>
                </a:highlight>
              </a:defRPr>
            </a:lvl5pPr>
            <a:lvl6pPr lvl="5" rtl="0">
              <a:spcBef>
                <a:spcPts val="0"/>
              </a:spcBef>
              <a:spcAft>
                <a:spcPts val="0"/>
              </a:spcAft>
              <a:buClr>
                <a:srgbClr val="3776B3"/>
              </a:buClr>
              <a:buSzPts val="4800"/>
              <a:buNone/>
              <a:defRPr sz="6400">
                <a:solidFill>
                  <a:srgbClr val="3776B3"/>
                </a:solidFill>
                <a:highlight>
                  <a:schemeClr val="lt1"/>
                </a:highlight>
              </a:defRPr>
            </a:lvl6pPr>
            <a:lvl7pPr lvl="6" rtl="0">
              <a:spcBef>
                <a:spcPts val="0"/>
              </a:spcBef>
              <a:spcAft>
                <a:spcPts val="0"/>
              </a:spcAft>
              <a:buClr>
                <a:srgbClr val="3776B3"/>
              </a:buClr>
              <a:buSzPts val="4800"/>
              <a:buNone/>
              <a:defRPr sz="6400">
                <a:solidFill>
                  <a:srgbClr val="3776B3"/>
                </a:solidFill>
                <a:highlight>
                  <a:schemeClr val="lt1"/>
                </a:highlight>
              </a:defRPr>
            </a:lvl7pPr>
            <a:lvl8pPr lvl="7" rtl="0">
              <a:spcBef>
                <a:spcPts val="0"/>
              </a:spcBef>
              <a:spcAft>
                <a:spcPts val="0"/>
              </a:spcAft>
              <a:buClr>
                <a:srgbClr val="3776B3"/>
              </a:buClr>
              <a:buSzPts val="4800"/>
              <a:buNone/>
              <a:defRPr sz="6400">
                <a:solidFill>
                  <a:srgbClr val="3776B3"/>
                </a:solidFill>
                <a:highlight>
                  <a:schemeClr val="lt1"/>
                </a:highlight>
              </a:defRPr>
            </a:lvl8pPr>
            <a:lvl9pPr lvl="8" rtl="0">
              <a:spcBef>
                <a:spcPts val="0"/>
              </a:spcBef>
              <a:spcAft>
                <a:spcPts val="0"/>
              </a:spcAft>
              <a:buClr>
                <a:srgbClr val="3776B3"/>
              </a:buClr>
              <a:buSzPts val="4800"/>
              <a:buNone/>
              <a:defRPr sz="6400">
                <a:solidFill>
                  <a:srgbClr val="3776B3"/>
                </a:solidFill>
                <a:highlight>
                  <a:schemeClr val="lt1"/>
                </a:highlight>
              </a:defRPr>
            </a:lvl9pPr>
          </a:lstStyle>
          <a:p>
            <a:endParaRPr/>
          </a:p>
        </p:txBody>
      </p:sp>
      <p:sp>
        <p:nvSpPr>
          <p:cNvPr id="58" name="Google Shape;58;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40">
              <a:buClr>
                <a:srgbClr val="000000"/>
              </a:buClr>
            </a:pPr>
            <a:fld id="{00000000-1234-1234-1234-123412341234}" type="slidenum">
              <a:rPr lang="en" kern="0" smtClean="0">
                <a:solidFill>
                  <a:srgbClr val="FFFFFF"/>
                </a:solidFill>
              </a:rPr>
              <a:pPr defTabSz="1219140">
                <a:buClr>
                  <a:srgbClr val="000000"/>
                </a:buClr>
              </a:pPr>
              <a:t>‹#›</a:t>
            </a:fld>
            <a:endParaRPr lang="en" kern="0">
              <a:solidFill>
                <a:srgbClr val="FFFFFF"/>
              </a:solidFill>
            </a:endParaRPr>
          </a:p>
        </p:txBody>
      </p:sp>
      <p:cxnSp>
        <p:nvCxnSpPr>
          <p:cNvPr id="59" name="Google Shape;59;p9"/>
          <p:cNvCxnSpPr/>
          <p:nvPr/>
        </p:nvCxnSpPr>
        <p:spPr>
          <a:xfrm>
            <a:off x="769795" y="-60867"/>
            <a:ext cx="0" cy="1278000"/>
          </a:xfrm>
          <a:prstGeom prst="straightConnector1">
            <a:avLst/>
          </a:prstGeom>
          <a:noFill/>
          <a:ln w="19050" cap="flat" cmpd="sng">
            <a:solidFill>
              <a:schemeClr val="dk2"/>
            </a:solidFill>
            <a:prstDash val="solid"/>
            <a:round/>
            <a:headEnd type="none" w="sm" len="sm"/>
            <a:tailEnd type="none" w="sm" len="sm"/>
          </a:ln>
        </p:spPr>
      </p:cxnSp>
      <p:sp>
        <p:nvSpPr>
          <p:cNvPr id="60" name="Google Shape;60;p9"/>
          <p:cNvSpPr txBox="1"/>
          <p:nvPr/>
        </p:nvSpPr>
        <p:spPr>
          <a:xfrm rot="-5400000">
            <a:off x="-693535" y="-162268"/>
            <a:ext cx="2556000" cy="492402"/>
          </a:xfrm>
          <a:prstGeom prst="rect">
            <a:avLst/>
          </a:prstGeom>
          <a:noFill/>
          <a:ln>
            <a:noFill/>
          </a:ln>
        </p:spPr>
        <p:txBody>
          <a:bodyPr spcFirstLastPara="1" wrap="square" lIns="121900" tIns="121900" rIns="121900" bIns="12190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RCAP</a:t>
            </a:r>
            <a:endParaRPr kumimoji="0" sz="1600" b="0" i="0" u="none" strike="noStrike" kern="0" cap="none" spc="0" normalizeH="0" baseline="0" noProof="0" dirty="0">
              <a:ln>
                <a:noFill/>
              </a:ln>
              <a:solidFill>
                <a:srgbClr val="000000"/>
              </a:solidFill>
              <a:effectLst/>
              <a:uLnTx/>
              <a:uFillTx/>
              <a:latin typeface="Lato"/>
              <a:ea typeface="Lato"/>
              <a:cs typeface="Lato"/>
              <a:sym typeface="Lato"/>
            </a:endParaRPr>
          </a:p>
        </p:txBody>
      </p:sp>
    </p:spTree>
    <p:extLst>
      <p:ext uri="{BB962C8B-B14F-4D97-AF65-F5344CB8AC3E}">
        <p14:creationId xmlns:p14="http://schemas.microsoft.com/office/powerpoint/2010/main" val="285917115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10"/>
          <p:cNvSpPr/>
          <p:nvPr/>
        </p:nvSpPr>
        <p:spPr>
          <a:xfrm>
            <a:off x="6096000" y="167"/>
            <a:ext cx="6096000" cy="6858000"/>
          </a:xfrm>
          <a:prstGeom prst="rect">
            <a:avLst/>
          </a:prstGeom>
          <a:solidFill>
            <a:srgbClr val="3776B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3776B3"/>
              </a:solidFill>
              <a:effectLst/>
              <a:uLnTx/>
              <a:uFillTx/>
              <a:latin typeface="Arial"/>
              <a:cs typeface="Arial"/>
              <a:sym typeface="Arial"/>
            </a:endParaRPr>
          </a:p>
        </p:txBody>
      </p:sp>
      <p:cxnSp>
        <p:nvCxnSpPr>
          <p:cNvPr id="63" name="Google Shape;63;p10"/>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4" name="Google Shape;64;p10"/>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776B3"/>
              </a:buClr>
              <a:buSzPts val="3600"/>
              <a:buFont typeface="Libre Caslon Text"/>
              <a:buNone/>
              <a:defRPr sz="4800">
                <a:solidFill>
                  <a:srgbClr val="3776B3"/>
                </a:solidFill>
                <a:latin typeface="Libre Caslon Text"/>
                <a:ea typeface="Libre Caslon Text"/>
                <a:cs typeface="Libre Caslon Text"/>
                <a:sym typeface="Libre Caslon Text"/>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65" name="Google Shape;65;p10"/>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Helvetica Neue"/>
              <a:buNone/>
              <a:defRPr sz="2800">
                <a:latin typeface="Helvetica Neue"/>
                <a:ea typeface="Helvetica Neue"/>
                <a:cs typeface="Helvetica Neue"/>
                <a:sym typeface="Helvetica Neu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6" name="Google Shape;66;p10"/>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70" lvl="0" indent="-457178" rtl="0">
              <a:spcBef>
                <a:spcPts val="0"/>
              </a:spcBef>
              <a:spcAft>
                <a:spcPts val="0"/>
              </a:spcAft>
              <a:buClr>
                <a:schemeClr val="lt1"/>
              </a:buClr>
              <a:buSzPts val="1800"/>
              <a:buFont typeface="Helvetica Neue"/>
              <a:buChar char="●"/>
              <a:defRPr>
                <a:solidFill>
                  <a:schemeClr val="lt1"/>
                </a:solidFill>
                <a:latin typeface="Helvetica Neue"/>
                <a:ea typeface="Helvetica Neue"/>
                <a:cs typeface="Helvetica Neue"/>
                <a:sym typeface="Helvetica Neue"/>
              </a:defRPr>
            </a:lvl1pPr>
            <a:lvl2pPr marL="1219140" lvl="1" indent="-423312"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2pPr>
            <a:lvl3pPr marL="1828709" lvl="2" indent="-423312"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3pPr>
            <a:lvl4pPr marL="2438278" lvl="3" indent="-423312"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4pPr>
            <a:lvl5pPr marL="3047848" lvl="4" indent="-423312"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5pPr>
            <a:lvl6pPr marL="3657418" lvl="5" indent="-423312"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6pPr>
            <a:lvl7pPr marL="4266987" lvl="6" indent="-423312"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7pPr>
            <a:lvl8pPr marL="4876557" lvl="7" indent="-423312" rtl="0">
              <a:spcBef>
                <a:spcPts val="2133"/>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8pPr>
            <a:lvl9pPr marL="5486126" lvl="8" indent="-423312" rtl="0">
              <a:spcBef>
                <a:spcPts val="2133"/>
              </a:spcBef>
              <a:spcAft>
                <a:spcPts val="2133"/>
              </a:spcAft>
              <a:buClr>
                <a:schemeClr val="lt1"/>
              </a:buClr>
              <a:buSzPts val="1400"/>
              <a:buFont typeface="Helvetica Neue"/>
              <a:buChar char="■"/>
              <a:defRPr>
                <a:solidFill>
                  <a:schemeClr val="lt1"/>
                </a:solidFill>
                <a:latin typeface="Helvetica Neue"/>
                <a:ea typeface="Helvetica Neue"/>
                <a:cs typeface="Helvetica Neue"/>
                <a:sym typeface="Helvetica Neue"/>
              </a:defRPr>
            </a:lvl9pPr>
          </a:lstStyle>
          <a:p>
            <a:endParaRPr/>
          </a:p>
        </p:txBody>
      </p:sp>
      <p:sp>
        <p:nvSpPr>
          <p:cNvPr id="67" name="Google Shape;67;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40">
              <a:buClr>
                <a:srgbClr val="000000"/>
              </a:buClr>
            </a:pPr>
            <a:fld id="{00000000-1234-1234-1234-123412341234}" type="slidenum">
              <a:rPr lang="en" kern="0" smtClean="0">
                <a:solidFill>
                  <a:srgbClr val="FFFFFF"/>
                </a:solidFill>
              </a:rPr>
              <a:pPr defTabSz="1219140">
                <a:buClr>
                  <a:srgbClr val="000000"/>
                </a:buClr>
              </a:pPr>
              <a:t>‹#›</a:t>
            </a:fld>
            <a:endParaRPr lang="en" kern="0">
              <a:solidFill>
                <a:srgbClr val="FFFFFF"/>
              </a:solidFill>
            </a:endParaRPr>
          </a:p>
        </p:txBody>
      </p:sp>
    </p:spTree>
    <p:extLst>
      <p:ext uri="{BB962C8B-B14F-4D97-AF65-F5344CB8AC3E}">
        <p14:creationId xmlns:p14="http://schemas.microsoft.com/office/powerpoint/2010/main" val="333001749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710547717"/>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3091699020"/>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7"/>
            <a:ext cx="10515600" cy="36277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10642863" y="5986023"/>
            <a:ext cx="707011" cy="339365"/>
          </a:xfrm>
          <a:prstGeom prst="rect">
            <a:avLst/>
          </a:prstGeom>
        </p:spPr>
        <p:txBody>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0CD4E7F7-BC71-45CE-A160-89DD70941712}" type="slidenum">
              <a:rPr kumimoji="0" lang="en-US" sz="1350" b="0" i="0" u="none" strike="noStrike" kern="1200" cap="none" spc="0" normalizeH="0" baseline="0" noProof="0" smtClean="0">
                <a:ln>
                  <a:noFill/>
                </a:ln>
                <a:solidFill>
                  <a:srgbClr val="0084BD"/>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srgbClr val="0084B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05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algn="l" defTabSz="685800" rtl="0" eaLnBrk="1" latinLnBrk="0" hangingPunct="1">
        <a:lnSpc>
          <a:spcPct val="90000"/>
        </a:lnSpc>
        <a:spcBef>
          <a:spcPct val="0"/>
        </a:spcBef>
        <a:buNone/>
        <a:defRPr sz="3300" b="1" kern="1200">
          <a:solidFill>
            <a:srgbClr val="0070C0"/>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F7AD2-F270-48E2-9F8C-6087EB383242}" type="datetimeFigureOut">
              <a:rPr lang="en-US" smtClean="0">
                <a:solidFill>
                  <a:prstClr val="black">
                    <a:tint val="75000"/>
                  </a:prstClr>
                </a:solidFill>
              </a:rPr>
              <a:pPr/>
              <a:t>1/30/2022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73F3A-B9B4-4EEF-910B-687A61B56C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28099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390094413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1614840273"/>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595508013"/>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pPr defTabSz="1219170">
              <a:buClr>
                <a:srgbClr val="000000"/>
              </a:buClr>
            </a:pPr>
            <a:fld id="{00000000-1234-1234-1234-123412341234}" type="slidenum">
              <a:rPr lang="en" kern="0" smtClean="0">
                <a:solidFill>
                  <a:srgbClr val="000000"/>
                </a:solidFill>
              </a:rPr>
              <a:pPr defTabSz="1219170">
                <a:buClr>
                  <a:srgbClr val="000000"/>
                </a:buClr>
              </a:pPr>
              <a:t>‹#›</a:t>
            </a:fld>
            <a:endParaRPr lang="en" kern="0">
              <a:solidFill>
                <a:srgbClr val="000000"/>
              </a:solidFill>
            </a:endParaRPr>
          </a:p>
        </p:txBody>
      </p:sp>
    </p:spTree>
    <p:extLst>
      <p:ext uri="{BB962C8B-B14F-4D97-AF65-F5344CB8AC3E}">
        <p14:creationId xmlns:p14="http://schemas.microsoft.com/office/powerpoint/2010/main" val="4119580033"/>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hyperlink" Target="https://www.rd.usda.gov/programs-services/single-family-housing-programs/single-family-housing-direct-home-loans"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hyperlink" Target="mailto:vprettyman@sercap.org"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image" Target="../media/image7.png"/><Relationship Id="rId4" Type="http://schemas.openxmlformats.org/officeDocument/2006/relationships/hyperlink" Target="http://www.sercap.or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6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6.jpeg"/><Relationship Id="rId7" Type="http://schemas.openxmlformats.org/officeDocument/2006/relationships/diagramColors" Target="../diagrams/colors6.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32.jp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9.jpeg"/></Relationships>
</file>

<file path=ppt/slides/_rels/slide3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1.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2.jpg"/><Relationship Id="rId7" Type="http://schemas.openxmlformats.org/officeDocument/2006/relationships/diagramQuickStyle" Target="../diagrams/quickStyle11.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43.jpg"/><Relationship Id="rId9" Type="http://schemas.microsoft.com/office/2007/relationships/diagramDrawing" Target="../diagrams/drawing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46.png"/><Relationship Id="rId4" Type="http://schemas.openxmlformats.org/officeDocument/2006/relationships/diagramLayout" Target="../diagrams/layout12.xml"/><Relationship Id="rId9" Type="http://schemas.openxmlformats.org/officeDocument/2006/relationships/image" Target="../media/image51.jpeg"/></Relationships>
</file>

<file path=ppt/slides/_rels/slide4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46.png"/><Relationship Id="rId4" Type="http://schemas.openxmlformats.org/officeDocument/2006/relationships/diagramLayout" Target="../diagrams/layout13.xml"/><Relationship Id="rId9" Type="http://schemas.openxmlformats.org/officeDocument/2006/relationships/image" Target="../media/image53.jpeg"/></Relationships>
</file>

<file path=ppt/slides/_rels/slide4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4.png"/><Relationship Id="rId7" Type="http://schemas.openxmlformats.org/officeDocument/2006/relationships/diagramColors" Target="../diagrams/colors14.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diagramQuickStyle" Target="../diagrams/quickStyle14.xml"/><Relationship Id="rId11" Type="http://schemas.openxmlformats.org/officeDocument/2006/relationships/image" Target="../media/image46.png"/><Relationship Id="rId5" Type="http://schemas.openxmlformats.org/officeDocument/2006/relationships/diagramLayout" Target="../diagrams/layout14.xml"/><Relationship Id="rId10" Type="http://schemas.openxmlformats.org/officeDocument/2006/relationships/image" Target="../media/image56.jpeg"/><Relationship Id="rId4" Type="http://schemas.openxmlformats.org/officeDocument/2006/relationships/diagramData" Target="../diagrams/data14.xml"/><Relationship Id="rId9" Type="http://schemas.openxmlformats.org/officeDocument/2006/relationships/image" Target="../media/image55.jpe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61.jpeg"/><Relationship Id="rId7" Type="http://schemas.openxmlformats.org/officeDocument/2006/relationships/diagramQuickStyle" Target="../diagrams/quickStyle16.xm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46.png"/><Relationship Id="rId4" Type="http://schemas.openxmlformats.org/officeDocument/2006/relationships/image" Target="../media/image62.jpeg"/><Relationship Id="rId9" Type="http://schemas.microsoft.com/office/2007/relationships/diagramDrawing" Target="../diagrams/drawing16.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diagramDrawing" Target="../diagrams/drawing19.xml"/><Relationship Id="rId3" Type="http://schemas.openxmlformats.org/officeDocument/2006/relationships/diagramData" Target="../diagrams/data18.xml"/><Relationship Id="rId7" Type="http://schemas.microsoft.com/office/2007/relationships/diagramDrawing" Target="../diagrams/drawing18.xml"/><Relationship Id="rId12" Type="http://schemas.openxmlformats.org/officeDocument/2006/relationships/diagramColors" Target="../diagrams/colors19.xm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diagramColors" Target="../diagrams/colors18.xml"/><Relationship Id="rId11" Type="http://schemas.openxmlformats.org/officeDocument/2006/relationships/diagramQuickStyle" Target="../diagrams/quickStyle19.xml"/><Relationship Id="rId5" Type="http://schemas.openxmlformats.org/officeDocument/2006/relationships/diagramQuickStyle" Target="../diagrams/quickStyle18.xml"/><Relationship Id="rId10" Type="http://schemas.openxmlformats.org/officeDocument/2006/relationships/diagramLayout" Target="../diagrams/layout19.xml"/><Relationship Id="rId4" Type="http://schemas.openxmlformats.org/officeDocument/2006/relationships/diagramLayout" Target="../diagrams/layout18.xml"/><Relationship Id="rId9" Type="http://schemas.openxmlformats.org/officeDocument/2006/relationships/diagramData" Target="../diagrams/data1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0910" y="2144743"/>
            <a:ext cx="7439376" cy="1015760"/>
          </a:xfrm>
        </p:spPr>
        <p:txBody>
          <a:bodyPr>
            <a:normAutofit/>
          </a:bodyPr>
          <a:lstStyle/>
          <a:p>
            <a:r>
              <a:rPr lang="en-US" sz="2700" dirty="0"/>
              <a:t>Southeast Rural Community Assistance Project, Inc. (SERCAP): An Overview</a:t>
            </a:r>
          </a:p>
        </p:txBody>
      </p:sp>
      <p:sp>
        <p:nvSpPr>
          <p:cNvPr id="3" name="Subtitle 2"/>
          <p:cNvSpPr>
            <a:spLocks noGrp="1"/>
          </p:cNvSpPr>
          <p:nvPr>
            <p:ph type="subTitle" idx="1"/>
          </p:nvPr>
        </p:nvSpPr>
        <p:spPr>
          <a:xfrm>
            <a:off x="2080910" y="3374007"/>
            <a:ext cx="7439376" cy="1807593"/>
          </a:xfrm>
        </p:spPr>
        <p:txBody>
          <a:bodyPr>
            <a:normAutofit/>
          </a:bodyPr>
          <a:lstStyle/>
          <a:p>
            <a:r>
              <a:rPr lang="en-US" dirty="0"/>
              <a:t>Southeast Rural Community Assistance </a:t>
            </a:r>
            <a:r>
              <a:rPr lang="en-US" dirty="0" smtClean="0"/>
              <a:t>Project (SERCAP)</a:t>
            </a:r>
          </a:p>
          <a:p>
            <a:r>
              <a:rPr lang="en-US" dirty="0" smtClean="0"/>
              <a:t>Delaware and Maryland Office </a:t>
            </a:r>
          </a:p>
          <a:p>
            <a:r>
              <a:rPr lang="en-US" dirty="0" smtClean="0"/>
              <a:t>5 </a:t>
            </a:r>
            <a:r>
              <a:rPr lang="en-US" dirty="0"/>
              <a:t>Main Street</a:t>
            </a:r>
            <a:br>
              <a:rPr lang="en-US" dirty="0"/>
            </a:br>
            <a:r>
              <a:rPr lang="en-US" dirty="0"/>
              <a:t>Frankford DE 19945</a:t>
            </a:r>
            <a:br>
              <a:rPr lang="en-US" dirty="0"/>
            </a:br>
            <a:r>
              <a:rPr lang="en-US" dirty="0"/>
              <a:t>302-387-1619</a:t>
            </a:r>
            <a:br>
              <a:rPr lang="en-US" dirty="0"/>
            </a:br>
            <a:r>
              <a:rPr lang="en-US" dirty="0"/>
              <a:t>www.sercap.org </a:t>
            </a:r>
            <a:endParaRPr lang="en-US" dirty="0"/>
          </a:p>
        </p:txBody>
      </p:sp>
    </p:spTree>
    <p:extLst>
      <p:ext uri="{BB962C8B-B14F-4D97-AF65-F5344CB8AC3E}">
        <p14:creationId xmlns:p14="http://schemas.microsoft.com/office/powerpoint/2010/main" val="338682684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Programs</a:t>
            </a:r>
          </a:p>
        </p:txBody>
      </p:sp>
      <p:sp>
        <p:nvSpPr>
          <p:cNvPr id="3" name="Content Placeholder 2"/>
          <p:cNvSpPr>
            <a:spLocks noGrp="1"/>
          </p:cNvSpPr>
          <p:nvPr>
            <p:ph idx="1"/>
          </p:nvPr>
        </p:nvSpPr>
        <p:spPr/>
        <p:txBody>
          <a:bodyPr>
            <a:noAutofit/>
          </a:bodyPr>
          <a:lstStyle/>
          <a:p>
            <a:r>
              <a:rPr lang="en-US" sz="3600" dirty="0"/>
              <a:t>Septic System Loan </a:t>
            </a:r>
            <a:r>
              <a:rPr lang="en-US" sz="3600" dirty="0"/>
              <a:t>Programs </a:t>
            </a:r>
          </a:p>
          <a:p>
            <a:r>
              <a:rPr lang="en-US" dirty="0"/>
              <a:t>Up </a:t>
            </a:r>
            <a:r>
              <a:rPr lang="en-US" dirty="0"/>
              <a:t>to $15,000 to eligible homeowners to replace Septic System</a:t>
            </a:r>
          </a:p>
          <a:p>
            <a:pPr lvl="1"/>
            <a:r>
              <a:rPr lang="en-US" sz="3200" dirty="0"/>
              <a:t>Up to 10 year term</a:t>
            </a:r>
          </a:p>
          <a:p>
            <a:pPr lvl="1"/>
            <a:r>
              <a:rPr lang="en-US" sz="3200" dirty="0"/>
              <a:t>Interest rate dependent on credit score</a:t>
            </a:r>
          </a:p>
          <a:p>
            <a:pPr lvl="1"/>
            <a:r>
              <a:rPr lang="en-US" sz="3200" dirty="0"/>
              <a:t>Minimum Credit Score of 600</a:t>
            </a:r>
          </a:p>
          <a:p>
            <a:pPr lvl="1"/>
            <a:r>
              <a:rPr lang="en-US" sz="3200" dirty="0"/>
              <a:t>$30 application fee for credit check</a:t>
            </a:r>
          </a:p>
        </p:txBody>
      </p:sp>
      <p:pic>
        <p:nvPicPr>
          <p:cNvPr id="4" name="Picture 3" descr="SERCAP - Logo - Large - Color.png"/>
          <p:cNvPicPr>
            <a:picLocks noChangeAspect="1"/>
          </p:cNvPicPr>
          <p:nvPr/>
        </p:nvPicPr>
        <p:blipFill>
          <a:blip r:embed="rId3" cstate="print"/>
          <a:stretch>
            <a:fillRect/>
          </a:stretch>
        </p:blipFill>
        <p:spPr>
          <a:xfrm>
            <a:off x="9142228" y="5063125"/>
            <a:ext cx="2255874" cy="1275889"/>
          </a:xfrm>
          <a:prstGeom prst="rect">
            <a:avLst/>
          </a:prstGeom>
        </p:spPr>
      </p:pic>
    </p:spTree>
    <p:extLst>
      <p:ext uri="{BB962C8B-B14F-4D97-AF65-F5344CB8AC3E}">
        <p14:creationId xmlns:p14="http://schemas.microsoft.com/office/powerpoint/2010/main" val="9761213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Programs</a:t>
            </a:r>
          </a:p>
        </p:txBody>
      </p:sp>
      <p:sp>
        <p:nvSpPr>
          <p:cNvPr id="3" name="Content Placeholder 2"/>
          <p:cNvSpPr>
            <a:spLocks noGrp="1"/>
          </p:cNvSpPr>
          <p:nvPr>
            <p:ph idx="1"/>
          </p:nvPr>
        </p:nvSpPr>
        <p:spPr/>
        <p:txBody>
          <a:bodyPr>
            <a:normAutofit/>
          </a:bodyPr>
          <a:lstStyle/>
          <a:p>
            <a:r>
              <a:rPr lang="en-US" dirty="0"/>
              <a:t>$15,000 loans for home </a:t>
            </a:r>
            <a:r>
              <a:rPr lang="en-US" dirty="0" smtClean="0"/>
              <a:t>improvements (VA &amp; DE)</a:t>
            </a:r>
            <a:endParaRPr lang="en-US" dirty="0"/>
          </a:p>
          <a:p>
            <a:pPr lvl="1"/>
            <a:r>
              <a:rPr lang="en-US" dirty="0"/>
              <a:t>Improvements must be to provide safety in or around the home, or provide a vital need for quality of life. </a:t>
            </a:r>
          </a:p>
          <a:p>
            <a:pPr lvl="1"/>
            <a:r>
              <a:rPr lang="en-US" dirty="0"/>
              <a:t>Interest rate dependent upon credit score </a:t>
            </a:r>
          </a:p>
          <a:p>
            <a:pPr lvl="1"/>
            <a:r>
              <a:rPr lang="en-US" dirty="0"/>
              <a:t>Terms may be up to 10 years </a:t>
            </a:r>
          </a:p>
          <a:p>
            <a:pPr lvl="1"/>
            <a:r>
              <a:rPr lang="en-US" dirty="0"/>
              <a:t>Requires minimum credit score of 600 </a:t>
            </a:r>
          </a:p>
          <a:p>
            <a:pPr lvl="1"/>
            <a:r>
              <a:rPr lang="en-US" dirty="0"/>
              <a:t>$30 application fee for credit check</a:t>
            </a:r>
          </a:p>
          <a:p>
            <a:endParaRPr lang="en-US" dirty="0"/>
          </a:p>
        </p:txBody>
      </p:sp>
      <p:pic>
        <p:nvPicPr>
          <p:cNvPr id="4" name="Picture 3" descr="SERCAP - Logo - Large - Color.png"/>
          <p:cNvPicPr>
            <a:picLocks noChangeAspect="1"/>
          </p:cNvPicPr>
          <p:nvPr/>
        </p:nvPicPr>
        <p:blipFill>
          <a:blip r:embed="rId3" cstate="print"/>
          <a:stretch>
            <a:fillRect/>
          </a:stretch>
        </p:blipFill>
        <p:spPr>
          <a:xfrm>
            <a:off x="9370829" y="4823638"/>
            <a:ext cx="2302970" cy="1302526"/>
          </a:xfrm>
          <a:prstGeom prst="rect">
            <a:avLst/>
          </a:prstGeom>
        </p:spPr>
      </p:pic>
    </p:spTree>
    <p:extLst>
      <p:ext uri="{BB962C8B-B14F-4D97-AF65-F5344CB8AC3E}">
        <p14:creationId xmlns:p14="http://schemas.microsoft.com/office/powerpoint/2010/main" val="326043464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1973" y="609600"/>
            <a:ext cx="8175027" cy="990600"/>
          </a:xfrm>
          <a:ln>
            <a:solidFill>
              <a:schemeClr val="accent1">
                <a:lumMod val="75000"/>
              </a:schemeClr>
            </a:solidFill>
          </a:ln>
        </p:spPr>
        <p:txBody>
          <a:bodyPr>
            <a:normAutofit fontScale="90000"/>
          </a:bodyPr>
          <a:lstStyle/>
          <a:p>
            <a:r>
              <a:rPr lang="en-US" dirty="0">
                <a:solidFill>
                  <a:schemeClr val="accent1">
                    <a:lumMod val="75000"/>
                  </a:schemeClr>
                </a:solidFill>
              </a:rPr>
              <a:t>USDA 502 </a:t>
            </a:r>
            <a:r>
              <a:rPr lang="en-US" dirty="0" smtClean="0">
                <a:solidFill>
                  <a:schemeClr val="accent1">
                    <a:lumMod val="75000"/>
                  </a:schemeClr>
                </a:solidFill>
              </a:rPr>
              <a:t>and 504 Loan </a:t>
            </a:r>
            <a:r>
              <a:rPr lang="en-US" dirty="0">
                <a:solidFill>
                  <a:schemeClr val="accent1">
                    <a:lumMod val="75000"/>
                  </a:schemeClr>
                </a:solidFill>
              </a:rPr>
              <a:t>Program</a:t>
            </a:r>
            <a:r>
              <a:rPr lang="en-US" dirty="0">
                <a:solidFill>
                  <a:schemeClr val="accent1"/>
                </a:solidFill>
              </a:rPr>
              <a:t>	</a:t>
            </a:r>
          </a:p>
        </p:txBody>
      </p:sp>
      <p:sp>
        <p:nvSpPr>
          <p:cNvPr id="5" name="Rectangle 4"/>
          <p:cNvSpPr/>
          <p:nvPr/>
        </p:nvSpPr>
        <p:spPr>
          <a:xfrm>
            <a:off x="1962029" y="1752601"/>
            <a:ext cx="8382000" cy="4001095"/>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solidFill>
                  <a:srgbClr val="4F81BD">
                    <a:lumMod val="75000"/>
                  </a:srgbClr>
                </a:solidFill>
                <a:latin typeface="Calibri"/>
              </a:rPr>
              <a:t>SERCAP is an authorized “packager” for USDA </a:t>
            </a:r>
            <a:r>
              <a:rPr lang="en-US" sz="2800" dirty="0">
                <a:solidFill>
                  <a:srgbClr val="4F81BD">
                    <a:lumMod val="75000"/>
                  </a:srgbClr>
                </a:solidFill>
                <a:latin typeface="Calibri"/>
              </a:rPr>
              <a:t>loans</a:t>
            </a:r>
          </a:p>
          <a:p>
            <a:pPr marL="457200" indent="-457200">
              <a:spcAft>
                <a:spcPts val="1200"/>
              </a:spcAft>
              <a:buFont typeface="Arial" panose="020B0604020202020204" pitchFamily="34" charset="0"/>
              <a:buChar char="•"/>
            </a:pPr>
            <a:r>
              <a:rPr lang="en-US" sz="2800" dirty="0">
                <a:solidFill>
                  <a:srgbClr val="4F81BD">
                    <a:lumMod val="75000"/>
                  </a:srgbClr>
                </a:solidFill>
                <a:latin typeface="Calibri"/>
              </a:rPr>
              <a:t>The </a:t>
            </a:r>
            <a:r>
              <a:rPr lang="en-US" sz="2800" dirty="0">
                <a:solidFill>
                  <a:srgbClr val="4F81BD">
                    <a:lumMod val="75000"/>
                  </a:srgbClr>
                </a:solidFill>
                <a:latin typeface="Calibri"/>
              </a:rPr>
              <a:t>program assists low- and very-low-income applicants by providing payment assistance to increase an applicant’s repayment ability. </a:t>
            </a:r>
            <a:endParaRPr lang="en-US" sz="2800" dirty="0">
              <a:solidFill>
                <a:srgbClr val="4F81BD">
                  <a:lumMod val="75000"/>
                </a:srgbClr>
              </a:solidFill>
              <a:latin typeface="Calibri"/>
            </a:endParaRPr>
          </a:p>
          <a:p>
            <a:pPr marL="457200" indent="-457200">
              <a:spcAft>
                <a:spcPts val="1200"/>
              </a:spcAft>
              <a:buFont typeface="Arial" panose="020B0604020202020204" pitchFamily="34" charset="0"/>
              <a:buChar char="•"/>
            </a:pPr>
            <a:r>
              <a:rPr lang="en-US" sz="2800" dirty="0">
                <a:solidFill>
                  <a:srgbClr val="4F81BD">
                    <a:lumMod val="75000"/>
                  </a:srgbClr>
                </a:solidFill>
                <a:latin typeface="Calibri"/>
              </a:rPr>
              <a:t>Payment </a:t>
            </a:r>
            <a:r>
              <a:rPr lang="en-US" sz="2800" dirty="0">
                <a:solidFill>
                  <a:srgbClr val="4F81BD">
                    <a:lumMod val="75000"/>
                  </a:srgbClr>
                </a:solidFill>
                <a:latin typeface="Calibri"/>
              </a:rPr>
              <a:t>assistance is a type of subsidy that reduces the mortgage payment for a short time.</a:t>
            </a:r>
          </a:p>
          <a:p>
            <a:pPr marL="457200" indent="-457200">
              <a:buFont typeface="Arial" panose="020B0604020202020204" pitchFamily="34" charset="0"/>
              <a:buChar char="•"/>
            </a:pPr>
            <a:r>
              <a:rPr lang="en-US" sz="2800" dirty="0">
                <a:solidFill>
                  <a:srgbClr val="4F81BD">
                    <a:lumMod val="75000"/>
                  </a:srgbClr>
                </a:solidFill>
                <a:latin typeface="Calibri"/>
              </a:rPr>
              <a:t>The </a:t>
            </a:r>
            <a:r>
              <a:rPr lang="en-US" sz="2800" dirty="0">
                <a:solidFill>
                  <a:srgbClr val="4F81BD">
                    <a:lumMod val="75000"/>
                  </a:srgbClr>
                </a:solidFill>
                <a:latin typeface="Calibri"/>
              </a:rPr>
              <a:t>amount of assistance is determined by the adjusted family income.</a:t>
            </a:r>
          </a:p>
        </p:txBody>
      </p:sp>
      <p:pic>
        <p:nvPicPr>
          <p:cNvPr id="4" name="Picture 3" descr="SERCAP - Logo - Large - Color.png"/>
          <p:cNvPicPr>
            <a:picLocks noChangeAspect="1"/>
          </p:cNvPicPr>
          <p:nvPr/>
        </p:nvPicPr>
        <p:blipFill>
          <a:blip r:embed="rId3" cstate="print"/>
          <a:stretch>
            <a:fillRect/>
          </a:stretch>
        </p:blipFill>
        <p:spPr>
          <a:xfrm>
            <a:off x="9392790" y="5082364"/>
            <a:ext cx="2074980" cy="1173578"/>
          </a:xfrm>
          <a:prstGeom prst="rect">
            <a:avLst/>
          </a:prstGeom>
        </p:spPr>
      </p:pic>
    </p:spTree>
    <p:extLst>
      <p:ext uri="{BB962C8B-B14F-4D97-AF65-F5344CB8AC3E}">
        <p14:creationId xmlns:p14="http://schemas.microsoft.com/office/powerpoint/2010/main" val="272214317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179" y="1115568"/>
            <a:ext cx="8097441" cy="816864"/>
          </a:xfrm>
          <a:ln>
            <a:solidFill>
              <a:schemeClr val="accent1">
                <a:lumMod val="75000"/>
              </a:schemeClr>
            </a:solidFill>
          </a:ln>
        </p:spPr>
        <p:txBody>
          <a:bodyPr>
            <a:noAutofit/>
          </a:bodyPr>
          <a:lstStyle/>
          <a:p>
            <a:r>
              <a:rPr lang="en-US" sz="4400" dirty="0" smtClean="0">
                <a:solidFill>
                  <a:schemeClr val="accent1">
                    <a:lumMod val="75000"/>
                  </a:schemeClr>
                </a:solidFill>
              </a:rPr>
              <a:t>eligible </a:t>
            </a:r>
            <a:r>
              <a:rPr lang="en-US" sz="4400" dirty="0">
                <a:solidFill>
                  <a:schemeClr val="accent1">
                    <a:lumMod val="75000"/>
                  </a:schemeClr>
                </a:solidFill>
              </a:rPr>
              <a:t>Area?</a:t>
            </a:r>
          </a:p>
        </p:txBody>
      </p:sp>
      <p:sp>
        <p:nvSpPr>
          <p:cNvPr id="3" name="Text Placeholder 2"/>
          <p:cNvSpPr>
            <a:spLocks noGrp="1"/>
          </p:cNvSpPr>
          <p:nvPr>
            <p:ph type="body" idx="1"/>
          </p:nvPr>
        </p:nvSpPr>
        <p:spPr>
          <a:xfrm>
            <a:off x="1981200" y="1524000"/>
            <a:ext cx="8153400" cy="3657600"/>
          </a:xfrm>
        </p:spPr>
        <p:txBody>
          <a:bodyPr>
            <a:normAutofit/>
          </a:bodyPr>
          <a:lstStyle/>
          <a:p>
            <a:r>
              <a:rPr lang="en-US" sz="3200" dirty="0">
                <a:solidFill>
                  <a:schemeClr val="accent1">
                    <a:lumMod val="75000"/>
                  </a:schemeClr>
                </a:solidFill>
              </a:rPr>
              <a:t>Visit </a:t>
            </a:r>
            <a:r>
              <a:rPr lang="en-US" sz="3200" dirty="0">
                <a:solidFill>
                  <a:schemeClr val="accent1">
                    <a:lumMod val="75000"/>
                  </a:schemeClr>
                </a:solidFill>
              </a:rPr>
              <a:t>the USDA Income and Property eligibility website for complete details</a:t>
            </a:r>
            <a:r>
              <a:rPr lang="en-US" sz="3200" dirty="0">
                <a:solidFill>
                  <a:schemeClr val="accent1">
                    <a:lumMod val="75000"/>
                  </a:schemeClr>
                </a:solidFill>
              </a:rPr>
              <a:t>.</a:t>
            </a:r>
          </a:p>
          <a:p>
            <a:r>
              <a:rPr lang="en-US" sz="3200" dirty="0">
                <a:solidFill>
                  <a:schemeClr val="accent1">
                    <a:lumMod val="75000"/>
                  </a:schemeClr>
                </a:solidFill>
                <a:hlinkClick r:id="rId3"/>
              </a:rPr>
              <a:t>https://www.rd.usda.gov/programs-services/single-family-housing-programs/single-family-housing-direct-home-loans</a:t>
            </a:r>
            <a:r>
              <a:rPr lang="en-US" sz="3200" dirty="0">
                <a:solidFill>
                  <a:schemeClr val="accent1">
                    <a:lumMod val="75000"/>
                  </a:schemeClr>
                </a:solidFill>
              </a:rPr>
              <a:t> </a:t>
            </a:r>
            <a:endParaRPr lang="en-US" sz="3200" dirty="0">
              <a:solidFill>
                <a:schemeClr val="accent1">
                  <a:lumMod val="75000"/>
                </a:schemeClr>
              </a:solidFill>
            </a:endParaRPr>
          </a:p>
          <a:p>
            <a:endParaRPr lang="en-US" sz="2400" dirty="0"/>
          </a:p>
        </p:txBody>
      </p:sp>
      <p:pic>
        <p:nvPicPr>
          <p:cNvPr id="4" name="Picture 3" descr="SERCAP - Logo - Large - Color.png"/>
          <p:cNvPicPr>
            <a:picLocks noChangeAspect="1"/>
          </p:cNvPicPr>
          <p:nvPr/>
        </p:nvPicPr>
        <p:blipFill>
          <a:blip r:embed="rId4" cstate="print"/>
          <a:stretch>
            <a:fillRect/>
          </a:stretch>
        </p:blipFill>
        <p:spPr>
          <a:xfrm>
            <a:off x="4953000" y="5257800"/>
            <a:ext cx="2576358" cy="1457150"/>
          </a:xfrm>
          <a:prstGeom prst="rect">
            <a:avLst/>
          </a:prstGeom>
        </p:spPr>
      </p:pic>
    </p:spTree>
    <p:extLst>
      <p:ext uri="{BB962C8B-B14F-4D97-AF65-F5344CB8AC3E}">
        <p14:creationId xmlns:p14="http://schemas.microsoft.com/office/powerpoint/2010/main" val="379762651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8385" y="394808"/>
            <a:ext cx="10652367" cy="461665"/>
          </a:xfrm>
          <a:prstGeom prst="rect">
            <a:avLst/>
          </a:prstGeom>
        </p:spPr>
        <p:txBody>
          <a:bodyPr wrap="square">
            <a:spAutoFit/>
          </a:bodyPr>
          <a:lstStyle/>
          <a:p>
            <a:r>
              <a:rPr lang="en-US" sz="2400" dirty="0">
                <a:solidFill>
                  <a:schemeClr val="tx2">
                    <a:lumMod val="50000"/>
                  </a:schemeClr>
                </a:solidFill>
              </a:rPr>
              <a:t>RESIDENTIAL LEAD SERVICE LINE REPLACEMENT PROGRAM</a:t>
            </a:r>
          </a:p>
        </p:txBody>
      </p:sp>
      <p:sp>
        <p:nvSpPr>
          <p:cNvPr id="5" name="Rectangle 4"/>
          <p:cNvSpPr/>
          <p:nvPr/>
        </p:nvSpPr>
        <p:spPr>
          <a:xfrm>
            <a:off x="958385" y="965881"/>
            <a:ext cx="6096000" cy="3046988"/>
          </a:xfrm>
          <a:prstGeom prst="rect">
            <a:avLst/>
          </a:prstGeom>
        </p:spPr>
        <p:txBody>
          <a:bodyPr>
            <a:spAutoFit/>
          </a:bodyPr>
          <a:lstStyle/>
          <a:p>
            <a:r>
              <a:rPr lang="en-US" sz="2400" dirty="0">
                <a:solidFill>
                  <a:schemeClr val="tx2">
                    <a:lumMod val="50000"/>
                  </a:schemeClr>
                </a:solidFill>
              </a:rPr>
              <a:t>PROGRAM GUIDELINES</a:t>
            </a:r>
          </a:p>
          <a:p>
            <a:r>
              <a:rPr lang="en-US" sz="2400" dirty="0">
                <a:solidFill>
                  <a:schemeClr val="tx2">
                    <a:lumMod val="50000"/>
                  </a:schemeClr>
                </a:solidFill>
              </a:rPr>
              <a:t>SERCAP’s Residential Lead Service-line </a:t>
            </a:r>
            <a:r>
              <a:rPr lang="en-US" sz="2400" dirty="0" smtClean="0">
                <a:solidFill>
                  <a:schemeClr val="tx2">
                    <a:lumMod val="50000"/>
                  </a:schemeClr>
                </a:solidFill>
              </a:rPr>
              <a:t>Replacement </a:t>
            </a:r>
            <a:r>
              <a:rPr lang="en-US" sz="2400" dirty="0">
                <a:solidFill>
                  <a:schemeClr val="tx2">
                    <a:lumMod val="50000"/>
                  </a:schemeClr>
                </a:solidFill>
              </a:rPr>
              <a:t>Program provides up to $2,500.00 toward the costs of replacing the lead service-lines coming into the home. All payments will be made directly to the contracted plumber upon completion of the work, and the submission of all required documentation.</a:t>
            </a:r>
          </a:p>
        </p:txBody>
      </p:sp>
      <p:pic>
        <p:nvPicPr>
          <p:cNvPr id="6" name="Picture 5"/>
          <p:cNvPicPr>
            <a:picLocks noChangeAspect="1"/>
          </p:cNvPicPr>
          <p:nvPr/>
        </p:nvPicPr>
        <p:blipFill>
          <a:blip r:embed="rId3"/>
          <a:stretch>
            <a:fillRect/>
          </a:stretch>
        </p:blipFill>
        <p:spPr>
          <a:xfrm>
            <a:off x="7134447" y="876546"/>
            <a:ext cx="4802634" cy="3882116"/>
          </a:xfrm>
          <a:prstGeom prst="rect">
            <a:avLst/>
          </a:prstGeom>
        </p:spPr>
      </p:pic>
      <p:sp>
        <p:nvSpPr>
          <p:cNvPr id="7" name="Rectangle 6"/>
          <p:cNvSpPr/>
          <p:nvPr/>
        </p:nvSpPr>
        <p:spPr>
          <a:xfrm>
            <a:off x="958384" y="4016434"/>
            <a:ext cx="4942685" cy="461665"/>
          </a:xfrm>
          <a:prstGeom prst="rect">
            <a:avLst/>
          </a:prstGeom>
        </p:spPr>
        <p:txBody>
          <a:bodyPr wrap="square">
            <a:spAutoFit/>
          </a:bodyPr>
          <a:lstStyle/>
          <a:p>
            <a:r>
              <a:rPr lang="en-US" sz="2400" dirty="0">
                <a:solidFill>
                  <a:schemeClr val="tx2">
                    <a:lumMod val="50000"/>
                  </a:schemeClr>
                </a:solidFill>
              </a:rPr>
              <a:t>ELIGIBILITY REQUIREMENTS</a:t>
            </a:r>
          </a:p>
        </p:txBody>
      </p:sp>
      <p:sp>
        <p:nvSpPr>
          <p:cNvPr id="8" name="Rectangle 7"/>
          <p:cNvSpPr/>
          <p:nvPr/>
        </p:nvSpPr>
        <p:spPr>
          <a:xfrm>
            <a:off x="958384" y="4343992"/>
            <a:ext cx="6096000" cy="1200329"/>
          </a:xfrm>
          <a:prstGeom prst="rect">
            <a:avLst/>
          </a:prstGeom>
        </p:spPr>
        <p:txBody>
          <a:bodyPr>
            <a:spAutoFit/>
          </a:bodyPr>
          <a:lstStyle/>
          <a:p>
            <a:r>
              <a:rPr lang="en-US" dirty="0">
                <a:solidFill>
                  <a:schemeClr val="tx2">
                    <a:lumMod val="50000"/>
                  </a:schemeClr>
                </a:solidFill>
              </a:rPr>
              <a:t>-	Low-to-Moderate Income (LMI) Homeowners</a:t>
            </a:r>
          </a:p>
          <a:p>
            <a:r>
              <a:rPr lang="en-US" dirty="0">
                <a:solidFill>
                  <a:schemeClr val="tx2">
                    <a:lumMod val="50000"/>
                  </a:schemeClr>
                </a:solidFill>
              </a:rPr>
              <a:t>-	Existing Lead Service Line</a:t>
            </a:r>
          </a:p>
          <a:p>
            <a:r>
              <a:rPr lang="en-US" dirty="0">
                <a:solidFill>
                  <a:schemeClr val="tx2">
                    <a:lumMod val="50000"/>
                  </a:schemeClr>
                </a:solidFill>
              </a:rPr>
              <a:t>-	Owner Occupied Residence</a:t>
            </a:r>
          </a:p>
          <a:p>
            <a:r>
              <a:rPr lang="en-US" dirty="0">
                <a:solidFill>
                  <a:schemeClr val="tx2">
                    <a:lumMod val="50000"/>
                  </a:schemeClr>
                </a:solidFill>
              </a:rPr>
              <a:t>-	Home under going Active Renovation</a:t>
            </a:r>
          </a:p>
        </p:txBody>
      </p:sp>
    </p:spTree>
    <p:extLst>
      <p:ext uri="{BB962C8B-B14F-4D97-AF65-F5344CB8AC3E}">
        <p14:creationId xmlns:p14="http://schemas.microsoft.com/office/powerpoint/2010/main" val="154072779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8385" y="394808"/>
            <a:ext cx="10652367" cy="461665"/>
          </a:xfrm>
          <a:prstGeom prst="rect">
            <a:avLst/>
          </a:prstGeom>
        </p:spPr>
        <p:txBody>
          <a:bodyPr wrap="square">
            <a:spAutoFit/>
          </a:bodyPr>
          <a:lstStyle/>
          <a:p>
            <a:r>
              <a:rPr lang="en-US" sz="2400" dirty="0">
                <a:solidFill>
                  <a:schemeClr val="tx2">
                    <a:lumMod val="50000"/>
                  </a:schemeClr>
                </a:solidFill>
              </a:rPr>
              <a:t>RESIDENTIAL LEAD SERVICE LINE REPLACEMENT PROGRAM</a:t>
            </a:r>
          </a:p>
        </p:txBody>
      </p:sp>
      <p:pic>
        <p:nvPicPr>
          <p:cNvPr id="6" name="Picture 5"/>
          <p:cNvPicPr>
            <a:picLocks noChangeAspect="1"/>
          </p:cNvPicPr>
          <p:nvPr/>
        </p:nvPicPr>
        <p:blipFill>
          <a:blip r:embed="rId3"/>
          <a:stretch>
            <a:fillRect/>
          </a:stretch>
        </p:blipFill>
        <p:spPr>
          <a:xfrm>
            <a:off x="7134447" y="876546"/>
            <a:ext cx="4802634" cy="3882116"/>
          </a:xfrm>
          <a:prstGeom prst="rect">
            <a:avLst/>
          </a:prstGeom>
        </p:spPr>
      </p:pic>
      <p:sp>
        <p:nvSpPr>
          <p:cNvPr id="9" name="Rectangle 8"/>
          <p:cNvSpPr/>
          <p:nvPr/>
        </p:nvSpPr>
        <p:spPr>
          <a:xfrm>
            <a:off x="958385" y="979547"/>
            <a:ext cx="6096000" cy="4524315"/>
          </a:xfrm>
          <a:prstGeom prst="rect">
            <a:avLst/>
          </a:prstGeom>
        </p:spPr>
        <p:txBody>
          <a:bodyPr>
            <a:spAutoFit/>
          </a:bodyPr>
          <a:lstStyle/>
          <a:p>
            <a:r>
              <a:rPr lang="en-US" dirty="0">
                <a:solidFill>
                  <a:schemeClr val="tx2">
                    <a:lumMod val="50000"/>
                  </a:schemeClr>
                </a:solidFill>
              </a:rPr>
              <a:t>SERCAP’s new Residential Lead Service-Line Replacement Program assists homeowners with replacement of the private side of lead water service-lines. Financial assistance up to $2,500 is provided for low-to-moderate income (LMI) homeowners to have their water lines replaced. In most cases, the adjoining public side will be replaced simultaneously to ensure the best results in fully removing lead from all water services being supplied to the home. Lead Service Line Replacement must be completed by a licensed plumber.</a:t>
            </a:r>
          </a:p>
          <a:p>
            <a:endParaRPr lang="en-US" dirty="0" smtClean="0"/>
          </a:p>
          <a:p>
            <a:r>
              <a:rPr lang="en-US" dirty="0" smtClean="0">
                <a:solidFill>
                  <a:schemeClr val="tx2">
                    <a:lumMod val="50000"/>
                  </a:schemeClr>
                </a:solidFill>
              </a:rPr>
              <a:t>WHY </a:t>
            </a:r>
            <a:r>
              <a:rPr lang="en-US" dirty="0">
                <a:solidFill>
                  <a:schemeClr val="tx2">
                    <a:lumMod val="50000"/>
                  </a:schemeClr>
                </a:solidFill>
              </a:rPr>
              <a:t>REPLACE LEAD SERVICE </a:t>
            </a:r>
            <a:r>
              <a:rPr lang="en-US" dirty="0" smtClean="0">
                <a:solidFill>
                  <a:schemeClr val="tx2">
                    <a:lumMod val="50000"/>
                  </a:schemeClr>
                </a:solidFill>
              </a:rPr>
              <a:t>LINES</a:t>
            </a:r>
            <a:r>
              <a:rPr lang="en-US" dirty="0">
                <a:solidFill>
                  <a:schemeClr val="tx2">
                    <a:lumMod val="50000"/>
                  </a:schemeClr>
                </a:solidFill>
              </a:rPr>
              <a:t>?</a:t>
            </a:r>
          </a:p>
          <a:p>
            <a:r>
              <a:rPr lang="en-US" dirty="0">
                <a:solidFill>
                  <a:schemeClr val="tx2">
                    <a:lumMod val="50000"/>
                  </a:schemeClr>
                </a:solidFill>
              </a:rPr>
              <a:t>While lead solder has been banned in the U.S. since the 1950's, it might still be present in some older homes. The corrosion of lead-based materials can add lead to tap water, particularly if water sits for a long time in the pipes. Replacing lead service lines helps protect the health of residents in the home.</a:t>
            </a:r>
          </a:p>
        </p:txBody>
      </p:sp>
    </p:spTree>
    <p:extLst>
      <p:ext uri="{BB962C8B-B14F-4D97-AF65-F5344CB8AC3E}">
        <p14:creationId xmlns:p14="http://schemas.microsoft.com/office/powerpoint/2010/main" val="240649814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8385" y="394808"/>
            <a:ext cx="10652367" cy="461665"/>
          </a:xfrm>
          <a:prstGeom prst="rect">
            <a:avLst/>
          </a:prstGeom>
        </p:spPr>
        <p:txBody>
          <a:bodyPr wrap="square">
            <a:spAutoFit/>
          </a:bodyPr>
          <a:lstStyle/>
          <a:p>
            <a:r>
              <a:rPr lang="en-US" sz="2400" dirty="0">
                <a:solidFill>
                  <a:schemeClr val="tx2">
                    <a:lumMod val="50000"/>
                  </a:schemeClr>
                </a:solidFill>
              </a:rPr>
              <a:t>RESIDENTIAL LEAD SERVICE LINE REPLACEMENT PROGRAM</a:t>
            </a:r>
          </a:p>
        </p:txBody>
      </p:sp>
      <p:pic>
        <p:nvPicPr>
          <p:cNvPr id="6" name="Picture 5"/>
          <p:cNvPicPr>
            <a:picLocks noChangeAspect="1"/>
          </p:cNvPicPr>
          <p:nvPr/>
        </p:nvPicPr>
        <p:blipFill>
          <a:blip r:embed="rId3"/>
          <a:stretch>
            <a:fillRect/>
          </a:stretch>
        </p:blipFill>
        <p:spPr>
          <a:xfrm>
            <a:off x="7134447" y="876546"/>
            <a:ext cx="4802634" cy="3882116"/>
          </a:xfrm>
          <a:prstGeom prst="rect">
            <a:avLst/>
          </a:prstGeom>
        </p:spPr>
      </p:pic>
      <p:sp>
        <p:nvSpPr>
          <p:cNvPr id="2" name="Rectangle 1"/>
          <p:cNvSpPr/>
          <p:nvPr/>
        </p:nvSpPr>
        <p:spPr>
          <a:xfrm>
            <a:off x="958385" y="1138535"/>
            <a:ext cx="6096000" cy="2554545"/>
          </a:xfrm>
          <a:prstGeom prst="rect">
            <a:avLst/>
          </a:prstGeom>
        </p:spPr>
        <p:txBody>
          <a:bodyPr>
            <a:spAutoFit/>
          </a:bodyPr>
          <a:lstStyle/>
          <a:p>
            <a:r>
              <a:rPr lang="en-US" sz="3200" dirty="0">
                <a:solidFill>
                  <a:schemeClr val="tx2">
                    <a:lumMod val="50000"/>
                  </a:schemeClr>
                </a:solidFill>
              </a:rPr>
              <a:t>For more information or to apply for the program, contact Andy Crocker at  540-345-1184, or visit the agency on-line at www.sercap.org.</a:t>
            </a:r>
          </a:p>
        </p:txBody>
      </p:sp>
      <p:sp>
        <p:nvSpPr>
          <p:cNvPr id="3" name="Rectangle 2"/>
          <p:cNvSpPr/>
          <p:nvPr/>
        </p:nvSpPr>
        <p:spPr>
          <a:xfrm>
            <a:off x="958385" y="3714338"/>
            <a:ext cx="6096000" cy="646331"/>
          </a:xfrm>
          <a:prstGeom prst="rect">
            <a:avLst/>
          </a:prstGeom>
        </p:spPr>
        <p:txBody>
          <a:bodyPr>
            <a:spAutoFit/>
          </a:bodyPr>
          <a:lstStyle/>
          <a:p>
            <a:r>
              <a:rPr lang="en-US" dirty="0">
                <a:solidFill>
                  <a:schemeClr val="tx2">
                    <a:lumMod val="50000"/>
                  </a:schemeClr>
                </a:solidFill>
              </a:rPr>
              <a:t>*SERCAP’s Lead Service-line Replacement Program is made possible by Funding from Spring Point Partners.</a:t>
            </a:r>
          </a:p>
        </p:txBody>
      </p:sp>
      <p:pic>
        <p:nvPicPr>
          <p:cNvPr id="5" name="Picture 4"/>
          <p:cNvPicPr>
            <a:picLocks noChangeAspect="1"/>
          </p:cNvPicPr>
          <p:nvPr/>
        </p:nvPicPr>
        <p:blipFill>
          <a:blip r:embed="rId4"/>
          <a:stretch>
            <a:fillRect/>
          </a:stretch>
        </p:blipFill>
        <p:spPr>
          <a:xfrm>
            <a:off x="2758842" y="4360669"/>
            <a:ext cx="2164244" cy="1134300"/>
          </a:xfrm>
          <a:prstGeom prst="rect">
            <a:avLst/>
          </a:prstGeom>
        </p:spPr>
      </p:pic>
    </p:spTree>
    <p:extLst>
      <p:ext uri="{BB962C8B-B14F-4D97-AF65-F5344CB8AC3E}">
        <p14:creationId xmlns:p14="http://schemas.microsoft.com/office/powerpoint/2010/main" val="196599513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in summary…</a:t>
            </a:r>
          </a:p>
        </p:txBody>
      </p:sp>
      <p:sp>
        <p:nvSpPr>
          <p:cNvPr id="3" name="Content Placeholder 2"/>
          <p:cNvSpPr>
            <a:spLocks noGrp="1"/>
          </p:cNvSpPr>
          <p:nvPr>
            <p:ph idx="1"/>
          </p:nvPr>
        </p:nvSpPr>
        <p:spPr/>
        <p:txBody>
          <a:bodyPr/>
          <a:lstStyle/>
          <a:p>
            <a:r>
              <a:rPr lang="en-US" dirty="0"/>
              <a:t>SERCAP can help communities solve problems </a:t>
            </a:r>
          </a:p>
          <a:p>
            <a:pPr lvl="1"/>
            <a:r>
              <a:rPr lang="en-US" dirty="0"/>
              <a:t>Community projects are handled locally from the Delaware/Maryland office in Frankford</a:t>
            </a:r>
          </a:p>
          <a:p>
            <a:r>
              <a:rPr lang="en-US" dirty="0"/>
              <a:t>SERCAP can help individuals</a:t>
            </a:r>
          </a:p>
          <a:p>
            <a:pPr lvl="1"/>
            <a:r>
              <a:rPr lang="en-US" dirty="0"/>
              <a:t>Individual applications are handled by the central office in Roanoke VA</a:t>
            </a:r>
          </a:p>
          <a:p>
            <a:r>
              <a:rPr lang="en-US" dirty="0"/>
              <a:t>The local office staff can help with individual applications for those who need assistance</a:t>
            </a:r>
          </a:p>
        </p:txBody>
      </p:sp>
      <p:pic>
        <p:nvPicPr>
          <p:cNvPr id="4" name="Picture 3" descr="SERCAP - Logo - Large - Color.png"/>
          <p:cNvPicPr>
            <a:picLocks noChangeAspect="1"/>
          </p:cNvPicPr>
          <p:nvPr/>
        </p:nvPicPr>
        <p:blipFill>
          <a:blip r:embed="rId3" cstate="print"/>
          <a:stretch>
            <a:fillRect/>
          </a:stretch>
        </p:blipFill>
        <p:spPr>
          <a:xfrm>
            <a:off x="8686801" y="5768093"/>
            <a:ext cx="1610081" cy="910638"/>
          </a:xfrm>
          <a:prstGeom prst="rect">
            <a:avLst/>
          </a:prstGeom>
        </p:spPr>
      </p:pic>
    </p:spTree>
    <p:extLst>
      <p:ext uri="{BB962C8B-B14F-4D97-AF65-F5344CB8AC3E}">
        <p14:creationId xmlns:p14="http://schemas.microsoft.com/office/powerpoint/2010/main" val="27217446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685800"/>
            <a:ext cx="9144000" cy="4419600"/>
          </a:xfrm>
        </p:spPr>
        <p:txBody>
          <a:bodyPr>
            <a:normAutofit fontScale="90000"/>
          </a:bodyPr>
          <a:lstStyle/>
          <a:p>
            <a:r>
              <a:rPr lang="en-US" sz="6700" dirty="0">
                <a:solidFill>
                  <a:schemeClr val="accent1">
                    <a:lumMod val="75000"/>
                  </a:schemeClr>
                </a:solidFill>
                <a:effectLst>
                  <a:outerShdw blurRad="38100" dist="38100" dir="2700000" algn="tl">
                    <a:srgbClr val="000000">
                      <a:alpha val="43137"/>
                    </a:srgbClr>
                  </a:outerShdw>
                </a:effectLst>
              </a:rPr>
              <a:t>SERCAP</a:t>
            </a:r>
            <a:r>
              <a:rPr lang="en-US" sz="5400" dirty="0">
                <a:solidFill>
                  <a:schemeClr val="accent1">
                    <a:lumMod val="75000"/>
                  </a:schemeClr>
                </a:solidFill>
              </a:rPr>
              <a:t/>
            </a:r>
            <a:br>
              <a:rPr lang="en-US" sz="5400" dirty="0">
                <a:solidFill>
                  <a:schemeClr val="accent1">
                    <a:lumMod val="75000"/>
                  </a:schemeClr>
                </a:solidFill>
              </a:rPr>
            </a:br>
            <a:r>
              <a:rPr lang="en-US" sz="3600" b="1" dirty="0">
                <a:solidFill>
                  <a:schemeClr val="accent1">
                    <a:lumMod val="75000"/>
                  </a:schemeClr>
                </a:solidFill>
                <a:effectLst>
                  <a:outerShdw blurRad="38100" dist="38100" dir="2700000" algn="tl">
                    <a:srgbClr val="000000">
                      <a:alpha val="43137"/>
                    </a:srgbClr>
                  </a:outerShdw>
                </a:effectLst>
              </a:rPr>
              <a:t>S</a:t>
            </a:r>
            <a:r>
              <a:rPr lang="en-US" sz="3600" dirty="0">
                <a:solidFill>
                  <a:schemeClr val="accent1">
                    <a:lumMod val="75000"/>
                  </a:schemeClr>
                </a:solidFill>
              </a:rPr>
              <a:t>outh</a:t>
            </a:r>
            <a:r>
              <a:rPr lang="en-US" sz="3600" b="1" dirty="0">
                <a:solidFill>
                  <a:schemeClr val="accent1">
                    <a:lumMod val="75000"/>
                  </a:schemeClr>
                </a:solidFill>
                <a:effectLst>
                  <a:outerShdw blurRad="38100" dist="38100" dir="2700000" algn="tl">
                    <a:srgbClr val="000000">
                      <a:alpha val="43137"/>
                    </a:srgbClr>
                  </a:outerShdw>
                </a:effectLst>
              </a:rPr>
              <a:t>e</a:t>
            </a:r>
            <a:r>
              <a:rPr lang="en-US" sz="3600" dirty="0">
                <a:solidFill>
                  <a:schemeClr val="accent1">
                    <a:lumMod val="75000"/>
                  </a:schemeClr>
                </a:solidFill>
              </a:rPr>
              <a:t>ast </a:t>
            </a:r>
            <a:r>
              <a:rPr lang="en-US" sz="3600" b="1" dirty="0">
                <a:solidFill>
                  <a:schemeClr val="accent1">
                    <a:lumMod val="75000"/>
                  </a:schemeClr>
                </a:solidFill>
                <a:effectLst>
                  <a:outerShdw blurRad="38100" dist="38100" dir="2700000" algn="tl">
                    <a:srgbClr val="000000">
                      <a:alpha val="43137"/>
                    </a:srgbClr>
                  </a:outerShdw>
                </a:effectLst>
              </a:rPr>
              <a:t>R</a:t>
            </a:r>
            <a:r>
              <a:rPr lang="en-US" sz="3600" dirty="0">
                <a:solidFill>
                  <a:schemeClr val="accent1">
                    <a:lumMod val="75000"/>
                  </a:schemeClr>
                </a:solidFill>
              </a:rPr>
              <a:t>ural </a:t>
            </a:r>
            <a:r>
              <a:rPr lang="en-US" sz="3600" b="1" dirty="0">
                <a:solidFill>
                  <a:schemeClr val="accent1">
                    <a:lumMod val="75000"/>
                  </a:schemeClr>
                </a:solidFill>
                <a:effectLst>
                  <a:outerShdw blurRad="38100" dist="38100" dir="2700000" algn="tl">
                    <a:srgbClr val="000000">
                      <a:alpha val="43137"/>
                    </a:srgbClr>
                  </a:outerShdw>
                </a:effectLst>
              </a:rPr>
              <a:t>C</a:t>
            </a:r>
            <a:r>
              <a:rPr lang="en-US" sz="3600" dirty="0">
                <a:solidFill>
                  <a:schemeClr val="accent1">
                    <a:lumMod val="75000"/>
                  </a:schemeClr>
                </a:solidFill>
              </a:rPr>
              <a:t>ommunity </a:t>
            </a:r>
            <a:r>
              <a:rPr lang="en-US" sz="3600" b="1" dirty="0">
                <a:solidFill>
                  <a:schemeClr val="accent1">
                    <a:lumMod val="75000"/>
                  </a:schemeClr>
                </a:solidFill>
                <a:effectLst>
                  <a:outerShdw blurRad="38100" dist="38100" dir="2700000" algn="tl">
                    <a:srgbClr val="000000">
                      <a:alpha val="43137"/>
                    </a:srgbClr>
                  </a:outerShdw>
                </a:effectLst>
              </a:rPr>
              <a:t>A</a:t>
            </a:r>
            <a:r>
              <a:rPr lang="en-US" sz="3600" dirty="0">
                <a:solidFill>
                  <a:schemeClr val="accent1">
                    <a:lumMod val="75000"/>
                  </a:schemeClr>
                </a:solidFill>
              </a:rPr>
              <a:t>ssistance </a:t>
            </a:r>
            <a:r>
              <a:rPr lang="en-US" sz="3600" b="1" dirty="0">
                <a:solidFill>
                  <a:schemeClr val="accent1">
                    <a:lumMod val="75000"/>
                  </a:schemeClr>
                </a:solidFill>
                <a:effectLst>
                  <a:outerShdw blurRad="38100" dist="38100" dir="2700000" algn="tl">
                    <a:srgbClr val="000000">
                      <a:alpha val="43137"/>
                    </a:srgbClr>
                  </a:outerShdw>
                </a:effectLst>
              </a:rPr>
              <a:t>P</a:t>
            </a:r>
            <a:r>
              <a:rPr lang="en-US" sz="3600" dirty="0">
                <a:solidFill>
                  <a:schemeClr val="accent1">
                    <a:lumMod val="75000"/>
                  </a:schemeClr>
                </a:solidFill>
              </a:rPr>
              <a:t>roject</a:t>
            </a:r>
            <a:br>
              <a:rPr lang="en-US" sz="3600" dirty="0">
                <a:solidFill>
                  <a:schemeClr val="accent1">
                    <a:lumMod val="75000"/>
                  </a:schemeClr>
                </a:solidFill>
              </a:rPr>
            </a:br>
            <a:r>
              <a:rPr lang="en-US" sz="2200" dirty="0">
                <a:solidFill>
                  <a:schemeClr val="accent1">
                    <a:lumMod val="75000"/>
                  </a:schemeClr>
                </a:solidFill>
              </a:rPr>
              <a:t>Vikki </a:t>
            </a:r>
            <a:r>
              <a:rPr lang="en-US" sz="2200" dirty="0">
                <a:solidFill>
                  <a:schemeClr val="accent1">
                    <a:lumMod val="75000"/>
                  </a:schemeClr>
                </a:solidFill>
              </a:rPr>
              <a:t>Prettyman </a:t>
            </a:r>
            <a:r>
              <a:rPr lang="en-US" sz="2200" dirty="0">
                <a:solidFill>
                  <a:schemeClr val="accent1">
                    <a:lumMod val="75000"/>
                  </a:schemeClr>
                </a:solidFill>
              </a:rPr>
              <a:t>– </a:t>
            </a:r>
            <a:r>
              <a:rPr lang="en-US" sz="2200" i="1" dirty="0">
                <a:solidFill>
                  <a:schemeClr val="accent1">
                    <a:lumMod val="75000"/>
                  </a:schemeClr>
                </a:solidFill>
              </a:rPr>
              <a:t>DE/MD State Manager</a:t>
            </a:r>
            <a:br>
              <a:rPr lang="en-US" sz="2200" i="1" dirty="0">
                <a:solidFill>
                  <a:schemeClr val="accent1">
                    <a:lumMod val="75000"/>
                  </a:schemeClr>
                </a:solidFill>
              </a:rPr>
            </a:br>
            <a:r>
              <a:rPr lang="en-US" sz="2200" i="1" dirty="0">
                <a:solidFill>
                  <a:schemeClr val="accent1">
                    <a:lumMod val="75000"/>
                  </a:schemeClr>
                </a:solidFill>
              </a:rPr>
              <a:t>Jean Holloway – Technical Assistance Provider</a:t>
            </a:r>
            <a:br>
              <a:rPr lang="en-US" sz="2200" i="1" dirty="0">
                <a:solidFill>
                  <a:schemeClr val="accent1">
                    <a:lumMod val="75000"/>
                  </a:schemeClr>
                </a:solidFill>
              </a:rPr>
            </a:br>
            <a:r>
              <a:rPr lang="en-US" sz="2200" dirty="0">
                <a:solidFill>
                  <a:schemeClr val="accent1">
                    <a:lumMod val="75000"/>
                  </a:schemeClr>
                </a:solidFill>
              </a:rPr>
              <a:t>Juel </a:t>
            </a:r>
            <a:r>
              <a:rPr lang="en-US" sz="2200" dirty="0">
                <a:solidFill>
                  <a:schemeClr val="accent1">
                    <a:lumMod val="75000"/>
                  </a:schemeClr>
                </a:solidFill>
              </a:rPr>
              <a:t>Gibbons - </a:t>
            </a:r>
            <a:r>
              <a:rPr lang="en-US" sz="2200" i="1" dirty="0">
                <a:solidFill>
                  <a:schemeClr val="accent1">
                    <a:lumMod val="75000"/>
                  </a:schemeClr>
                </a:solidFill>
              </a:rPr>
              <a:t>Technical Assistance </a:t>
            </a:r>
            <a:r>
              <a:rPr lang="en-US" sz="2200" i="1" dirty="0">
                <a:solidFill>
                  <a:schemeClr val="accent1">
                    <a:lumMod val="75000"/>
                  </a:schemeClr>
                </a:solidFill>
              </a:rPr>
              <a:t>Provider</a:t>
            </a:r>
            <a:br>
              <a:rPr lang="en-US" sz="2200" i="1" dirty="0">
                <a:solidFill>
                  <a:schemeClr val="accent1">
                    <a:lumMod val="75000"/>
                  </a:schemeClr>
                </a:solidFill>
              </a:rPr>
            </a:br>
            <a:r>
              <a:rPr lang="en-US" sz="2200" i="1" dirty="0">
                <a:solidFill>
                  <a:schemeClr val="accent1">
                    <a:lumMod val="75000"/>
                  </a:schemeClr>
                </a:solidFill>
              </a:rPr>
              <a:t>DL Wilson – Technical Assistance Provider</a:t>
            </a:r>
            <a:r>
              <a:rPr lang="en-US" sz="3600" b="1" i="1" dirty="0">
                <a:solidFill>
                  <a:schemeClr val="accent1">
                    <a:lumMod val="75000"/>
                  </a:schemeClr>
                </a:solidFill>
              </a:rPr>
              <a:t/>
            </a:r>
            <a:br>
              <a:rPr lang="en-US" sz="3600" b="1" i="1" dirty="0">
                <a:solidFill>
                  <a:schemeClr val="accent1">
                    <a:lumMod val="75000"/>
                  </a:schemeClr>
                </a:solidFill>
              </a:rPr>
            </a:br>
            <a:r>
              <a:rPr lang="en-US" sz="2000" b="1" dirty="0">
                <a:solidFill>
                  <a:schemeClr val="accent1">
                    <a:lumMod val="75000"/>
                  </a:schemeClr>
                </a:solidFill>
              </a:rPr>
              <a:t>5 Main Street</a:t>
            </a:r>
            <a:br>
              <a:rPr lang="en-US" sz="2000" b="1" dirty="0">
                <a:solidFill>
                  <a:schemeClr val="accent1">
                    <a:lumMod val="75000"/>
                  </a:schemeClr>
                </a:solidFill>
              </a:rPr>
            </a:br>
            <a:r>
              <a:rPr lang="en-US" sz="2000" b="1" dirty="0">
                <a:solidFill>
                  <a:schemeClr val="accent1">
                    <a:lumMod val="75000"/>
                  </a:schemeClr>
                </a:solidFill>
              </a:rPr>
              <a:t>Frankford DE 19945</a:t>
            </a:r>
            <a:r>
              <a:rPr lang="en-US" sz="2000" dirty="0">
                <a:solidFill>
                  <a:schemeClr val="accent1">
                    <a:lumMod val="75000"/>
                  </a:schemeClr>
                </a:solidFill>
              </a:rPr>
              <a:t/>
            </a:r>
            <a:br>
              <a:rPr lang="en-US" sz="2000" dirty="0">
                <a:solidFill>
                  <a:schemeClr val="accent1">
                    <a:lumMod val="75000"/>
                  </a:schemeClr>
                </a:solidFill>
              </a:rPr>
            </a:br>
            <a:r>
              <a:rPr lang="en-US" sz="2000" dirty="0" smtClean="0">
                <a:solidFill>
                  <a:schemeClr val="accent1">
                    <a:lumMod val="75000"/>
                  </a:schemeClr>
                </a:solidFill>
              </a:rPr>
              <a:t>302-387-1619</a:t>
            </a:r>
            <a:br>
              <a:rPr lang="en-US" sz="2000" dirty="0" smtClean="0">
                <a:solidFill>
                  <a:schemeClr val="accent1">
                    <a:lumMod val="75000"/>
                  </a:schemeClr>
                </a:solidFill>
              </a:rPr>
            </a:br>
            <a:r>
              <a:rPr lang="en-US" sz="2000" dirty="0" smtClean="0">
                <a:solidFill>
                  <a:schemeClr val="accent1">
                    <a:lumMod val="75000"/>
                  </a:schemeClr>
                </a:solidFill>
                <a:hlinkClick r:id="rId3"/>
              </a:rPr>
              <a:t>vprettyman@sercap.org</a:t>
            </a:r>
            <a:r>
              <a:rPr lang="en-US" sz="2000" dirty="0" smtClean="0">
                <a:solidFill>
                  <a:schemeClr val="accent1">
                    <a:lumMod val="75000"/>
                  </a:schemeClr>
                </a:solidFill>
              </a:rPr>
              <a:t> </a:t>
            </a:r>
            <a:r>
              <a:rPr lang="en-US" sz="2000" dirty="0">
                <a:solidFill>
                  <a:schemeClr val="accent1">
                    <a:lumMod val="75000"/>
                  </a:schemeClr>
                </a:solidFill>
              </a:rPr>
              <a:t/>
            </a:r>
            <a:br>
              <a:rPr lang="en-US" sz="2000" dirty="0">
                <a:solidFill>
                  <a:schemeClr val="accent1">
                    <a:lumMod val="75000"/>
                  </a:schemeClr>
                </a:solidFill>
              </a:rPr>
            </a:br>
            <a:r>
              <a:rPr lang="en-US" sz="2700" dirty="0" smtClean="0">
                <a:solidFill>
                  <a:schemeClr val="accent1">
                    <a:lumMod val="75000"/>
                  </a:schemeClr>
                </a:solidFill>
                <a:hlinkClick r:id="rId4"/>
              </a:rPr>
              <a:t>www.sercap.org</a:t>
            </a:r>
            <a:r>
              <a:rPr lang="en-US" sz="2700" dirty="0" smtClean="0">
                <a:solidFill>
                  <a:schemeClr val="accent1">
                    <a:lumMod val="75000"/>
                  </a:schemeClr>
                </a:solidFill>
              </a:rPr>
              <a:t> </a:t>
            </a:r>
            <a:endParaRPr lang="en-US" sz="2700" dirty="0">
              <a:solidFill>
                <a:schemeClr val="accent1">
                  <a:lumMod val="75000"/>
                </a:schemeClr>
              </a:solidFill>
            </a:endParaRPr>
          </a:p>
        </p:txBody>
      </p:sp>
      <p:pic>
        <p:nvPicPr>
          <p:cNvPr id="5" name="Picture 4" descr="SERCAP - Logo - Large - Color.png"/>
          <p:cNvPicPr>
            <a:picLocks noChangeAspect="1"/>
          </p:cNvPicPr>
          <p:nvPr/>
        </p:nvPicPr>
        <p:blipFill>
          <a:blip r:embed="rId5" cstate="print"/>
          <a:stretch>
            <a:fillRect/>
          </a:stretch>
        </p:blipFill>
        <p:spPr>
          <a:xfrm>
            <a:off x="4503021" y="4876801"/>
            <a:ext cx="3185958" cy="1801931"/>
          </a:xfrm>
          <a:prstGeom prst="rect">
            <a:avLst/>
          </a:prstGeom>
        </p:spPr>
      </p:pic>
    </p:spTree>
    <p:extLst>
      <p:ext uri="{BB962C8B-B14F-4D97-AF65-F5344CB8AC3E}">
        <p14:creationId xmlns:p14="http://schemas.microsoft.com/office/powerpoint/2010/main" val="210489371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2989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idx="4294967295"/>
          </p:nvPr>
        </p:nvSpPr>
        <p:spPr>
          <a:xfrm>
            <a:off x="926157" y="272200"/>
            <a:ext cx="6929600" cy="1024000"/>
          </a:xfrm>
          <a:prstGeom prst="rect">
            <a:avLst/>
          </a:prstGeom>
        </p:spPr>
        <p:txBody>
          <a:bodyPr spcFirstLastPara="1" wrap="square" lIns="121900" tIns="121900" rIns="121900" bIns="121900" anchor="t" anchorCtr="0">
            <a:noAutofit/>
          </a:bodyPr>
          <a:lstStyle/>
          <a:p>
            <a:pPr>
              <a:spcAft>
                <a:spcPts val="2133"/>
              </a:spcAft>
            </a:pPr>
            <a:endParaRPr sz="3200" dirty="0">
              <a:solidFill>
                <a:srgbClr val="3776B3"/>
              </a:solidFill>
              <a:latin typeface="Helvetica Neue" panose="020B0604020202020204" charset="0"/>
              <a:ea typeface="Libre Caslon Text"/>
              <a:cs typeface="Libre Caslon Text"/>
              <a:sym typeface="Libre Caslon Text"/>
            </a:endParaRPr>
          </a:p>
        </p:txBody>
      </p:sp>
      <p:sp>
        <p:nvSpPr>
          <p:cNvPr id="5" name="Content Placeholder 1">
            <a:extLst>
              <a:ext uri="{FF2B5EF4-FFF2-40B4-BE49-F238E27FC236}">
                <a16:creationId xmlns:a16="http://schemas.microsoft.com/office/drawing/2014/main" id="{20A93767-C679-4A11-93BA-E58ACB33DD83}"/>
              </a:ext>
            </a:extLst>
          </p:cNvPr>
          <p:cNvSpPr txBox="1">
            <a:spLocks/>
          </p:cNvSpPr>
          <p:nvPr/>
        </p:nvSpPr>
        <p:spPr>
          <a:xfrm>
            <a:off x="362223" y="1352915"/>
            <a:ext cx="563934" cy="4800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Lato"/>
              <a:buNone/>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endParaRPr lang="en-US" sz="2200" dirty="0">
              <a:latin typeface="Helvetica Neue" panose="020B0604020202020204" charset="0"/>
            </a:endParaRPr>
          </a:p>
          <a:p>
            <a:pPr marL="0" indent="0"/>
            <a:endParaRPr lang="en-US" sz="2400" dirty="0">
              <a:latin typeface="Helvetica Neue" panose="020B0604020202020204" charset="0"/>
            </a:endParaRPr>
          </a:p>
        </p:txBody>
      </p:sp>
      <p:pic>
        <p:nvPicPr>
          <p:cNvPr id="6" name="Picture 5">
            <a:extLst>
              <a:ext uri="{FF2B5EF4-FFF2-40B4-BE49-F238E27FC236}">
                <a16:creationId xmlns:a16="http://schemas.microsoft.com/office/drawing/2014/main" id="{7C4E68AE-0405-4EA5-A9C2-A9F02F7016B2}"/>
              </a:ext>
            </a:extLst>
          </p:cNvPr>
          <p:cNvPicPr>
            <a:picLocks noChangeAspect="1"/>
          </p:cNvPicPr>
          <p:nvPr/>
        </p:nvPicPr>
        <p:blipFill rotWithShape="1">
          <a:blip r:embed="rId3"/>
          <a:srcRect b="6779"/>
          <a:stretch/>
        </p:blipFill>
        <p:spPr>
          <a:xfrm>
            <a:off x="926157" y="272199"/>
            <a:ext cx="10947824" cy="5740673"/>
          </a:xfrm>
          <a:prstGeom prst="rect">
            <a:avLst/>
          </a:prstGeom>
        </p:spPr>
      </p:pic>
    </p:spTree>
    <p:extLst>
      <p:ext uri="{BB962C8B-B14F-4D97-AF65-F5344CB8AC3E}">
        <p14:creationId xmlns:p14="http://schemas.microsoft.com/office/powerpoint/2010/main" val="103735268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idx="4294967295"/>
          </p:nvPr>
        </p:nvSpPr>
        <p:spPr>
          <a:xfrm>
            <a:off x="963528" y="734656"/>
            <a:ext cx="6929600" cy="1024000"/>
          </a:xfrm>
          <a:prstGeom prst="rect">
            <a:avLst/>
          </a:prstGeom>
        </p:spPr>
        <p:txBody>
          <a:bodyPr spcFirstLastPara="1" wrap="square" lIns="121900" tIns="121900" rIns="121900" bIns="121900" anchor="t" anchorCtr="0">
            <a:noAutofit/>
          </a:bodyPr>
          <a:lstStyle/>
          <a:p>
            <a:pPr>
              <a:spcAft>
                <a:spcPts val="2133"/>
              </a:spcAft>
            </a:pPr>
            <a:r>
              <a:rPr lang="en" sz="4800" dirty="0">
                <a:solidFill>
                  <a:srgbClr val="3776B3"/>
                </a:solidFill>
                <a:latin typeface="Helvetica Neue" panose="020B0604020202020204" charset="0"/>
                <a:ea typeface="Libre Caslon Text"/>
                <a:cs typeface="Libre Caslon Text"/>
                <a:sym typeface="Libre Caslon Text"/>
              </a:rPr>
              <a:t>Acknowledgement</a:t>
            </a:r>
            <a:endParaRPr sz="3200" dirty="0">
              <a:solidFill>
                <a:srgbClr val="3776B3"/>
              </a:solidFill>
              <a:latin typeface="Helvetica Neue" panose="020B0604020202020204" charset="0"/>
              <a:ea typeface="Libre Caslon Text"/>
              <a:cs typeface="Libre Caslon Text"/>
              <a:sym typeface="Libre Caslon Text"/>
            </a:endParaRPr>
          </a:p>
        </p:txBody>
      </p:sp>
      <p:sp>
        <p:nvSpPr>
          <p:cNvPr id="109" name="Google Shape;109;p17"/>
          <p:cNvSpPr txBox="1">
            <a:spLocks noGrp="1"/>
          </p:cNvSpPr>
          <p:nvPr>
            <p:ph type="title" idx="4294967295"/>
          </p:nvPr>
        </p:nvSpPr>
        <p:spPr>
          <a:xfrm>
            <a:off x="256919" y="1818467"/>
            <a:ext cx="11481968" cy="4090000"/>
          </a:xfrm>
          <a:prstGeom prst="rect">
            <a:avLst/>
          </a:prstGeom>
        </p:spPr>
        <p:txBody>
          <a:bodyPr spcFirstLastPara="1" wrap="square" lIns="121900" tIns="121900" rIns="121900" bIns="121900" anchor="t" anchorCtr="0">
            <a:noAutofit/>
          </a:bodyPr>
          <a:lstStyle/>
          <a:p>
            <a:r>
              <a:rPr lang="en-US" sz="2667" b="0" dirty="0">
                <a:latin typeface="Helvetica Neue" panose="020B0604020202020204" charset="0"/>
              </a:rPr>
              <a:t>This project has been funded wholly or in part by the United States Environmental Protection Agency under an assistance agreement to Rural Community Assistance Partnership. The contents of this document do not necessarily reflect the views and policies of the Environmental Protection Agency, nor does the EPA endorse trade names or recommend the use of commercial products mentioned in this document.</a:t>
            </a:r>
            <a:br>
              <a:rPr lang="en-US" sz="2667" b="0" dirty="0">
                <a:latin typeface="Helvetica Neue" panose="020B0604020202020204" charset="0"/>
              </a:rPr>
            </a:br>
            <a:r>
              <a:rPr lang="en-US" sz="2667" b="0" dirty="0">
                <a:latin typeface="Helvetica Neue" panose="020B0604020202020204" charset="0"/>
              </a:rPr>
              <a:t/>
            </a:r>
            <a:br>
              <a:rPr lang="en-US" sz="2667" b="0" dirty="0">
                <a:latin typeface="Helvetica Neue" panose="020B0604020202020204" charset="0"/>
              </a:rPr>
            </a:br>
            <a:r>
              <a:rPr lang="en-US" sz="2667" b="0" dirty="0">
                <a:latin typeface="Helvetica Neue" panose="020B0604020202020204" charset="0"/>
              </a:rPr>
              <a:t>This content does not necessarily reflect the views and policies of State Primacy, RCAP, or RCAP Regions.</a:t>
            </a:r>
          </a:p>
        </p:txBody>
      </p:sp>
      <p:pic>
        <p:nvPicPr>
          <p:cNvPr id="4" name="Picture 3" descr="Logo&#10;&#10;Description automatically generated">
            <a:extLst>
              <a:ext uri="{FF2B5EF4-FFF2-40B4-BE49-F238E27FC236}">
                <a16:creationId xmlns:a16="http://schemas.microsoft.com/office/drawing/2014/main" id="{2260BD9A-8BC1-5E44-8E56-D3ACEB152C4E}"/>
              </a:ext>
            </a:extLst>
          </p:cNvPr>
          <p:cNvPicPr>
            <a:picLocks noChangeAspect="1"/>
          </p:cNvPicPr>
          <p:nvPr/>
        </p:nvPicPr>
        <p:blipFill>
          <a:blip r:embed="rId3"/>
          <a:stretch>
            <a:fillRect/>
          </a:stretch>
        </p:blipFill>
        <p:spPr>
          <a:xfrm>
            <a:off x="10372326" y="398352"/>
            <a:ext cx="1199127" cy="554179"/>
          </a:xfrm>
          <a:prstGeom prst="rect">
            <a:avLst/>
          </a:prstGeom>
        </p:spPr>
      </p:pic>
    </p:spTree>
    <p:extLst>
      <p:ext uri="{BB962C8B-B14F-4D97-AF65-F5344CB8AC3E}">
        <p14:creationId xmlns:p14="http://schemas.microsoft.com/office/powerpoint/2010/main" val="358856345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67CA159-06FA-4701-9A4D-4AAA23827EDC}"/>
              </a:ext>
            </a:extLst>
          </p:cNvPr>
          <p:cNvGraphicFramePr/>
          <p:nvPr>
            <p:extLst/>
          </p:nvPr>
        </p:nvGraphicFramePr>
        <p:xfrm>
          <a:off x="751392" y="1319741"/>
          <a:ext cx="9741117" cy="4434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EB09D2DC-8A67-444C-A169-5C9101492310}"/>
              </a:ext>
            </a:extLst>
          </p:cNvPr>
          <p:cNvGrpSpPr/>
          <p:nvPr/>
        </p:nvGrpSpPr>
        <p:grpSpPr>
          <a:xfrm>
            <a:off x="1071967" y="472633"/>
            <a:ext cx="9286053" cy="770097"/>
            <a:chOff x="776266" y="1421274"/>
            <a:chExt cx="6964540" cy="577573"/>
          </a:xfrm>
        </p:grpSpPr>
        <p:sp>
          <p:nvSpPr>
            <p:cNvPr id="4" name="Freeform: Shape 3">
              <a:extLst>
                <a:ext uri="{FF2B5EF4-FFF2-40B4-BE49-F238E27FC236}">
                  <a16:creationId xmlns:a16="http://schemas.microsoft.com/office/drawing/2014/main" id="{0D423DE0-33DB-4A06-B5BE-43E07E15BA78}"/>
                </a:ext>
              </a:extLst>
            </p:cNvPr>
            <p:cNvSpPr/>
            <p:nvPr/>
          </p:nvSpPr>
          <p:spPr>
            <a:xfrm>
              <a:off x="1065053" y="1479032"/>
              <a:ext cx="6675753" cy="462058"/>
            </a:xfrm>
            <a:custGeom>
              <a:avLst/>
              <a:gdLst>
                <a:gd name="connsiteX0" fmla="*/ 0 w 6675753"/>
                <a:gd name="connsiteY0" fmla="*/ 0 h 462058"/>
                <a:gd name="connsiteX1" fmla="*/ 6675753 w 6675753"/>
                <a:gd name="connsiteY1" fmla="*/ 0 h 462058"/>
                <a:gd name="connsiteX2" fmla="*/ 6675753 w 6675753"/>
                <a:gd name="connsiteY2" fmla="*/ 462058 h 462058"/>
                <a:gd name="connsiteX3" fmla="*/ 0 w 6675753"/>
                <a:gd name="connsiteY3" fmla="*/ 462058 h 462058"/>
                <a:gd name="connsiteX4" fmla="*/ 0 w 6675753"/>
                <a:gd name="connsiteY4" fmla="*/ 0 h 46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53" h="462058">
                  <a:moveTo>
                    <a:pt x="0" y="0"/>
                  </a:moveTo>
                  <a:lnTo>
                    <a:pt x="6675753" y="0"/>
                  </a:lnTo>
                  <a:lnTo>
                    <a:pt x="6675753" y="462058"/>
                  </a:lnTo>
                  <a:lnTo>
                    <a:pt x="0" y="462058"/>
                  </a:lnTo>
                  <a:lnTo>
                    <a:pt x="0" y="0"/>
                  </a:lnTo>
                  <a:close/>
                </a:path>
              </a:pathLst>
            </a:custGeom>
            <a:solidFill>
              <a:srgbClr val="A1B770"/>
            </a:solidFill>
            <a:ln w="6350">
              <a:solidFill>
                <a:schemeClr val="bg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9012" tIns="81280" rIns="81280" bIns="81280" numCol="1" spcCol="1270" anchor="ctr" anchorCtr="0">
              <a:noAutofit/>
            </a:bodyPr>
            <a:lstStyle/>
            <a:p>
              <a:pPr defTabSz="1422364">
                <a:lnSpc>
                  <a:spcPct val="90000"/>
                </a:lnSpc>
                <a:spcBef>
                  <a:spcPct val="0"/>
                </a:spcBef>
                <a:spcAft>
                  <a:spcPct val="35000"/>
                </a:spcAft>
                <a:buClr>
                  <a:srgbClr val="000000"/>
                </a:buClr>
              </a:pPr>
              <a:r>
                <a:rPr lang="en-US" sz="3200" dirty="0">
                  <a:solidFill>
                    <a:srgbClr val="000000"/>
                  </a:solidFill>
                  <a:latin typeface="Arial"/>
                  <a:sym typeface="Arial"/>
                </a:rPr>
                <a:t>Naming / Terms</a:t>
              </a:r>
            </a:p>
          </p:txBody>
        </p:sp>
        <p:sp>
          <p:nvSpPr>
            <p:cNvPr id="5" name="Oval 4">
              <a:extLst>
                <a:ext uri="{FF2B5EF4-FFF2-40B4-BE49-F238E27FC236}">
                  <a16:creationId xmlns:a16="http://schemas.microsoft.com/office/drawing/2014/main" id="{14A8888C-A11C-4A90-B0DC-F72690688E10}"/>
                </a:ext>
              </a:extLst>
            </p:cNvPr>
            <p:cNvSpPr/>
            <p:nvPr/>
          </p:nvSpPr>
          <p:spPr>
            <a:xfrm>
              <a:off x="776266" y="1421274"/>
              <a:ext cx="577573" cy="577573"/>
            </a:xfrm>
            <a:prstGeom prst="ellipse">
              <a:avLst/>
            </a:prstGeom>
            <a:ln w="12700">
              <a:solidFill>
                <a:schemeClr val="bg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94940678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09D2DC-8A67-444C-A169-5C9101492310}"/>
              </a:ext>
            </a:extLst>
          </p:cNvPr>
          <p:cNvGrpSpPr/>
          <p:nvPr/>
        </p:nvGrpSpPr>
        <p:grpSpPr>
          <a:xfrm>
            <a:off x="1071967" y="472633"/>
            <a:ext cx="9286053" cy="770097"/>
            <a:chOff x="776266" y="1421274"/>
            <a:chExt cx="6964540" cy="577573"/>
          </a:xfrm>
        </p:grpSpPr>
        <p:sp>
          <p:nvSpPr>
            <p:cNvPr id="4" name="Freeform: Shape 3">
              <a:extLst>
                <a:ext uri="{FF2B5EF4-FFF2-40B4-BE49-F238E27FC236}">
                  <a16:creationId xmlns:a16="http://schemas.microsoft.com/office/drawing/2014/main" id="{0D423DE0-33DB-4A06-B5BE-43E07E15BA78}"/>
                </a:ext>
              </a:extLst>
            </p:cNvPr>
            <p:cNvSpPr/>
            <p:nvPr/>
          </p:nvSpPr>
          <p:spPr>
            <a:xfrm>
              <a:off x="1065053" y="1479032"/>
              <a:ext cx="6675753" cy="462058"/>
            </a:xfrm>
            <a:custGeom>
              <a:avLst/>
              <a:gdLst>
                <a:gd name="connsiteX0" fmla="*/ 0 w 6675753"/>
                <a:gd name="connsiteY0" fmla="*/ 0 h 462058"/>
                <a:gd name="connsiteX1" fmla="*/ 6675753 w 6675753"/>
                <a:gd name="connsiteY1" fmla="*/ 0 h 462058"/>
                <a:gd name="connsiteX2" fmla="*/ 6675753 w 6675753"/>
                <a:gd name="connsiteY2" fmla="*/ 462058 h 462058"/>
                <a:gd name="connsiteX3" fmla="*/ 0 w 6675753"/>
                <a:gd name="connsiteY3" fmla="*/ 462058 h 462058"/>
                <a:gd name="connsiteX4" fmla="*/ 0 w 6675753"/>
                <a:gd name="connsiteY4" fmla="*/ 0 h 46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53" h="462058">
                  <a:moveTo>
                    <a:pt x="0" y="0"/>
                  </a:moveTo>
                  <a:lnTo>
                    <a:pt x="6675753" y="0"/>
                  </a:lnTo>
                  <a:lnTo>
                    <a:pt x="6675753" y="462058"/>
                  </a:lnTo>
                  <a:lnTo>
                    <a:pt x="0" y="462058"/>
                  </a:lnTo>
                  <a:lnTo>
                    <a:pt x="0" y="0"/>
                  </a:lnTo>
                  <a:close/>
                </a:path>
              </a:pathLst>
            </a:custGeom>
            <a:solidFill>
              <a:srgbClr val="A1B770"/>
            </a:solidFill>
            <a:ln w="6350">
              <a:solidFill>
                <a:schemeClr val="bg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9012" tIns="81280" rIns="81280" bIns="81280" numCol="1" spcCol="1270" anchor="ctr" anchorCtr="0">
              <a:noAutofit/>
            </a:bodyPr>
            <a:lstStyle/>
            <a:p>
              <a:pPr defTabSz="1422364">
                <a:lnSpc>
                  <a:spcPct val="90000"/>
                </a:lnSpc>
                <a:spcBef>
                  <a:spcPct val="0"/>
                </a:spcBef>
                <a:spcAft>
                  <a:spcPct val="35000"/>
                </a:spcAft>
                <a:buClr>
                  <a:srgbClr val="000000"/>
                </a:buClr>
              </a:pPr>
              <a:r>
                <a:rPr lang="en-US" sz="3200" dirty="0">
                  <a:solidFill>
                    <a:srgbClr val="000000"/>
                  </a:solidFill>
                  <a:latin typeface="Arial"/>
                  <a:sym typeface="Arial"/>
                </a:rPr>
                <a:t>PFAS</a:t>
              </a:r>
            </a:p>
          </p:txBody>
        </p:sp>
        <p:sp>
          <p:nvSpPr>
            <p:cNvPr id="5" name="Oval 4">
              <a:extLst>
                <a:ext uri="{FF2B5EF4-FFF2-40B4-BE49-F238E27FC236}">
                  <a16:creationId xmlns:a16="http://schemas.microsoft.com/office/drawing/2014/main" id="{14A8888C-A11C-4A90-B0DC-F72690688E10}"/>
                </a:ext>
              </a:extLst>
            </p:cNvPr>
            <p:cNvSpPr/>
            <p:nvPr/>
          </p:nvSpPr>
          <p:spPr>
            <a:xfrm>
              <a:off x="776266" y="1421274"/>
              <a:ext cx="577573" cy="577573"/>
            </a:xfrm>
            <a:prstGeom prst="ellipse">
              <a:avLst/>
            </a:prstGeom>
            <a:ln w="12700">
              <a:solidFill>
                <a:schemeClr val="bg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7" name="Picture 6">
            <a:extLst>
              <a:ext uri="{FF2B5EF4-FFF2-40B4-BE49-F238E27FC236}">
                <a16:creationId xmlns:a16="http://schemas.microsoft.com/office/drawing/2014/main" id="{6A7385C2-6DF4-44E4-957B-0AAC23E25750}"/>
              </a:ext>
            </a:extLst>
          </p:cNvPr>
          <p:cNvPicPr>
            <a:picLocks noChangeAspect="1"/>
          </p:cNvPicPr>
          <p:nvPr/>
        </p:nvPicPr>
        <p:blipFill rotWithShape="1">
          <a:blip r:embed="rId3"/>
          <a:srcRect t="2879" b="2854"/>
          <a:stretch/>
        </p:blipFill>
        <p:spPr>
          <a:xfrm>
            <a:off x="7464706" y="1320800"/>
            <a:ext cx="4123941" cy="4775200"/>
          </a:xfrm>
          <a:prstGeom prst="rect">
            <a:avLst/>
          </a:prstGeom>
        </p:spPr>
      </p:pic>
      <p:sp>
        <p:nvSpPr>
          <p:cNvPr id="13" name="Freeform: Shape 12">
            <a:extLst>
              <a:ext uri="{FF2B5EF4-FFF2-40B4-BE49-F238E27FC236}">
                <a16:creationId xmlns:a16="http://schemas.microsoft.com/office/drawing/2014/main" id="{5F1B28C1-06C6-43B2-92A2-26026E815532}"/>
              </a:ext>
            </a:extLst>
          </p:cNvPr>
          <p:cNvSpPr/>
          <p:nvPr/>
        </p:nvSpPr>
        <p:spPr>
          <a:xfrm>
            <a:off x="1349054" y="1358646"/>
            <a:ext cx="5910724" cy="1105452"/>
          </a:xfrm>
          <a:custGeom>
            <a:avLst/>
            <a:gdLst>
              <a:gd name="connsiteX0" fmla="*/ 0 w 4433043"/>
              <a:gd name="connsiteY0" fmla="*/ 82389 h 494325"/>
              <a:gd name="connsiteX1" fmla="*/ 82389 w 4433043"/>
              <a:gd name="connsiteY1" fmla="*/ 0 h 494325"/>
              <a:gd name="connsiteX2" fmla="*/ 4350654 w 4433043"/>
              <a:gd name="connsiteY2" fmla="*/ 0 h 494325"/>
              <a:gd name="connsiteX3" fmla="*/ 4433043 w 4433043"/>
              <a:gd name="connsiteY3" fmla="*/ 82389 h 494325"/>
              <a:gd name="connsiteX4" fmla="*/ 4433043 w 4433043"/>
              <a:gd name="connsiteY4" fmla="*/ 411936 h 494325"/>
              <a:gd name="connsiteX5" fmla="*/ 4350654 w 4433043"/>
              <a:gd name="connsiteY5" fmla="*/ 494325 h 494325"/>
              <a:gd name="connsiteX6" fmla="*/ 82389 w 4433043"/>
              <a:gd name="connsiteY6" fmla="*/ 494325 h 494325"/>
              <a:gd name="connsiteX7" fmla="*/ 0 w 4433043"/>
              <a:gd name="connsiteY7" fmla="*/ 411936 h 494325"/>
              <a:gd name="connsiteX8" fmla="*/ 0 w 4433043"/>
              <a:gd name="connsiteY8" fmla="*/ 82389 h 4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3043" h="494325">
                <a:moveTo>
                  <a:pt x="0" y="82389"/>
                </a:moveTo>
                <a:cubicBezTo>
                  <a:pt x="0" y="36887"/>
                  <a:pt x="36887" y="0"/>
                  <a:pt x="82389" y="0"/>
                </a:cubicBezTo>
                <a:lnTo>
                  <a:pt x="4350654" y="0"/>
                </a:lnTo>
                <a:cubicBezTo>
                  <a:pt x="4396156" y="0"/>
                  <a:pt x="4433043" y="36887"/>
                  <a:pt x="4433043" y="82389"/>
                </a:cubicBezTo>
                <a:lnTo>
                  <a:pt x="4433043" y="411936"/>
                </a:lnTo>
                <a:cubicBezTo>
                  <a:pt x="4433043" y="457438"/>
                  <a:pt x="4396156" y="494325"/>
                  <a:pt x="4350654" y="494325"/>
                </a:cubicBezTo>
                <a:lnTo>
                  <a:pt x="82389" y="494325"/>
                </a:lnTo>
                <a:cubicBezTo>
                  <a:pt x="36887" y="494325"/>
                  <a:pt x="0" y="457438"/>
                  <a:pt x="0" y="411936"/>
                </a:cubicBezTo>
                <a:lnTo>
                  <a:pt x="0" y="82389"/>
                </a:lnTo>
                <a:close/>
              </a:path>
            </a:pathLst>
          </a:custGeom>
          <a:solidFill>
            <a:srgbClr val="A1B770"/>
          </a:solidFill>
          <a:ln w="9525">
            <a:solidFill>
              <a:schemeClr val="bg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8215" tIns="98215" rIns="98215" bIns="98215" numCol="1" spcCol="1270" anchor="ctr" anchorCtr="0">
            <a:noAutofit/>
          </a:bodyPr>
          <a:lstStyle/>
          <a:p>
            <a:pPr defTabSz="770447">
              <a:lnSpc>
                <a:spcPct val="90000"/>
              </a:lnSpc>
              <a:spcBef>
                <a:spcPct val="0"/>
              </a:spcBef>
              <a:spcAft>
                <a:spcPct val="35000"/>
              </a:spcAft>
              <a:buClr>
                <a:srgbClr val="000000"/>
              </a:buClr>
            </a:pPr>
            <a:r>
              <a:rPr lang="en-US" sz="2667">
                <a:solidFill>
                  <a:srgbClr val="000000"/>
                </a:solidFill>
                <a:latin typeface="Arial"/>
                <a:sym typeface="Arial"/>
              </a:rPr>
              <a:t>A group of over 5,000 chemicals</a:t>
            </a:r>
          </a:p>
        </p:txBody>
      </p:sp>
      <p:sp>
        <p:nvSpPr>
          <p:cNvPr id="14" name="Freeform: Shape 13">
            <a:extLst>
              <a:ext uri="{FF2B5EF4-FFF2-40B4-BE49-F238E27FC236}">
                <a16:creationId xmlns:a16="http://schemas.microsoft.com/office/drawing/2014/main" id="{51881A0E-E668-457A-BAF2-4FA1F2EE200E}"/>
              </a:ext>
            </a:extLst>
          </p:cNvPr>
          <p:cNvSpPr/>
          <p:nvPr/>
        </p:nvSpPr>
        <p:spPr>
          <a:xfrm>
            <a:off x="1349055" y="2564503"/>
            <a:ext cx="5910724" cy="1105452"/>
          </a:xfrm>
          <a:custGeom>
            <a:avLst/>
            <a:gdLst>
              <a:gd name="connsiteX0" fmla="*/ 0 w 4433043"/>
              <a:gd name="connsiteY0" fmla="*/ 82389 h 494325"/>
              <a:gd name="connsiteX1" fmla="*/ 82389 w 4433043"/>
              <a:gd name="connsiteY1" fmla="*/ 0 h 494325"/>
              <a:gd name="connsiteX2" fmla="*/ 4350654 w 4433043"/>
              <a:gd name="connsiteY2" fmla="*/ 0 h 494325"/>
              <a:gd name="connsiteX3" fmla="*/ 4433043 w 4433043"/>
              <a:gd name="connsiteY3" fmla="*/ 82389 h 494325"/>
              <a:gd name="connsiteX4" fmla="*/ 4433043 w 4433043"/>
              <a:gd name="connsiteY4" fmla="*/ 411936 h 494325"/>
              <a:gd name="connsiteX5" fmla="*/ 4350654 w 4433043"/>
              <a:gd name="connsiteY5" fmla="*/ 494325 h 494325"/>
              <a:gd name="connsiteX6" fmla="*/ 82389 w 4433043"/>
              <a:gd name="connsiteY6" fmla="*/ 494325 h 494325"/>
              <a:gd name="connsiteX7" fmla="*/ 0 w 4433043"/>
              <a:gd name="connsiteY7" fmla="*/ 411936 h 494325"/>
              <a:gd name="connsiteX8" fmla="*/ 0 w 4433043"/>
              <a:gd name="connsiteY8" fmla="*/ 82389 h 4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3043" h="494325">
                <a:moveTo>
                  <a:pt x="0" y="82389"/>
                </a:moveTo>
                <a:cubicBezTo>
                  <a:pt x="0" y="36887"/>
                  <a:pt x="36887" y="0"/>
                  <a:pt x="82389" y="0"/>
                </a:cubicBezTo>
                <a:lnTo>
                  <a:pt x="4350654" y="0"/>
                </a:lnTo>
                <a:cubicBezTo>
                  <a:pt x="4396156" y="0"/>
                  <a:pt x="4433043" y="36887"/>
                  <a:pt x="4433043" y="82389"/>
                </a:cubicBezTo>
                <a:lnTo>
                  <a:pt x="4433043" y="411936"/>
                </a:lnTo>
                <a:cubicBezTo>
                  <a:pt x="4433043" y="457438"/>
                  <a:pt x="4396156" y="494325"/>
                  <a:pt x="4350654" y="494325"/>
                </a:cubicBezTo>
                <a:lnTo>
                  <a:pt x="82389" y="494325"/>
                </a:lnTo>
                <a:cubicBezTo>
                  <a:pt x="36887" y="494325"/>
                  <a:pt x="0" y="457438"/>
                  <a:pt x="0" y="411936"/>
                </a:cubicBezTo>
                <a:lnTo>
                  <a:pt x="0" y="82389"/>
                </a:lnTo>
                <a:close/>
              </a:path>
            </a:pathLst>
          </a:custGeom>
          <a:solidFill>
            <a:srgbClr val="A1B770"/>
          </a:solidFill>
          <a:ln w="9525">
            <a:solidFill>
              <a:schemeClr val="bg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8215" tIns="98215" rIns="98215" bIns="98215" numCol="1" spcCol="1270" anchor="ctr" anchorCtr="0">
            <a:noAutofit/>
          </a:bodyPr>
          <a:lstStyle/>
          <a:p>
            <a:pPr defTabSz="770447">
              <a:lnSpc>
                <a:spcPct val="90000"/>
              </a:lnSpc>
              <a:spcBef>
                <a:spcPct val="0"/>
              </a:spcBef>
              <a:spcAft>
                <a:spcPct val="35000"/>
              </a:spcAft>
              <a:buClr>
                <a:srgbClr val="000000"/>
              </a:buClr>
            </a:pPr>
            <a:r>
              <a:rPr lang="en-US" sz="2667">
                <a:solidFill>
                  <a:srgbClr val="000000"/>
                </a:solidFill>
                <a:latin typeface="Arial"/>
                <a:sym typeface="Arial"/>
              </a:rPr>
              <a:t>Man-made do not occur naturally</a:t>
            </a:r>
          </a:p>
        </p:txBody>
      </p:sp>
      <p:sp>
        <p:nvSpPr>
          <p:cNvPr id="15" name="Freeform: Shape 14">
            <a:extLst>
              <a:ext uri="{FF2B5EF4-FFF2-40B4-BE49-F238E27FC236}">
                <a16:creationId xmlns:a16="http://schemas.microsoft.com/office/drawing/2014/main" id="{CE24F6E7-4E73-453A-9CF2-57C718D27D58}"/>
              </a:ext>
            </a:extLst>
          </p:cNvPr>
          <p:cNvSpPr/>
          <p:nvPr/>
        </p:nvSpPr>
        <p:spPr>
          <a:xfrm>
            <a:off x="1349057" y="3762478"/>
            <a:ext cx="5910724" cy="1105452"/>
          </a:xfrm>
          <a:custGeom>
            <a:avLst/>
            <a:gdLst>
              <a:gd name="connsiteX0" fmla="*/ 0 w 4433043"/>
              <a:gd name="connsiteY0" fmla="*/ 82389 h 494325"/>
              <a:gd name="connsiteX1" fmla="*/ 82389 w 4433043"/>
              <a:gd name="connsiteY1" fmla="*/ 0 h 494325"/>
              <a:gd name="connsiteX2" fmla="*/ 4350654 w 4433043"/>
              <a:gd name="connsiteY2" fmla="*/ 0 h 494325"/>
              <a:gd name="connsiteX3" fmla="*/ 4433043 w 4433043"/>
              <a:gd name="connsiteY3" fmla="*/ 82389 h 494325"/>
              <a:gd name="connsiteX4" fmla="*/ 4433043 w 4433043"/>
              <a:gd name="connsiteY4" fmla="*/ 411936 h 494325"/>
              <a:gd name="connsiteX5" fmla="*/ 4350654 w 4433043"/>
              <a:gd name="connsiteY5" fmla="*/ 494325 h 494325"/>
              <a:gd name="connsiteX6" fmla="*/ 82389 w 4433043"/>
              <a:gd name="connsiteY6" fmla="*/ 494325 h 494325"/>
              <a:gd name="connsiteX7" fmla="*/ 0 w 4433043"/>
              <a:gd name="connsiteY7" fmla="*/ 411936 h 494325"/>
              <a:gd name="connsiteX8" fmla="*/ 0 w 4433043"/>
              <a:gd name="connsiteY8" fmla="*/ 82389 h 4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3043" h="494325">
                <a:moveTo>
                  <a:pt x="0" y="82389"/>
                </a:moveTo>
                <a:cubicBezTo>
                  <a:pt x="0" y="36887"/>
                  <a:pt x="36887" y="0"/>
                  <a:pt x="82389" y="0"/>
                </a:cubicBezTo>
                <a:lnTo>
                  <a:pt x="4350654" y="0"/>
                </a:lnTo>
                <a:cubicBezTo>
                  <a:pt x="4396156" y="0"/>
                  <a:pt x="4433043" y="36887"/>
                  <a:pt x="4433043" y="82389"/>
                </a:cubicBezTo>
                <a:lnTo>
                  <a:pt x="4433043" y="411936"/>
                </a:lnTo>
                <a:cubicBezTo>
                  <a:pt x="4433043" y="457438"/>
                  <a:pt x="4396156" y="494325"/>
                  <a:pt x="4350654" y="494325"/>
                </a:cubicBezTo>
                <a:lnTo>
                  <a:pt x="82389" y="494325"/>
                </a:lnTo>
                <a:cubicBezTo>
                  <a:pt x="36887" y="494325"/>
                  <a:pt x="0" y="457438"/>
                  <a:pt x="0" y="411936"/>
                </a:cubicBezTo>
                <a:lnTo>
                  <a:pt x="0" y="82389"/>
                </a:lnTo>
                <a:close/>
              </a:path>
            </a:pathLst>
          </a:custGeom>
          <a:solidFill>
            <a:srgbClr val="A1B770"/>
          </a:solidFill>
          <a:ln w="9525">
            <a:solidFill>
              <a:schemeClr val="bg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8215" tIns="98215" rIns="98215" bIns="98215" numCol="1" spcCol="1270" anchor="ctr" anchorCtr="0">
            <a:noAutofit/>
          </a:bodyPr>
          <a:lstStyle/>
          <a:p>
            <a:pPr defTabSz="770447">
              <a:lnSpc>
                <a:spcPct val="90000"/>
              </a:lnSpc>
              <a:spcBef>
                <a:spcPct val="0"/>
              </a:spcBef>
              <a:spcAft>
                <a:spcPct val="35000"/>
              </a:spcAft>
              <a:buClr>
                <a:srgbClr val="000000"/>
              </a:buClr>
            </a:pPr>
            <a:r>
              <a:rPr lang="en-US" sz="2667">
                <a:solidFill>
                  <a:srgbClr val="000000"/>
                </a:solidFill>
                <a:latin typeface="Arial"/>
                <a:sym typeface="Arial"/>
              </a:rPr>
              <a:t>Developed in the 1940s</a:t>
            </a:r>
          </a:p>
        </p:txBody>
      </p:sp>
      <p:sp>
        <p:nvSpPr>
          <p:cNvPr id="16" name="Freeform: Shape 15">
            <a:extLst>
              <a:ext uri="{FF2B5EF4-FFF2-40B4-BE49-F238E27FC236}">
                <a16:creationId xmlns:a16="http://schemas.microsoft.com/office/drawing/2014/main" id="{DBA8022C-8D1F-4837-AF3D-AF330C6AB07A}"/>
              </a:ext>
            </a:extLst>
          </p:cNvPr>
          <p:cNvSpPr/>
          <p:nvPr/>
        </p:nvSpPr>
        <p:spPr>
          <a:xfrm>
            <a:off x="1349058" y="4990549"/>
            <a:ext cx="5910724" cy="1105452"/>
          </a:xfrm>
          <a:custGeom>
            <a:avLst/>
            <a:gdLst>
              <a:gd name="connsiteX0" fmla="*/ 0 w 4433043"/>
              <a:gd name="connsiteY0" fmla="*/ 82389 h 494325"/>
              <a:gd name="connsiteX1" fmla="*/ 82389 w 4433043"/>
              <a:gd name="connsiteY1" fmla="*/ 0 h 494325"/>
              <a:gd name="connsiteX2" fmla="*/ 4350654 w 4433043"/>
              <a:gd name="connsiteY2" fmla="*/ 0 h 494325"/>
              <a:gd name="connsiteX3" fmla="*/ 4433043 w 4433043"/>
              <a:gd name="connsiteY3" fmla="*/ 82389 h 494325"/>
              <a:gd name="connsiteX4" fmla="*/ 4433043 w 4433043"/>
              <a:gd name="connsiteY4" fmla="*/ 411936 h 494325"/>
              <a:gd name="connsiteX5" fmla="*/ 4350654 w 4433043"/>
              <a:gd name="connsiteY5" fmla="*/ 494325 h 494325"/>
              <a:gd name="connsiteX6" fmla="*/ 82389 w 4433043"/>
              <a:gd name="connsiteY6" fmla="*/ 494325 h 494325"/>
              <a:gd name="connsiteX7" fmla="*/ 0 w 4433043"/>
              <a:gd name="connsiteY7" fmla="*/ 411936 h 494325"/>
              <a:gd name="connsiteX8" fmla="*/ 0 w 4433043"/>
              <a:gd name="connsiteY8" fmla="*/ 82389 h 4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3043" h="494325">
                <a:moveTo>
                  <a:pt x="0" y="82389"/>
                </a:moveTo>
                <a:cubicBezTo>
                  <a:pt x="0" y="36887"/>
                  <a:pt x="36887" y="0"/>
                  <a:pt x="82389" y="0"/>
                </a:cubicBezTo>
                <a:lnTo>
                  <a:pt x="4350654" y="0"/>
                </a:lnTo>
                <a:cubicBezTo>
                  <a:pt x="4396156" y="0"/>
                  <a:pt x="4433043" y="36887"/>
                  <a:pt x="4433043" y="82389"/>
                </a:cubicBezTo>
                <a:lnTo>
                  <a:pt x="4433043" y="411936"/>
                </a:lnTo>
                <a:cubicBezTo>
                  <a:pt x="4433043" y="457438"/>
                  <a:pt x="4396156" y="494325"/>
                  <a:pt x="4350654" y="494325"/>
                </a:cubicBezTo>
                <a:lnTo>
                  <a:pt x="82389" y="494325"/>
                </a:lnTo>
                <a:cubicBezTo>
                  <a:pt x="36887" y="494325"/>
                  <a:pt x="0" y="457438"/>
                  <a:pt x="0" y="411936"/>
                </a:cubicBezTo>
                <a:lnTo>
                  <a:pt x="0" y="82389"/>
                </a:lnTo>
                <a:close/>
              </a:path>
            </a:pathLst>
          </a:custGeom>
          <a:solidFill>
            <a:srgbClr val="A1B770"/>
          </a:solidFill>
          <a:ln w="9525">
            <a:solidFill>
              <a:schemeClr val="bg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8215" tIns="98215" rIns="98215" bIns="98215" numCol="1" spcCol="1270" anchor="ctr" anchorCtr="0">
            <a:noAutofit/>
          </a:bodyPr>
          <a:lstStyle/>
          <a:p>
            <a:pPr defTabSz="770447">
              <a:lnSpc>
                <a:spcPct val="90000"/>
              </a:lnSpc>
              <a:spcBef>
                <a:spcPct val="0"/>
              </a:spcBef>
              <a:spcAft>
                <a:spcPct val="35000"/>
              </a:spcAft>
              <a:buClr>
                <a:srgbClr val="000000"/>
              </a:buClr>
            </a:pPr>
            <a:r>
              <a:rPr lang="en-US" sz="2667" dirty="0">
                <a:solidFill>
                  <a:srgbClr val="000000"/>
                </a:solidFill>
                <a:latin typeface="Arial"/>
                <a:sym typeface="Arial"/>
              </a:rPr>
              <a:t>Used to make products that resist heat, oils, grease, stains and water</a:t>
            </a:r>
          </a:p>
        </p:txBody>
      </p:sp>
    </p:spTree>
    <p:extLst>
      <p:ext uri="{BB962C8B-B14F-4D97-AF65-F5344CB8AC3E}">
        <p14:creationId xmlns:p14="http://schemas.microsoft.com/office/powerpoint/2010/main" val="62504196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576780987"/>
              </p:ext>
            </p:extLst>
          </p:nvPr>
        </p:nvGraphicFramePr>
        <p:xfrm>
          <a:off x="1431850" y="528613"/>
          <a:ext cx="8743507"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071477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2A590B-EAEE-4F88-AFCD-8734CD101D0C}"/>
              </a:ext>
            </a:extLst>
          </p:cNvPr>
          <p:cNvGrpSpPr/>
          <p:nvPr/>
        </p:nvGrpSpPr>
        <p:grpSpPr>
          <a:xfrm>
            <a:off x="1086314" y="437173"/>
            <a:ext cx="8331881" cy="695836"/>
            <a:chOff x="1348135" y="2537679"/>
            <a:chExt cx="6248911" cy="521877"/>
          </a:xfrm>
        </p:grpSpPr>
        <p:sp>
          <p:nvSpPr>
            <p:cNvPr id="4" name="Freeform: Shape 3">
              <a:extLst>
                <a:ext uri="{FF2B5EF4-FFF2-40B4-BE49-F238E27FC236}">
                  <a16:creationId xmlns:a16="http://schemas.microsoft.com/office/drawing/2014/main" id="{56971E71-C9C5-40CF-AB5D-A0259544A88D}"/>
                </a:ext>
              </a:extLst>
            </p:cNvPr>
            <p:cNvSpPr/>
            <p:nvPr/>
          </p:nvSpPr>
          <p:spPr>
            <a:xfrm>
              <a:off x="1609074" y="2589867"/>
              <a:ext cx="5987972" cy="417501"/>
            </a:xfrm>
            <a:custGeom>
              <a:avLst/>
              <a:gdLst>
                <a:gd name="connsiteX0" fmla="*/ 0 w 5987972"/>
                <a:gd name="connsiteY0" fmla="*/ 0 h 417501"/>
                <a:gd name="connsiteX1" fmla="*/ 5987972 w 5987972"/>
                <a:gd name="connsiteY1" fmla="*/ 0 h 417501"/>
                <a:gd name="connsiteX2" fmla="*/ 5987972 w 5987972"/>
                <a:gd name="connsiteY2" fmla="*/ 417501 h 417501"/>
                <a:gd name="connsiteX3" fmla="*/ 0 w 5987972"/>
                <a:gd name="connsiteY3" fmla="*/ 417501 h 417501"/>
                <a:gd name="connsiteX4" fmla="*/ 0 w 5987972"/>
                <a:gd name="connsiteY4" fmla="*/ 0 h 4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972" h="417501">
                  <a:moveTo>
                    <a:pt x="0" y="0"/>
                  </a:moveTo>
                  <a:lnTo>
                    <a:pt x="5987972" y="0"/>
                  </a:lnTo>
                  <a:lnTo>
                    <a:pt x="5987972" y="417501"/>
                  </a:lnTo>
                  <a:lnTo>
                    <a:pt x="0" y="417501"/>
                  </a:lnTo>
                  <a:lnTo>
                    <a:pt x="0" y="0"/>
                  </a:lnTo>
                  <a:close/>
                </a:path>
              </a:pathLst>
            </a:custGeom>
            <a:solidFill>
              <a:srgbClr val="48A0B9"/>
            </a:solidFill>
            <a:ln w="635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1856" tIns="74507" rIns="74507" bIns="74507" numCol="1" spcCol="1270" anchor="ctr" anchorCtr="0">
              <a:noAutofit/>
            </a:bodyPr>
            <a:lstStyle/>
            <a:p>
              <a:pPr defTabSz="1303834">
                <a:lnSpc>
                  <a:spcPct val="90000"/>
                </a:lnSpc>
                <a:spcBef>
                  <a:spcPct val="0"/>
                </a:spcBef>
                <a:spcAft>
                  <a:spcPct val="35000"/>
                </a:spcAft>
                <a:buClr>
                  <a:srgbClr val="000000"/>
                </a:buClr>
              </a:pPr>
              <a:r>
                <a:rPr lang="en-US" sz="2933">
                  <a:solidFill>
                    <a:srgbClr val="000000"/>
                  </a:solidFill>
                  <a:latin typeface="Arial"/>
                  <a:sym typeface="Arial"/>
                </a:rPr>
                <a:t>Environmental impacts of PFAS</a:t>
              </a:r>
            </a:p>
          </p:txBody>
        </p:sp>
        <p:sp>
          <p:nvSpPr>
            <p:cNvPr id="5" name="Oval 4">
              <a:extLst>
                <a:ext uri="{FF2B5EF4-FFF2-40B4-BE49-F238E27FC236}">
                  <a16:creationId xmlns:a16="http://schemas.microsoft.com/office/drawing/2014/main" id="{E80F041C-7C60-4E87-8752-8801F07A7CDA}"/>
                </a:ext>
              </a:extLst>
            </p:cNvPr>
            <p:cNvSpPr/>
            <p:nvPr/>
          </p:nvSpPr>
          <p:spPr>
            <a:xfrm>
              <a:off x="1348135" y="2537679"/>
              <a:ext cx="521877" cy="521877"/>
            </a:xfrm>
            <a:prstGeom prst="ellipse">
              <a:avLst/>
            </a:prstGeom>
            <a:ln w="19050">
              <a:solidFill>
                <a:schemeClr val="bg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aphicFrame>
        <p:nvGraphicFramePr>
          <p:cNvPr id="10" name="Diagram 9">
            <a:extLst>
              <a:ext uri="{FF2B5EF4-FFF2-40B4-BE49-F238E27FC236}">
                <a16:creationId xmlns:a16="http://schemas.microsoft.com/office/drawing/2014/main" id="{E338B72A-B9C9-47F4-86D2-D1F44857B790}"/>
              </a:ext>
            </a:extLst>
          </p:cNvPr>
          <p:cNvGraphicFramePr/>
          <p:nvPr>
            <p:extLst/>
          </p:nvPr>
        </p:nvGraphicFramePr>
        <p:xfrm>
          <a:off x="1086313" y="1431637"/>
          <a:ext cx="9671455" cy="4802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439650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A590AD-3351-4E29-BD6E-CE08F74B425D}"/>
              </a:ext>
            </a:extLst>
          </p:cNvPr>
          <p:cNvSpPr/>
          <p:nvPr/>
        </p:nvSpPr>
        <p:spPr>
          <a:xfrm>
            <a:off x="461819" y="4368800"/>
            <a:ext cx="2835563" cy="1938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aphicFrame>
        <p:nvGraphicFramePr>
          <p:cNvPr id="10" name="Diagram 9">
            <a:extLst>
              <a:ext uri="{FF2B5EF4-FFF2-40B4-BE49-F238E27FC236}">
                <a16:creationId xmlns:a16="http://schemas.microsoft.com/office/drawing/2014/main" id="{04346BC9-67E1-4F04-B767-C5FFCE643F06}"/>
              </a:ext>
            </a:extLst>
          </p:cNvPr>
          <p:cNvGraphicFramePr/>
          <p:nvPr>
            <p:extLst/>
          </p:nvPr>
        </p:nvGraphicFramePr>
        <p:xfrm>
          <a:off x="1163781" y="2013528"/>
          <a:ext cx="5791200" cy="2697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indoor, counter&#10;&#10;Description automatically generated">
            <a:extLst>
              <a:ext uri="{FF2B5EF4-FFF2-40B4-BE49-F238E27FC236}">
                <a16:creationId xmlns:a16="http://schemas.microsoft.com/office/drawing/2014/main" id="{0E033595-F024-497A-ACE6-6A2639479687}"/>
              </a:ext>
            </a:extLst>
          </p:cNvPr>
          <p:cNvPicPr>
            <a:picLocks noChangeAspect="1"/>
          </p:cNvPicPr>
          <p:nvPr/>
        </p:nvPicPr>
        <p:blipFill rotWithShape="1">
          <a:blip r:embed="rId8"/>
          <a:srcRect l="6510" r="25898"/>
          <a:stretch/>
        </p:blipFill>
        <p:spPr>
          <a:xfrm>
            <a:off x="7350901" y="1588653"/>
            <a:ext cx="3912284" cy="4341092"/>
          </a:xfrm>
          <a:prstGeom prst="rect">
            <a:avLst/>
          </a:prstGeom>
        </p:spPr>
      </p:pic>
      <p:grpSp>
        <p:nvGrpSpPr>
          <p:cNvPr id="8" name="Group 7">
            <a:extLst>
              <a:ext uri="{FF2B5EF4-FFF2-40B4-BE49-F238E27FC236}">
                <a16:creationId xmlns:a16="http://schemas.microsoft.com/office/drawing/2014/main" id="{4BCEF192-3C1B-44AF-B9FC-190C672A7D79}"/>
              </a:ext>
            </a:extLst>
          </p:cNvPr>
          <p:cNvGrpSpPr/>
          <p:nvPr/>
        </p:nvGrpSpPr>
        <p:grpSpPr>
          <a:xfrm>
            <a:off x="1086314" y="437173"/>
            <a:ext cx="8331881" cy="695836"/>
            <a:chOff x="1348135" y="2537679"/>
            <a:chExt cx="6248911" cy="521877"/>
          </a:xfrm>
        </p:grpSpPr>
        <p:sp>
          <p:nvSpPr>
            <p:cNvPr id="11" name="Freeform: Shape 10">
              <a:extLst>
                <a:ext uri="{FF2B5EF4-FFF2-40B4-BE49-F238E27FC236}">
                  <a16:creationId xmlns:a16="http://schemas.microsoft.com/office/drawing/2014/main" id="{0011C55D-E08B-479F-B341-2FB6553942C8}"/>
                </a:ext>
              </a:extLst>
            </p:cNvPr>
            <p:cNvSpPr/>
            <p:nvPr/>
          </p:nvSpPr>
          <p:spPr>
            <a:xfrm>
              <a:off x="1609074" y="2589867"/>
              <a:ext cx="5987972" cy="417501"/>
            </a:xfrm>
            <a:custGeom>
              <a:avLst/>
              <a:gdLst>
                <a:gd name="connsiteX0" fmla="*/ 0 w 5987972"/>
                <a:gd name="connsiteY0" fmla="*/ 0 h 417501"/>
                <a:gd name="connsiteX1" fmla="*/ 5987972 w 5987972"/>
                <a:gd name="connsiteY1" fmla="*/ 0 h 417501"/>
                <a:gd name="connsiteX2" fmla="*/ 5987972 w 5987972"/>
                <a:gd name="connsiteY2" fmla="*/ 417501 h 417501"/>
                <a:gd name="connsiteX3" fmla="*/ 0 w 5987972"/>
                <a:gd name="connsiteY3" fmla="*/ 417501 h 417501"/>
                <a:gd name="connsiteX4" fmla="*/ 0 w 5987972"/>
                <a:gd name="connsiteY4" fmla="*/ 0 h 4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972" h="417501">
                  <a:moveTo>
                    <a:pt x="0" y="0"/>
                  </a:moveTo>
                  <a:lnTo>
                    <a:pt x="5987972" y="0"/>
                  </a:lnTo>
                  <a:lnTo>
                    <a:pt x="5987972" y="417501"/>
                  </a:lnTo>
                  <a:lnTo>
                    <a:pt x="0" y="417501"/>
                  </a:lnTo>
                  <a:lnTo>
                    <a:pt x="0" y="0"/>
                  </a:lnTo>
                  <a:close/>
                </a:path>
              </a:pathLst>
            </a:custGeom>
            <a:solidFill>
              <a:srgbClr val="48A0B9"/>
            </a:solidFill>
            <a:ln w="635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1856" tIns="74507" rIns="74507" bIns="74507" numCol="1" spcCol="1270" anchor="ctr" anchorCtr="0">
              <a:noAutofit/>
            </a:bodyPr>
            <a:lstStyle/>
            <a:p>
              <a:pPr defTabSz="1303834">
                <a:lnSpc>
                  <a:spcPct val="90000"/>
                </a:lnSpc>
                <a:spcBef>
                  <a:spcPct val="0"/>
                </a:spcBef>
                <a:spcAft>
                  <a:spcPct val="35000"/>
                </a:spcAft>
                <a:buClr>
                  <a:srgbClr val="000000"/>
                </a:buClr>
              </a:pPr>
              <a:r>
                <a:rPr lang="en-US" sz="2933">
                  <a:solidFill>
                    <a:srgbClr val="000000"/>
                  </a:solidFill>
                  <a:latin typeface="Arial"/>
                  <a:sym typeface="Arial"/>
                </a:rPr>
                <a:t>Environmental impacts of PFAS</a:t>
              </a:r>
            </a:p>
          </p:txBody>
        </p:sp>
        <p:sp>
          <p:nvSpPr>
            <p:cNvPr id="13" name="Oval 12">
              <a:extLst>
                <a:ext uri="{FF2B5EF4-FFF2-40B4-BE49-F238E27FC236}">
                  <a16:creationId xmlns:a16="http://schemas.microsoft.com/office/drawing/2014/main" id="{DF21D45F-B3CE-490A-B260-9ECFA2C4C792}"/>
                </a:ext>
              </a:extLst>
            </p:cNvPr>
            <p:cNvSpPr/>
            <p:nvPr/>
          </p:nvSpPr>
          <p:spPr>
            <a:xfrm>
              <a:off x="1348135" y="2537679"/>
              <a:ext cx="521877" cy="521877"/>
            </a:xfrm>
            <a:prstGeom prst="ellipse">
              <a:avLst/>
            </a:prstGeom>
            <a:ln w="19050">
              <a:solidFill>
                <a:schemeClr val="bg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64474862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rstanding PFAS - PFOS and PFOA | Western Virginia Water Autho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12" y="115240"/>
            <a:ext cx="11186193" cy="634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0726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90893" y="282575"/>
            <a:ext cx="7496175" cy="5876925"/>
          </a:xfrm>
          <a:prstGeom prst="rect">
            <a:avLst/>
          </a:prstGeom>
        </p:spPr>
      </p:pic>
    </p:spTree>
    <p:extLst>
      <p:ext uri="{BB962C8B-B14F-4D97-AF65-F5344CB8AC3E}">
        <p14:creationId xmlns:p14="http://schemas.microsoft.com/office/powerpoint/2010/main" val="24263784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ctrTitle"/>
          </p:nvPr>
        </p:nvSpPr>
        <p:spPr>
          <a:xfrm>
            <a:off x="3162300" y="840300"/>
            <a:ext cx="8442000" cy="2056000"/>
          </a:xfrm>
          <a:prstGeom prst="rect">
            <a:avLst/>
          </a:prstGeom>
        </p:spPr>
        <p:txBody>
          <a:bodyPr spcFirstLastPara="1" wrap="square" lIns="121900" tIns="121900" rIns="121900" bIns="121900" anchor="t" anchorCtr="0">
            <a:noAutofit/>
          </a:bodyPr>
          <a:lstStyle/>
          <a:p>
            <a:r>
              <a:rPr lang="en-US" sz="6600" dirty="0"/>
              <a:t>Lessons from the Field: Navigating PFAS</a:t>
            </a:r>
            <a:endParaRPr dirty="0">
              <a:latin typeface="ITC Caslon 224 Std Black" panose="02030903080706020404" pitchFamily="18" charset="77"/>
              <a:ea typeface="Libre Caslon Text"/>
              <a:cs typeface="Libre Caslon Text"/>
              <a:sym typeface="Libre Caslon Text"/>
            </a:endParaRPr>
          </a:p>
        </p:txBody>
      </p:sp>
      <p:sp>
        <p:nvSpPr>
          <p:cNvPr id="90" name="Google Shape;90;p15"/>
          <p:cNvSpPr txBox="1">
            <a:spLocks noGrp="1"/>
          </p:cNvSpPr>
          <p:nvPr>
            <p:ph type="subTitle" idx="1"/>
          </p:nvPr>
        </p:nvSpPr>
        <p:spPr>
          <a:xfrm>
            <a:off x="3187023" y="4317933"/>
            <a:ext cx="8442000" cy="1655600"/>
          </a:xfrm>
          <a:prstGeom prst="rect">
            <a:avLst/>
          </a:prstGeom>
        </p:spPr>
        <p:txBody>
          <a:bodyPr spcFirstLastPara="1" wrap="square" lIns="121900" tIns="121900" rIns="121900" bIns="121900" anchor="b" anchorCtr="0">
            <a:noAutofit/>
          </a:bodyPr>
          <a:lstStyle/>
          <a:p>
            <a:r>
              <a:rPr lang="en-US" sz="3200" dirty="0"/>
              <a:t>Vikki Prettyman</a:t>
            </a:r>
          </a:p>
          <a:p>
            <a:r>
              <a:rPr lang="en-US" sz="3200" dirty="0"/>
              <a:t>DE/MD State Manager for SERCAP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65" y="5433458"/>
            <a:ext cx="1909793" cy="1080151"/>
          </a:xfrm>
          <a:prstGeom prst="rect">
            <a:avLst/>
          </a:prstGeom>
        </p:spPr>
      </p:pic>
    </p:spTree>
    <p:extLst>
      <p:ext uri="{BB962C8B-B14F-4D97-AF65-F5344CB8AC3E}">
        <p14:creationId xmlns:p14="http://schemas.microsoft.com/office/powerpoint/2010/main" val="173430113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60539688"/>
              </p:ext>
            </p:extLst>
          </p:nvPr>
        </p:nvGraphicFramePr>
        <p:xfrm>
          <a:off x="738145" y="1275347"/>
          <a:ext cx="10896392" cy="4299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5DD7C97-7852-4B37-AD76-D7A4234C6F9F}"/>
              </a:ext>
            </a:extLst>
          </p:cNvPr>
          <p:cNvSpPr>
            <a:spLocks noGrp="1"/>
          </p:cNvSpPr>
          <p:nvPr>
            <p:ph type="ctrTitle" idx="4294967295"/>
          </p:nvPr>
        </p:nvSpPr>
        <p:spPr>
          <a:xfrm>
            <a:off x="895770" y="298368"/>
            <a:ext cx="8440737" cy="1097297"/>
          </a:xfrm>
        </p:spPr>
        <p:txBody>
          <a:bodyPr/>
          <a:lstStyle/>
          <a:p>
            <a:r>
              <a:rPr lang="en-US" dirty="0" smtClean="0"/>
              <a:t>Lessons from the Field: Navigating PFAS	</a:t>
            </a:r>
            <a:br>
              <a:rPr lang="en-US" dirty="0" smtClean="0"/>
            </a:br>
            <a:r>
              <a:rPr lang="en-US" dirty="0" smtClean="0"/>
              <a:t>Case Study: Blades, Delaware</a:t>
            </a:r>
            <a:endParaRPr lang="en-US" dirty="0"/>
          </a:p>
        </p:txBody>
      </p:sp>
    </p:spTree>
    <p:extLst>
      <p:ext uri="{BB962C8B-B14F-4D97-AF65-F5344CB8AC3E}">
        <p14:creationId xmlns:p14="http://schemas.microsoft.com/office/powerpoint/2010/main" val="370242057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1"/>
            <a:ext cx="7886700" cy="1325563"/>
          </a:xfrm>
        </p:spPr>
        <p:txBody>
          <a:bodyPr>
            <a:normAutofit/>
          </a:bodyPr>
          <a:lstStyle/>
          <a:p>
            <a:pPr algn="ctr"/>
            <a:r>
              <a:rPr lang="en-US" sz="4800" dirty="0"/>
              <a:t>Our Mission:</a:t>
            </a:r>
          </a:p>
        </p:txBody>
      </p:sp>
      <p:sp>
        <p:nvSpPr>
          <p:cNvPr id="3" name="Content Placeholder 2"/>
          <p:cNvSpPr>
            <a:spLocks noGrp="1"/>
          </p:cNvSpPr>
          <p:nvPr>
            <p:ph idx="4294967295"/>
          </p:nvPr>
        </p:nvSpPr>
        <p:spPr>
          <a:xfrm>
            <a:off x="1809750" y="1905001"/>
            <a:ext cx="8229600" cy="2666999"/>
          </a:xfrm>
        </p:spPr>
        <p:txBody>
          <a:bodyPr>
            <a:noAutofit/>
          </a:bodyPr>
          <a:lstStyle/>
          <a:p>
            <a:pPr algn="ctr">
              <a:lnSpc>
                <a:spcPct val="150000"/>
              </a:lnSpc>
              <a:buNone/>
            </a:pPr>
            <a:r>
              <a:rPr lang="en-US" sz="2400" b="1" dirty="0"/>
              <a:t>SERCAP’s mission is to improve the quality of life for low income individuals by promoting affordable water and wastewater facilities, community development, environmental health and economic self-sufficiency.</a:t>
            </a:r>
          </a:p>
        </p:txBody>
      </p:sp>
      <p:pic>
        <p:nvPicPr>
          <p:cNvPr id="4" name="Picture 3" descr="SERCAP - Logo - Large - Color.png"/>
          <p:cNvPicPr>
            <a:picLocks noChangeAspect="1"/>
          </p:cNvPicPr>
          <p:nvPr/>
        </p:nvPicPr>
        <p:blipFill>
          <a:blip r:embed="rId3" cstate="print"/>
          <a:stretch>
            <a:fillRect/>
          </a:stretch>
        </p:blipFill>
        <p:spPr>
          <a:xfrm>
            <a:off x="2057400" y="228600"/>
            <a:ext cx="1890558" cy="1069272"/>
          </a:xfrm>
          <a:prstGeom prst="rect">
            <a:avLst/>
          </a:prstGeom>
        </p:spPr>
      </p:pic>
    </p:spTree>
    <p:extLst>
      <p:ext uri="{BB962C8B-B14F-4D97-AF65-F5344CB8AC3E}">
        <p14:creationId xmlns:p14="http://schemas.microsoft.com/office/powerpoint/2010/main" val="25746813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3894" r="25312"/>
          <a:stretch/>
        </p:blipFill>
        <p:spPr>
          <a:xfrm>
            <a:off x="6946231" y="1462244"/>
            <a:ext cx="4507832" cy="4713969"/>
          </a:xfrm>
        </p:spPr>
      </p:pic>
      <p:sp>
        <p:nvSpPr>
          <p:cNvPr id="2" name="Title 1">
            <a:extLst>
              <a:ext uri="{FF2B5EF4-FFF2-40B4-BE49-F238E27FC236}">
                <a16:creationId xmlns:a16="http://schemas.microsoft.com/office/drawing/2014/main" id="{431AFE55-CA8C-41DB-AA27-D958AFBBA88C}"/>
              </a:ext>
            </a:extLst>
          </p:cNvPr>
          <p:cNvSpPr>
            <a:spLocks noGrp="1"/>
          </p:cNvSpPr>
          <p:nvPr>
            <p:ph type="title" idx="4294967295"/>
          </p:nvPr>
        </p:nvSpPr>
        <p:spPr>
          <a:xfrm>
            <a:off x="871836" y="288342"/>
            <a:ext cx="10758691" cy="1173903"/>
          </a:xfrm>
        </p:spPr>
        <p:txBody>
          <a:bodyPr/>
          <a:lstStyle/>
          <a:p>
            <a:r>
              <a:rPr lang="en-US" dirty="0" smtClean="0"/>
              <a:t>Lessons from the Field: Navigating PFAS</a:t>
            </a:r>
            <a:br>
              <a:rPr lang="en-US" dirty="0" smtClean="0"/>
            </a:br>
            <a:r>
              <a:rPr lang="en-US" dirty="0" smtClean="0"/>
              <a:t>Case Study: Blades, Delaware 		</a:t>
            </a:r>
            <a:endParaRPr lang="en-US" dirty="0"/>
          </a:p>
        </p:txBody>
      </p:sp>
      <p:graphicFrame>
        <p:nvGraphicFramePr>
          <p:cNvPr id="9" name="Diagram 8"/>
          <p:cNvGraphicFramePr/>
          <p:nvPr>
            <p:extLst>
              <p:ext uri="{D42A27DB-BD31-4B8C-83A1-F6EECF244321}">
                <p14:modId xmlns:p14="http://schemas.microsoft.com/office/powerpoint/2010/main" val="4156537903"/>
              </p:ext>
            </p:extLst>
          </p:nvPr>
        </p:nvGraphicFramePr>
        <p:xfrm>
          <a:off x="673770" y="1349947"/>
          <a:ext cx="6272463" cy="56938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179092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66245926"/>
              </p:ext>
            </p:extLst>
          </p:nvPr>
        </p:nvGraphicFramePr>
        <p:xfrm>
          <a:off x="726114" y="1566362"/>
          <a:ext cx="10968583" cy="4674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32EF875-4115-44CC-BC4B-682BA98039A0}"/>
              </a:ext>
            </a:extLst>
          </p:cNvPr>
          <p:cNvSpPr>
            <a:spLocks noGrp="1"/>
          </p:cNvSpPr>
          <p:nvPr>
            <p:ph type="title" idx="4294967295"/>
          </p:nvPr>
        </p:nvSpPr>
        <p:spPr>
          <a:xfrm>
            <a:off x="886536" y="319171"/>
            <a:ext cx="8428037" cy="846139"/>
          </a:xfrm>
        </p:spPr>
        <p:txBody>
          <a:bodyPr/>
          <a:lstStyle/>
          <a:p>
            <a:r>
              <a:rPr lang="en-US" dirty="0"/>
              <a:t>Lessons from the Field: Navigating PFAS</a:t>
            </a:r>
            <a:br>
              <a:rPr lang="en-US" dirty="0"/>
            </a:br>
            <a:r>
              <a:rPr lang="en-US" dirty="0"/>
              <a:t>Case Study: Blades, Delaware </a:t>
            </a:r>
            <a:r>
              <a:rPr lang="en-US" dirty="0" smtClean="0"/>
              <a:t>		</a:t>
            </a:r>
            <a:endParaRPr lang="en-US" dirty="0"/>
          </a:p>
        </p:txBody>
      </p:sp>
    </p:spTree>
    <p:extLst>
      <p:ext uri="{BB962C8B-B14F-4D97-AF65-F5344CB8AC3E}">
        <p14:creationId xmlns:p14="http://schemas.microsoft.com/office/powerpoint/2010/main" val="305235551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478546" y="1585548"/>
            <a:ext cx="3557588" cy="4605337"/>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1366" y="1477534"/>
            <a:ext cx="3642135" cy="471335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37" t="-1690" r="-437" b="69640"/>
          <a:stretch/>
        </p:blipFill>
        <p:spPr>
          <a:xfrm>
            <a:off x="7606445" y="4796822"/>
            <a:ext cx="3361080" cy="1394063"/>
          </a:xfrm>
          <a:prstGeom prst="rect">
            <a:avLst/>
          </a:prstGeom>
        </p:spPr>
      </p:pic>
      <p:sp>
        <p:nvSpPr>
          <p:cNvPr id="9" name="Title 1">
            <a:extLst>
              <a:ext uri="{FF2B5EF4-FFF2-40B4-BE49-F238E27FC236}">
                <a16:creationId xmlns:a16="http://schemas.microsoft.com/office/drawing/2014/main" id="{832EF875-4115-44CC-BC4B-682BA98039A0}"/>
              </a:ext>
            </a:extLst>
          </p:cNvPr>
          <p:cNvSpPr>
            <a:spLocks noGrp="1"/>
          </p:cNvSpPr>
          <p:nvPr>
            <p:ph type="title" idx="4294967295"/>
          </p:nvPr>
        </p:nvSpPr>
        <p:spPr>
          <a:xfrm>
            <a:off x="886536" y="319171"/>
            <a:ext cx="8428037" cy="846139"/>
          </a:xfrm>
        </p:spPr>
        <p:txBody>
          <a:bodyPr/>
          <a:lstStyle/>
          <a:p>
            <a:r>
              <a:rPr lang="en-US" dirty="0"/>
              <a:t>Lessons from the Field: Navigating PFAS</a:t>
            </a:r>
            <a:br>
              <a:rPr lang="en-US" dirty="0"/>
            </a:br>
            <a:r>
              <a:rPr lang="en-US" dirty="0"/>
              <a:t>Case Study: Blades, Delaware </a:t>
            </a:r>
            <a:r>
              <a:rPr lang="en-US" dirty="0" smtClean="0"/>
              <a:t>		</a:t>
            </a:r>
            <a:endParaRPr lang="en-US" dirty="0"/>
          </a:p>
        </p:txBody>
      </p:sp>
    </p:spTree>
    <p:extLst>
      <p:ext uri="{BB962C8B-B14F-4D97-AF65-F5344CB8AC3E}">
        <p14:creationId xmlns:p14="http://schemas.microsoft.com/office/powerpoint/2010/main" val="108351280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F875-4115-44CC-BC4B-682BA98039A0}"/>
              </a:ext>
            </a:extLst>
          </p:cNvPr>
          <p:cNvSpPr>
            <a:spLocks noGrp="1"/>
          </p:cNvSpPr>
          <p:nvPr>
            <p:ph type="title"/>
          </p:nvPr>
        </p:nvSpPr>
        <p:spPr>
          <a:xfrm>
            <a:off x="739400" y="774929"/>
            <a:ext cx="8325600" cy="688747"/>
          </a:xfrm>
        </p:spPr>
        <p:txBody>
          <a:bodyPr/>
          <a:lstStyle/>
          <a:p>
            <a:r>
              <a:rPr lang="en-US" sz="3000" dirty="0"/>
              <a:t>		</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739400" y="1536933"/>
            <a:ext cx="4902200" cy="2770188"/>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890" y="1463675"/>
            <a:ext cx="5420223" cy="30632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6959" y="3672571"/>
            <a:ext cx="4879924" cy="2757896"/>
          </a:xfrm>
          <a:prstGeom prst="rect">
            <a:avLst/>
          </a:prstGeom>
        </p:spPr>
      </p:pic>
      <p:sp>
        <p:nvSpPr>
          <p:cNvPr id="7" name="Title 1">
            <a:extLst>
              <a:ext uri="{FF2B5EF4-FFF2-40B4-BE49-F238E27FC236}">
                <a16:creationId xmlns:a16="http://schemas.microsoft.com/office/drawing/2014/main" id="{832EF875-4115-44CC-BC4B-682BA98039A0}"/>
              </a:ext>
            </a:extLst>
          </p:cNvPr>
          <p:cNvSpPr txBox="1">
            <a:spLocks/>
          </p:cNvSpPr>
          <p:nvPr/>
        </p:nvSpPr>
        <p:spPr>
          <a:xfrm>
            <a:off x="886536" y="319171"/>
            <a:ext cx="8428037" cy="846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kern="0" dirty="0"/>
              <a:t>Lessons from the Field: Navigating PFAS</a:t>
            </a:r>
            <a:br>
              <a:rPr lang="en-US" kern="0" dirty="0"/>
            </a:br>
            <a:r>
              <a:rPr lang="en-US" kern="0" dirty="0"/>
              <a:t>Case Study: Blades, Delaware 		</a:t>
            </a:r>
          </a:p>
        </p:txBody>
      </p:sp>
    </p:spTree>
    <p:extLst>
      <p:ext uri="{BB962C8B-B14F-4D97-AF65-F5344CB8AC3E}">
        <p14:creationId xmlns:p14="http://schemas.microsoft.com/office/powerpoint/2010/main" val="118087252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F875-4115-44CC-BC4B-682BA98039A0}"/>
              </a:ext>
            </a:extLst>
          </p:cNvPr>
          <p:cNvSpPr>
            <a:spLocks noGrp="1"/>
          </p:cNvSpPr>
          <p:nvPr>
            <p:ph type="title" idx="4294967295"/>
          </p:nvPr>
        </p:nvSpPr>
        <p:spPr>
          <a:xfrm>
            <a:off x="838199" y="724556"/>
            <a:ext cx="10515600" cy="1325563"/>
          </a:xfrm>
        </p:spPr>
        <p:txBody>
          <a:bodyPr/>
          <a:lstStyle/>
          <a:p>
            <a:r>
              <a:rPr lang="en-US" dirty="0" smtClean="0"/>
              <a:t>		</a:t>
            </a:r>
            <a:endParaRPr lang="en-US" dirty="0"/>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88198" y="1387336"/>
            <a:ext cx="3317489" cy="4294336"/>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64970"/>
          <a:stretch/>
        </p:blipFill>
        <p:spPr>
          <a:xfrm>
            <a:off x="1297628" y="4870934"/>
            <a:ext cx="2930731" cy="13285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1411" y="1528949"/>
            <a:ext cx="4269179" cy="320188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037" y="2953988"/>
            <a:ext cx="4081153" cy="3060865"/>
          </a:xfrm>
          <a:prstGeom prst="rect">
            <a:avLst/>
          </a:prstGeom>
        </p:spPr>
      </p:pic>
      <p:sp>
        <p:nvSpPr>
          <p:cNvPr id="8" name="Title 1">
            <a:extLst>
              <a:ext uri="{FF2B5EF4-FFF2-40B4-BE49-F238E27FC236}">
                <a16:creationId xmlns:a16="http://schemas.microsoft.com/office/drawing/2014/main" id="{832EF875-4115-44CC-BC4B-682BA98039A0}"/>
              </a:ext>
            </a:extLst>
          </p:cNvPr>
          <p:cNvSpPr txBox="1">
            <a:spLocks/>
          </p:cNvSpPr>
          <p:nvPr/>
        </p:nvSpPr>
        <p:spPr>
          <a:xfrm>
            <a:off x="886536" y="319171"/>
            <a:ext cx="8428037" cy="846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kern="0" dirty="0"/>
              <a:t>Lessons from the Field: Navigating PFAS</a:t>
            </a:r>
            <a:br>
              <a:rPr lang="en-US" kern="0" dirty="0"/>
            </a:br>
            <a:r>
              <a:rPr lang="en-US" kern="0" dirty="0"/>
              <a:t>Case Study: Blades, Delaware 		</a:t>
            </a:r>
          </a:p>
        </p:txBody>
      </p:sp>
    </p:spTree>
    <p:extLst>
      <p:ext uri="{BB962C8B-B14F-4D97-AF65-F5344CB8AC3E}">
        <p14:creationId xmlns:p14="http://schemas.microsoft.com/office/powerpoint/2010/main" val="199990371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F875-4115-44CC-BC4B-682BA98039A0}"/>
              </a:ext>
            </a:extLst>
          </p:cNvPr>
          <p:cNvSpPr>
            <a:spLocks noGrp="1"/>
          </p:cNvSpPr>
          <p:nvPr>
            <p:ph type="title" idx="4294967295"/>
          </p:nvPr>
        </p:nvSpPr>
        <p:spPr>
          <a:xfrm>
            <a:off x="838200" y="818625"/>
            <a:ext cx="10515600" cy="1325563"/>
          </a:xfrm>
        </p:spPr>
        <p:txBody>
          <a:bodyPr/>
          <a:lstStyle/>
          <a:p>
            <a:r>
              <a:rPr lang="en-US" dirty="0" smtClean="0"/>
              <a:t>	</a:t>
            </a:r>
            <a:endParaRPr lang="en-US" dirty="0"/>
          </a:p>
        </p:txBody>
      </p:sp>
      <p:pic>
        <p:nvPicPr>
          <p:cNvPr id="5" name="Picture 4"/>
          <p:cNvPicPr>
            <a:picLocks noChangeAspect="1"/>
          </p:cNvPicPr>
          <p:nvPr/>
        </p:nvPicPr>
        <p:blipFill rotWithShape="1">
          <a:blip r:embed="rId3"/>
          <a:srcRect b="19283"/>
          <a:stretch/>
        </p:blipFill>
        <p:spPr>
          <a:xfrm>
            <a:off x="838201" y="1481407"/>
            <a:ext cx="10700467" cy="3672484"/>
          </a:xfrm>
          <a:prstGeom prst="rect">
            <a:avLst/>
          </a:prstGeom>
        </p:spPr>
      </p:pic>
      <p:sp>
        <p:nvSpPr>
          <p:cNvPr id="7" name="Title 1">
            <a:extLst>
              <a:ext uri="{FF2B5EF4-FFF2-40B4-BE49-F238E27FC236}">
                <a16:creationId xmlns:a16="http://schemas.microsoft.com/office/drawing/2014/main" id="{832EF875-4115-44CC-BC4B-682BA98039A0}"/>
              </a:ext>
            </a:extLst>
          </p:cNvPr>
          <p:cNvSpPr txBox="1">
            <a:spLocks/>
          </p:cNvSpPr>
          <p:nvPr/>
        </p:nvSpPr>
        <p:spPr>
          <a:xfrm>
            <a:off x="886536" y="319171"/>
            <a:ext cx="8428037" cy="846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kern="0" dirty="0"/>
              <a:t>Lessons from the Field: Navigating PFAS</a:t>
            </a:r>
            <a:br>
              <a:rPr lang="en-US" kern="0" dirty="0"/>
            </a:br>
            <a:r>
              <a:rPr lang="en-US" kern="0" dirty="0"/>
              <a:t>Case Study: Blades, Delaware 		</a:t>
            </a:r>
          </a:p>
        </p:txBody>
      </p:sp>
    </p:spTree>
    <p:extLst>
      <p:ext uri="{BB962C8B-B14F-4D97-AF65-F5344CB8AC3E}">
        <p14:creationId xmlns:p14="http://schemas.microsoft.com/office/powerpoint/2010/main" val="244719675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326833728"/>
              </p:ext>
            </p:extLst>
          </p:nvPr>
        </p:nvGraphicFramePr>
        <p:xfrm>
          <a:off x="771956" y="1443790"/>
          <a:ext cx="11184800" cy="4251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832EF875-4115-44CC-BC4B-682BA98039A0}"/>
              </a:ext>
            </a:extLst>
          </p:cNvPr>
          <p:cNvSpPr txBox="1">
            <a:spLocks/>
          </p:cNvSpPr>
          <p:nvPr/>
        </p:nvSpPr>
        <p:spPr>
          <a:xfrm>
            <a:off x="886536" y="319171"/>
            <a:ext cx="8428037" cy="846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r>
              <a:rPr lang="en-US" kern="0" dirty="0"/>
              <a:t>Lessons from the Field: Navigating PFAS</a:t>
            </a:r>
            <a:br>
              <a:rPr lang="en-US" kern="0" dirty="0"/>
            </a:br>
            <a:r>
              <a:rPr lang="en-US" kern="0" dirty="0"/>
              <a:t>Case Study: Blades, Delaware 		</a:t>
            </a:r>
          </a:p>
        </p:txBody>
      </p:sp>
    </p:spTree>
    <p:extLst>
      <p:ext uri="{BB962C8B-B14F-4D97-AF65-F5344CB8AC3E}">
        <p14:creationId xmlns:p14="http://schemas.microsoft.com/office/powerpoint/2010/main" val="370750524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4294967295"/>
            <p:extLst>
              <p:ext uri="{D42A27DB-BD31-4B8C-83A1-F6EECF244321}">
                <p14:modId xmlns:p14="http://schemas.microsoft.com/office/powerpoint/2010/main" val="3471875017"/>
              </p:ext>
            </p:extLst>
          </p:nvPr>
        </p:nvGraphicFramePr>
        <p:xfrm>
          <a:off x="509328" y="1496480"/>
          <a:ext cx="10515600" cy="1746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9467" y="3219065"/>
            <a:ext cx="4709640" cy="3139761"/>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16" y="3232040"/>
            <a:ext cx="4691323" cy="3126784"/>
          </a:xfrm>
          <a:prstGeom prst="rect">
            <a:avLst/>
          </a:prstGeom>
        </p:spPr>
      </p:pic>
      <p:sp>
        <p:nvSpPr>
          <p:cNvPr id="7" name="TextBox 6"/>
          <p:cNvSpPr txBox="1"/>
          <p:nvPr/>
        </p:nvSpPr>
        <p:spPr>
          <a:xfrm>
            <a:off x="795077" y="324188"/>
            <a:ext cx="10229851" cy="1015663"/>
          </a:xfrm>
          <a:prstGeom prst="rect">
            <a:avLst/>
          </a:prstGeom>
          <a:noFill/>
        </p:spPr>
        <p:txBody>
          <a:bodyPr wrap="square" rtlCol="0">
            <a:spAutoFit/>
          </a:bodyPr>
          <a:lstStyle/>
          <a:p>
            <a:r>
              <a:rPr lang="en-US" sz="3000" b="1" kern="0" dirty="0">
                <a:solidFill>
                  <a:schemeClr val="bg2"/>
                </a:solidFill>
                <a:latin typeface="Raleway" panose="020B0604020202020204" charset="0"/>
              </a:rPr>
              <a:t>Lessons from the Field: Navigating PFAS</a:t>
            </a:r>
            <a:br>
              <a:rPr lang="en-US" sz="3000" b="1" kern="0" dirty="0">
                <a:solidFill>
                  <a:schemeClr val="bg2"/>
                </a:solidFill>
                <a:latin typeface="Raleway" panose="020B0604020202020204" charset="0"/>
              </a:rPr>
            </a:br>
            <a:r>
              <a:rPr lang="en-US" sz="3000" b="1" kern="0" dirty="0">
                <a:solidFill>
                  <a:schemeClr val="bg2"/>
                </a:solidFill>
                <a:latin typeface="Raleway" panose="020B0604020202020204" charset="0"/>
              </a:rPr>
              <a:t>Case Study: Blades, Delaware</a:t>
            </a:r>
            <a:endParaRPr lang="en-US" sz="3000" b="1" dirty="0">
              <a:solidFill>
                <a:schemeClr val="bg2"/>
              </a:solidFill>
              <a:latin typeface="Raleway" panose="020B0604020202020204" charset="0"/>
            </a:endParaRPr>
          </a:p>
        </p:txBody>
      </p:sp>
    </p:spTree>
    <p:extLst>
      <p:ext uri="{BB962C8B-B14F-4D97-AF65-F5344CB8AC3E}">
        <p14:creationId xmlns:p14="http://schemas.microsoft.com/office/powerpoint/2010/main" val="102403742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00" y="714875"/>
            <a:ext cx="8325600" cy="641619"/>
          </a:xfrm>
        </p:spPr>
        <p:txBody>
          <a:bodyPr/>
          <a:lstStyle/>
          <a:p>
            <a:r>
              <a:rPr lang="en-US" sz="3000" dirty="0">
                <a:solidFill>
                  <a:schemeClr val="bg2"/>
                </a:solidFill>
                <a:latin typeface="Raleway" panose="020B0604020202020204" charset="0"/>
              </a:rPr>
              <a:t>Lessons from the Field: Navigating PFAS</a:t>
            </a:r>
            <a:br>
              <a:rPr lang="en-US" sz="3000" dirty="0">
                <a:solidFill>
                  <a:schemeClr val="bg2"/>
                </a:solidFill>
                <a:latin typeface="Raleway" panose="020B0604020202020204" charset="0"/>
              </a:rPr>
            </a:br>
            <a:r>
              <a:rPr lang="en-US" sz="3000" dirty="0">
                <a:solidFill>
                  <a:schemeClr val="bg2"/>
                </a:solidFill>
                <a:latin typeface="Raleway" panose="020B0604020202020204" charset="0"/>
              </a:rPr>
              <a:t>Case Study: Blades, Delaware</a:t>
            </a:r>
            <a:br>
              <a:rPr lang="en-US" sz="3000" dirty="0">
                <a:solidFill>
                  <a:schemeClr val="bg2"/>
                </a:solidFill>
                <a:latin typeface="Raleway" panose="020B0604020202020204" charset="0"/>
              </a:rPr>
            </a:br>
            <a:endParaRPr lang="en-US" sz="3000" dirty="0">
              <a:solidFill>
                <a:schemeClr val="bg2"/>
              </a:solidFill>
              <a:latin typeface="Raleway" panose="020B0604020202020204" charset="0"/>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56192827"/>
              </p:ext>
            </p:extLst>
          </p:nvPr>
        </p:nvGraphicFramePr>
        <p:xfrm>
          <a:off x="630599" y="1585094"/>
          <a:ext cx="10515600" cy="3700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9755" y="3670885"/>
            <a:ext cx="3560399" cy="2670299"/>
          </a:xfrm>
          <a:prstGeom prst="rect">
            <a:avLst/>
          </a:prstGeom>
          <a:effectLst>
            <a:softEdge rad="63500"/>
          </a:effec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5229" y="1060600"/>
            <a:ext cx="3313185" cy="2484889"/>
          </a:xfrm>
          <a:prstGeom prst="rect">
            <a:avLst/>
          </a:prstGeom>
          <a:effectLst>
            <a:softEdge rad="63500"/>
          </a:effectLst>
        </p:spPr>
      </p:pic>
    </p:spTree>
    <p:extLst>
      <p:ext uri="{BB962C8B-B14F-4D97-AF65-F5344CB8AC3E}">
        <p14:creationId xmlns:p14="http://schemas.microsoft.com/office/powerpoint/2010/main" val="394941142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629276" y="3066715"/>
            <a:ext cx="6354763" cy="3594100"/>
          </a:xfrm>
          <a:effectLst>
            <a:softEdge rad="1270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8" y="2309477"/>
            <a:ext cx="6496391" cy="3674727"/>
          </a:xfrm>
          <a:prstGeom prst="rect">
            <a:avLst/>
          </a:prstGeom>
          <a:effectLst>
            <a:softEdge rad="127000"/>
          </a:effectLst>
        </p:spPr>
      </p:pic>
      <p:graphicFrame>
        <p:nvGraphicFramePr>
          <p:cNvPr id="3" name="Diagram 2"/>
          <p:cNvGraphicFramePr/>
          <p:nvPr>
            <p:extLst>
              <p:ext uri="{D42A27DB-BD31-4B8C-83A1-F6EECF244321}">
                <p14:modId xmlns:p14="http://schemas.microsoft.com/office/powerpoint/2010/main" val="1043551310"/>
              </p:ext>
            </p:extLst>
          </p:nvPr>
        </p:nvGraphicFramePr>
        <p:xfrm>
          <a:off x="771525" y="1355369"/>
          <a:ext cx="4756347" cy="954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a:spLocks noGrp="1"/>
          </p:cNvSpPr>
          <p:nvPr>
            <p:ph type="title"/>
          </p:nvPr>
        </p:nvSpPr>
        <p:spPr>
          <a:xfrm>
            <a:off x="790200" y="714875"/>
            <a:ext cx="8325600" cy="641619"/>
          </a:xfrm>
        </p:spPr>
        <p:txBody>
          <a:bodyPr/>
          <a:lstStyle/>
          <a:p>
            <a:r>
              <a:rPr lang="en-US" sz="3000" dirty="0">
                <a:solidFill>
                  <a:schemeClr val="bg2"/>
                </a:solidFill>
                <a:latin typeface="Raleway" panose="020B0604020202020204" charset="0"/>
              </a:rPr>
              <a:t>Lessons from the Field: Navigating PFAS</a:t>
            </a:r>
            <a:br>
              <a:rPr lang="en-US" sz="3000" dirty="0">
                <a:solidFill>
                  <a:schemeClr val="bg2"/>
                </a:solidFill>
                <a:latin typeface="Raleway" panose="020B0604020202020204" charset="0"/>
              </a:rPr>
            </a:br>
            <a:r>
              <a:rPr lang="en-US" sz="3000" dirty="0">
                <a:solidFill>
                  <a:schemeClr val="bg2"/>
                </a:solidFill>
                <a:latin typeface="Raleway" panose="020B0604020202020204" charset="0"/>
              </a:rPr>
              <a:t>Case Study: Blades, Delaware</a:t>
            </a:r>
            <a:br>
              <a:rPr lang="en-US" sz="3000" dirty="0">
                <a:solidFill>
                  <a:schemeClr val="bg2"/>
                </a:solidFill>
                <a:latin typeface="Raleway" panose="020B0604020202020204" charset="0"/>
              </a:rPr>
            </a:br>
            <a:endParaRPr lang="en-US" sz="3000" dirty="0">
              <a:solidFill>
                <a:schemeClr val="bg2"/>
              </a:solidFill>
              <a:latin typeface="Raleway" panose="020B0604020202020204" charset="0"/>
            </a:endParaRPr>
          </a:p>
        </p:txBody>
      </p:sp>
    </p:spTree>
    <p:extLst>
      <p:ext uri="{BB962C8B-B14F-4D97-AF65-F5344CB8AC3E}">
        <p14:creationId xmlns:p14="http://schemas.microsoft.com/office/powerpoint/2010/main" val="35190832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Our Story:</a:t>
            </a:r>
          </a:p>
        </p:txBody>
      </p:sp>
      <p:sp>
        <p:nvSpPr>
          <p:cNvPr id="3" name="Content Placeholder 2"/>
          <p:cNvSpPr>
            <a:spLocks noGrp="1"/>
          </p:cNvSpPr>
          <p:nvPr>
            <p:ph idx="4294967295"/>
          </p:nvPr>
        </p:nvSpPr>
        <p:spPr>
          <a:xfrm>
            <a:off x="2152650" y="1524001"/>
            <a:ext cx="8229600" cy="4525963"/>
          </a:xfrm>
        </p:spPr>
        <p:txBody>
          <a:bodyPr>
            <a:normAutofit/>
          </a:bodyPr>
          <a:lstStyle/>
          <a:p>
            <a:r>
              <a:rPr lang="en-US" sz="2400" dirty="0"/>
              <a:t>Southeast Rural Community Assistance Project, Inc. (SERCAP) is a 501(c)3 Nonprofit Organization which assists small rural towns and communities with their community utilities and economic sustainability. </a:t>
            </a:r>
          </a:p>
          <a:p>
            <a:r>
              <a:rPr lang="en-US" sz="2400" dirty="0"/>
              <a:t>Created in the 1970’s and with its central office in Roanoke, Virginia, SERCAP serves the seven states of Delaware, Maryland, Virginia, North Carolina, South Carolina, Georgia and Florida. </a:t>
            </a:r>
          </a:p>
          <a:p>
            <a:r>
              <a:rPr lang="en-US" sz="2400" dirty="0"/>
              <a:t>To date, SERCAP has brought clean water and wastewater facilities to more than 450,000 residents in our seven state network.</a:t>
            </a:r>
          </a:p>
        </p:txBody>
      </p:sp>
      <p:pic>
        <p:nvPicPr>
          <p:cNvPr id="5" name="Picture 4" descr="SERCAP - Logo - Large - Color.png"/>
          <p:cNvPicPr>
            <a:picLocks noChangeAspect="1"/>
          </p:cNvPicPr>
          <p:nvPr/>
        </p:nvPicPr>
        <p:blipFill>
          <a:blip r:embed="rId3" cstate="print"/>
          <a:stretch>
            <a:fillRect/>
          </a:stretch>
        </p:blipFill>
        <p:spPr>
          <a:xfrm>
            <a:off x="2057400" y="228600"/>
            <a:ext cx="1905000" cy="1077440"/>
          </a:xfrm>
          <a:prstGeom prst="rect">
            <a:avLst/>
          </a:prstGeom>
        </p:spPr>
      </p:pic>
    </p:spTree>
    <p:extLst>
      <p:ext uri="{BB962C8B-B14F-4D97-AF65-F5344CB8AC3E}">
        <p14:creationId xmlns:p14="http://schemas.microsoft.com/office/powerpoint/2010/main" val="184370570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95365" y="1566138"/>
            <a:ext cx="5891175" cy="3332191"/>
          </a:xfrm>
          <a:effectLst>
            <a:softEdge rad="63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471" y="3162678"/>
            <a:ext cx="5572991" cy="3152399"/>
          </a:xfrm>
          <a:prstGeom prst="rect">
            <a:avLst/>
          </a:prstGeom>
          <a:effectLst>
            <a:softEdge rad="63500"/>
          </a:effectLst>
        </p:spPr>
      </p:pic>
      <p:pic>
        <p:nvPicPr>
          <p:cNvPr id="6" name="Picture 5"/>
          <p:cNvPicPr>
            <a:picLocks noChangeAspect="1"/>
          </p:cNvPicPr>
          <p:nvPr/>
        </p:nvPicPr>
        <p:blipFill>
          <a:blip r:embed="rId5"/>
          <a:stretch>
            <a:fillRect/>
          </a:stretch>
        </p:blipFill>
        <p:spPr>
          <a:xfrm>
            <a:off x="695363" y="298061"/>
            <a:ext cx="7943776" cy="1268079"/>
          </a:xfrm>
          <a:prstGeom prst="rect">
            <a:avLst/>
          </a:prstGeom>
        </p:spPr>
      </p:pic>
    </p:spTree>
    <p:extLst>
      <p:ext uri="{BB962C8B-B14F-4D97-AF65-F5344CB8AC3E}">
        <p14:creationId xmlns:p14="http://schemas.microsoft.com/office/powerpoint/2010/main" val="115465794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rot="5400000">
            <a:off x="7630102" y="2306205"/>
            <a:ext cx="4170221" cy="318770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1697" y="2336223"/>
            <a:ext cx="4170219" cy="31276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76159" y="1935173"/>
            <a:ext cx="5239685" cy="3929764"/>
          </a:xfrm>
          <a:prstGeom prst="rect">
            <a:avLst/>
          </a:prstGeom>
        </p:spPr>
      </p:pic>
      <p:pic>
        <p:nvPicPr>
          <p:cNvPr id="7" name="Picture 6"/>
          <p:cNvPicPr>
            <a:picLocks noChangeAspect="1"/>
          </p:cNvPicPr>
          <p:nvPr/>
        </p:nvPicPr>
        <p:blipFill>
          <a:blip r:embed="rId6"/>
          <a:stretch>
            <a:fillRect/>
          </a:stretch>
        </p:blipFill>
        <p:spPr>
          <a:xfrm>
            <a:off x="695363" y="298061"/>
            <a:ext cx="7943776" cy="1268079"/>
          </a:xfrm>
          <a:prstGeom prst="rect">
            <a:avLst/>
          </a:prstGeom>
        </p:spPr>
      </p:pic>
    </p:spTree>
    <p:extLst>
      <p:ext uri="{BB962C8B-B14F-4D97-AF65-F5344CB8AC3E}">
        <p14:creationId xmlns:p14="http://schemas.microsoft.com/office/powerpoint/2010/main" val="18320713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4294967295"/>
            <p:extLst>
              <p:ext uri="{D42A27DB-BD31-4B8C-83A1-F6EECF244321}">
                <p14:modId xmlns:p14="http://schemas.microsoft.com/office/powerpoint/2010/main" val="983037925"/>
              </p:ext>
            </p:extLst>
          </p:nvPr>
        </p:nvGraphicFramePr>
        <p:xfrm>
          <a:off x="952538" y="5676461"/>
          <a:ext cx="9848815" cy="1016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840439" y="715547"/>
            <a:ext cx="5378400" cy="454342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39" y="1566137"/>
            <a:ext cx="5070764" cy="4110323"/>
          </a:xfrm>
          <a:prstGeom prst="rect">
            <a:avLst/>
          </a:prstGeom>
        </p:spPr>
      </p:pic>
      <p:pic>
        <p:nvPicPr>
          <p:cNvPr id="6" name="Picture 5"/>
          <p:cNvPicPr>
            <a:picLocks noChangeAspect="1"/>
          </p:cNvPicPr>
          <p:nvPr/>
        </p:nvPicPr>
        <p:blipFill>
          <a:blip r:embed="rId10"/>
          <a:stretch>
            <a:fillRect/>
          </a:stretch>
        </p:blipFill>
        <p:spPr>
          <a:xfrm>
            <a:off x="695363" y="298061"/>
            <a:ext cx="7943776" cy="1268079"/>
          </a:xfrm>
          <a:prstGeom prst="rect">
            <a:avLst/>
          </a:prstGeom>
        </p:spPr>
      </p:pic>
    </p:spTree>
    <p:extLst>
      <p:ext uri="{BB962C8B-B14F-4D97-AF65-F5344CB8AC3E}">
        <p14:creationId xmlns:p14="http://schemas.microsoft.com/office/powerpoint/2010/main" val="411002197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507826300"/>
              </p:ext>
            </p:extLst>
          </p:nvPr>
        </p:nvGraphicFramePr>
        <p:xfrm>
          <a:off x="885826" y="1566139"/>
          <a:ext cx="9158287" cy="833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824" y="2494101"/>
            <a:ext cx="4419600" cy="331470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8883" y="2494101"/>
            <a:ext cx="4419600" cy="3314700"/>
          </a:xfrm>
          <a:prstGeom prst="rect">
            <a:avLst/>
          </a:prstGeom>
        </p:spPr>
      </p:pic>
      <p:pic>
        <p:nvPicPr>
          <p:cNvPr id="6" name="Picture 5"/>
          <p:cNvPicPr>
            <a:picLocks noChangeAspect="1"/>
          </p:cNvPicPr>
          <p:nvPr/>
        </p:nvPicPr>
        <p:blipFill>
          <a:blip r:embed="rId10"/>
          <a:stretch>
            <a:fillRect/>
          </a:stretch>
        </p:blipFill>
        <p:spPr>
          <a:xfrm>
            <a:off x="695363" y="298061"/>
            <a:ext cx="7943776" cy="1268079"/>
          </a:xfrm>
          <a:prstGeom prst="rect">
            <a:avLst/>
          </a:prstGeom>
        </p:spPr>
      </p:pic>
    </p:spTree>
    <p:extLst>
      <p:ext uri="{BB962C8B-B14F-4D97-AF65-F5344CB8AC3E}">
        <p14:creationId xmlns:p14="http://schemas.microsoft.com/office/powerpoint/2010/main" val="35146005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4294967295"/>
          </p:nvPr>
        </p:nvPicPr>
        <p:blipFill rotWithShape="1">
          <a:blip r:embed="rId3"/>
          <a:srcRect l="44939" t="27266" r="22408" b="7476"/>
          <a:stretch/>
        </p:blipFill>
        <p:spPr bwMode="auto">
          <a:xfrm>
            <a:off x="7076827" y="986935"/>
            <a:ext cx="4564171" cy="5200651"/>
          </a:xfrm>
          <a:prstGeom prst="rect">
            <a:avLst/>
          </a:prstGeom>
          <a:ln>
            <a:noFill/>
          </a:ln>
          <a:extLst>
            <a:ext uri="{53640926-AAD7-44D8-BBD7-CCE9431645EC}">
              <a14:shadowObscured xmlns:a14="http://schemas.microsoft.com/office/drawing/2010/main"/>
            </a:ext>
          </a:extLst>
        </p:spPr>
      </p:pic>
      <p:graphicFrame>
        <p:nvGraphicFramePr>
          <p:cNvPr id="4" name="Diagram 3"/>
          <p:cNvGraphicFramePr/>
          <p:nvPr>
            <p:extLst>
              <p:ext uri="{D42A27DB-BD31-4B8C-83A1-F6EECF244321}">
                <p14:modId xmlns:p14="http://schemas.microsoft.com/office/powerpoint/2010/main" val="2438104516"/>
              </p:ext>
            </p:extLst>
          </p:nvPr>
        </p:nvGraphicFramePr>
        <p:xfrm>
          <a:off x="840365" y="1620975"/>
          <a:ext cx="5098473" cy="523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366" y="2324243"/>
            <a:ext cx="3118231" cy="4035359"/>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8597" y="2571825"/>
            <a:ext cx="3134591" cy="4056529"/>
          </a:xfrm>
          <a:prstGeom prst="rect">
            <a:avLst/>
          </a:prstGeom>
        </p:spPr>
      </p:pic>
      <p:pic>
        <p:nvPicPr>
          <p:cNvPr id="10" name="Picture 9"/>
          <p:cNvPicPr>
            <a:picLocks noChangeAspect="1"/>
          </p:cNvPicPr>
          <p:nvPr/>
        </p:nvPicPr>
        <p:blipFill>
          <a:blip r:embed="rId11"/>
          <a:stretch>
            <a:fillRect/>
          </a:stretch>
        </p:blipFill>
        <p:spPr>
          <a:xfrm>
            <a:off x="695363" y="352897"/>
            <a:ext cx="7943776" cy="1268079"/>
          </a:xfrm>
          <a:prstGeom prst="rect">
            <a:avLst/>
          </a:prstGeom>
        </p:spPr>
      </p:pic>
    </p:spTree>
    <p:extLst>
      <p:ext uri="{BB962C8B-B14F-4D97-AF65-F5344CB8AC3E}">
        <p14:creationId xmlns:p14="http://schemas.microsoft.com/office/powerpoint/2010/main" val="154850985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223923610"/>
              </p:ext>
            </p:extLst>
          </p:nvPr>
        </p:nvGraphicFramePr>
        <p:xfrm>
          <a:off x="2057401" y="1620975"/>
          <a:ext cx="8272463" cy="4736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695363" y="352897"/>
            <a:ext cx="7943776" cy="1268079"/>
          </a:xfrm>
          <a:prstGeom prst="rect">
            <a:avLst/>
          </a:prstGeom>
        </p:spPr>
      </p:pic>
    </p:spTree>
    <p:extLst>
      <p:ext uri="{BB962C8B-B14F-4D97-AF65-F5344CB8AC3E}">
        <p14:creationId xmlns:p14="http://schemas.microsoft.com/office/powerpoint/2010/main" val="304264301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95365" y="2174807"/>
            <a:ext cx="4792663" cy="35941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353" y="1431071"/>
            <a:ext cx="3041035" cy="228077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6649"/>
          <a:stretch/>
        </p:blipFill>
        <p:spPr>
          <a:xfrm>
            <a:off x="5660054" y="3740423"/>
            <a:ext cx="5489223" cy="2933556"/>
          </a:xfrm>
          <a:prstGeom prst="rect">
            <a:avLst/>
          </a:prstGeom>
        </p:spPr>
      </p:pic>
      <p:pic>
        <p:nvPicPr>
          <p:cNvPr id="8" name="Picture 7"/>
          <p:cNvPicPr>
            <a:picLocks noChangeAspect="1"/>
          </p:cNvPicPr>
          <p:nvPr/>
        </p:nvPicPr>
        <p:blipFill>
          <a:blip r:embed="rId6"/>
          <a:stretch>
            <a:fillRect/>
          </a:stretch>
        </p:blipFill>
        <p:spPr>
          <a:xfrm>
            <a:off x="695363" y="352897"/>
            <a:ext cx="7943776" cy="126807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3717" y="637770"/>
            <a:ext cx="2305559" cy="3074079"/>
          </a:xfrm>
          <a:prstGeom prst="rect">
            <a:avLst/>
          </a:prstGeom>
        </p:spPr>
      </p:pic>
    </p:spTree>
    <p:extLst>
      <p:ext uri="{BB962C8B-B14F-4D97-AF65-F5344CB8AC3E}">
        <p14:creationId xmlns:p14="http://schemas.microsoft.com/office/powerpoint/2010/main" val="307466437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235243" y="2384099"/>
            <a:ext cx="4792663" cy="35941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073" y="2776539"/>
            <a:ext cx="4792135" cy="3594100"/>
          </a:xfrm>
          <a:prstGeom prst="rect">
            <a:avLst/>
          </a:prstGeom>
        </p:spPr>
      </p:pic>
      <p:graphicFrame>
        <p:nvGraphicFramePr>
          <p:cNvPr id="3" name="Diagram 2"/>
          <p:cNvGraphicFramePr/>
          <p:nvPr>
            <p:extLst>
              <p:ext uri="{D42A27DB-BD31-4B8C-83A1-F6EECF244321}">
                <p14:modId xmlns:p14="http://schemas.microsoft.com/office/powerpoint/2010/main" val="3916431835"/>
              </p:ext>
            </p:extLst>
          </p:nvPr>
        </p:nvGraphicFramePr>
        <p:xfrm>
          <a:off x="1235244" y="1690689"/>
          <a:ext cx="6464969" cy="523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a:stretch>
            <a:fillRect/>
          </a:stretch>
        </p:blipFill>
        <p:spPr>
          <a:xfrm>
            <a:off x="695363" y="352897"/>
            <a:ext cx="7943776" cy="1268079"/>
          </a:xfrm>
          <a:prstGeom prst="rect">
            <a:avLst/>
          </a:prstGeom>
        </p:spPr>
      </p:pic>
    </p:spTree>
    <p:extLst>
      <p:ext uri="{BB962C8B-B14F-4D97-AF65-F5344CB8AC3E}">
        <p14:creationId xmlns:p14="http://schemas.microsoft.com/office/powerpoint/2010/main" val="294498500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386779657"/>
              </p:ext>
            </p:extLst>
          </p:nvPr>
        </p:nvGraphicFramePr>
        <p:xfrm>
          <a:off x="814388" y="1997075"/>
          <a:ext cx="1051560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695363" y="352897"/>
            <a:ext cx="7943776" cy="1268079"/>
          </a:xfrm>
          <a:prstGeom prst="rect">
            <a:avLst/>
          </a:prstGeom>
        </p:spPr>
      </p:pic>
    </p:spTree>
    <p:extLst>
      <p:ext uri="{BB962C8B-B14F-4D97-AF65-F5344CB8AC3E}">
        <p14:creationId xmlns:p14="http://schemas.microsoft.com/office/powerpoint/2010/main" val="406544331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262534622"/>
              </p:ext>
            </p:extLst>
          </p:nvPr>
        </p:nvGraphicFramePr>
        <p:xfrm>
          <a:off x="942976" y="1620973"/>
          <a:ext cx="9458325" cy="2544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695363" y="352897"/>
            <a:ext cx="7943776" cy="1268079"/>
          </a:xfrm>
          <a:prstGeom prst="rect">
            <a:avLst/>
          </a:prstGeom>
        </p:spPr>
      </p:pic>
      <p:graphicFrame>
        <p:nvGraphicFramePr>
          <p:cNvPr id="8" name="Diagram 7"/>
          <p:cNvGraphicFramePr/>
          <p:nvPr>
            <p:extLst>
              <p:ext uri="{D42A27DB-BD31-4B8C-83A1-F6EECF244321}">
                <p14:modId xmlns:p14="http://schemas.microsoft.com/office/powerpoint/2010/main" val="3001061505"/>
              </p:ext>
            </p:extLst>
          </p:nvPr>
        </p:nvGraphicFramePr>
        <p:xfrm>
          <a:off x="942976" y="3686176"/>
          <a:ext cx="9458325" cy="27456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2831000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USDA, EPA and HHS programs:</a:t>
            </a:r>
          </a:p>
        </p:txBody>
      </p:sp>
      <p:sp>
        <p:nvSpPr>
          <p:cNvPr id="3" name="Content Placeholder 2"/>
          <p:cNvSpPr>
            <a:spLocks noGrp="1"/>
          </p:cNvSpPr>
          <p:nvPr>
            <p:ph idx="1"/>
          </p:nvPr>
        </p:nvSpPr>
        <p:spPr/>
        <p:txBody>
          <a:bodyPr>
            <a:normAutofit fontScale="62500" lnSpcReduction="20000"/>
          </a:bodyPr>
          <a:lstStyle/>
          <a:p>
            <a:pPr>
              <a:lnSpc>
                <a:spcPct val="120000"/>
              </a:lnSpc>
            </a:pPr>
            <a:r>
              <a:rPr lang="en-US" sz="4000" dirty="0">
                <a:effectLst>
                  <a:outerShdw blurRad="38100" dist="38100" dir="2700000" algn="tl">
                    <a:srgbClr val="000000">
                      <a:alpha val="43137"/>
                    </a:srgbClr>
                  </a:outerShdw>
                </a:effectLst>
              </a:rPr>
              <a:t>Training</a:t>
            </a:r>
            <a:r>
              <a:rPr lang="en-US" sz="4000" dirty="0"/>
              <a:t> – both general classroom style and one-on-one training custom designed for you</a:t>
            </a:r>
          </a:p>
          <a:p>
            <a:pPr>
              <a:lnSpc>
                <a:spcPct val="120000"/>
              </a:lnSpc>
            </a:pPr>
            <a:r>
              <a:rPr lang="en-US" sz="4000" dirty="0">
                <a:effectLst>
                  <a:outerShdw blurRad="38100" dist="38100" dir="2700000" algn="tl">
                    <a:srgbClr val="000000">
                      <a:alpha val="43137"/>
                    </a:srgbClr>
                  </a:outerShdw>
                </a:effectLst>
              </a:rPr>
              <a:t>Technical Assistance </a:t>
            </a:r>
            <a:r>
              <a:rPr lang="en-US" sz="4000" dirty="0"/>
              <a:t>– advice and guidance re:</a:t>
            </a:r>
          </a:p>
          <a:p>
            <a:pPr lvl="1">
              <a:lnSpc>
                <a:spcPct val="120000"/>
              </a:lnSpc>
              <a:spcBef>
                <a:spcPts val="0"/>
              </a:spcBef>
            </a:pPr>
            <a:r>
              <a:rPr lang="en-US" sz="3400" i="1" dirty="0"/>
              <a:t>Compliance issues</a:t>
            </a:r>
          </a:p>
          <a:p>
            <a:pPr lvl="1">
              <a:lnSpc>
                <a:spcPct val="120000"/>
              </a:lnSpc>
              <a:spcBef>
                <a:spcPts val="0"/>
              </a:spcBef>
            </a:pPr>
            <a:r>
              <a:rPr lang="en-US" sz="3400" i="1" dirty="0"/>
              <a:t>Financial Management &amp; Budgeting</a:t>
            </a:r>
          </a:p>
          <a:p>
            <a:pPr lvl="1">
              <a:lnSpc>
                <a:spcPct val="120000"/>
              </a:lnSpc>
              <a:spcBef>
                <a:spcPts val="0"/>
              </a:spcBef>
            </a:pPr>
            <a:r>
              <a:rPr lang="en-US" sz="3400" i="1" dirty="0"/>
              <a:t>Contract or Project management </a:t>
            </a:r>
          </a:p>
          <a:p>
            <a:pPr lvl="1">
              <a:lnSpc>
                <a:spcPct val="120000"/>
              </a:lnSpc>
              <a:spcBef>
                <a:spcPts val="0"/>
              </a:spcBef>
            </a:pPr>
            <a:r>
              <a:rPr lang="en-US" sz="3400" i="1" dirty="0"/>
              <a:t>Asset inventory and/or management</a:t>
            </a:r>
          </a:p>
          <a:p>
            <a:pPr lvl="1">
              <a:lnSpc>
                <a:spcPct val="120000"/>
              </a:lnSpc>
              <a:spcBef>
                <a:spcPts val="0"/>
              </a:spcBef>
            </a:pPr>
            <a:r>
              <a:rPr lang="en-US" sz="3400" i="1" dirty="0"/>
              <a:t>Capacity building</a:t>
            </a:r>
          </a:p>
          <a:p>
            <a:pPr lvl="1">
              <a:lnSpc>
                <a:spcPct val="120000"/>
              </a:lnSpc>
              <a:spcBef>
                <a:spcPts val="0"/>
              </a:spcBef>
            </a:pPr>
            <a:r>
              <a:rPr lang="en-US" sz="3400" i="1" dirty="0"/>
              <a:t>Record-keeping</a:t>
            </a:r>
          </a:p>
          <a:p>
            <a:pPr lvl="1">
              <a:lnSpc>
                <a:spcPct val="120000"/>
              </a:lnSpc>
              <a:spcBef>
                <a:spcPts val="0"/>
              </a:spcBef>
            </a:pPr>
            <a:r>
              <a:rPr lang="en-US" sz="3400" i="1" dirty="0"/>
              <a:t>Grant/funding opportunities, application &amp;compliance</a:t>
            </a:r>
          </a:p>
          <a:p>
            <a:pPr lvl="1">
              <a:lnSpc>
                <a:spcPct val="120000"/>
              </a:lnSpc>
              <a:spcBef>
                <a:spcPts val="0"/>
              </a:spcBef>
            </a:pPr>
            <a:r>
              <a:rPr lang="en-US" sz="3400" i="1" dirty="0"/>
              <a:t>Solid Waste/Recycling/Compost programming/education</a:t>
            </a:r>
          </a:p>
          <a:p>
            <a:pPr lvl="1">
              <a:lnSpc>
                <a:spcPct val="120000"/>
              </a:lnSpc>
              <a:spcBef>
                <a:spcPts val="0"/>
              </a:spcBef>
            </a:pPr>
            <a:r>
              <a:rPr lang="en-US" sz="3400" i="1" dirty="0"/>
              <a:t>Economic Development </a:t>
            </a:r>
          </a:p>
          <a:p>
            <a:pPr lvl="1">
              <a:lnSpc>
                <a:spcPct val="120000"/>
              </a:lnSpc>
              <a:spcBef>
                <a:spcPts val="0"/>
              </a:spcBef>
            </a:pPr>
            <a:r>
              <a:rPr lang="en-US" sz="3400" i="1" dirty="0"/>
              <a:t>Community Development/Organization</a:t>
            </a:r>
          </a:p>
          <a:p>
            <a:pPr marL="457200" lvl="1" indent="0">
              <a:lnSpc>
                <a:spcPct val="120000"/>
              </a:lnSpc>
              <a:spcBef>
                <a:spcPts val="0"/>
              </a:spcBef>
              <a:buNone/>
            </a:pPr>
            <a:endParaRPr lang="en-US" sz="3400" dirty="0"/>
          </a:p>
        </p:txBody>
      </p:sp>
      <p:pic>
        <p:nvPicPr>
          <p:cNvPr id="4" name="Picture 3" descr="SERCAP - Logo - Large - Color.png"/>
          <p:cNvPicPr>
            <a:picLocks noChangeAspect="1"/>
          </p:cNvPicPr>
          <p:nvPr/>
        </p:nvPicPr>
        <p:blipFill>
          <a:blip r:embed="rId3" cstate="print"/>
          <a:stretch>
            <a:fillRect/>
          </a:stretch>
        </p:blipFill>
        <p:spPr>
          <a:xfrm>
            <a:off x="8924866" y="5040196"/>
            <a:ext cx="2242864" cy="1268531"/>
          </a:xfrm>
          <a:prstGeom prst="rect">
            <a:avLst/>
          </a:prstGeom>
        </p:spPr>
      </p:pic>
    </p:spTree>
    <p:extLst>
      <p:ext uri="{BB962C8B-B14F-4D97-AF65-F5344CB8AC3E}">
        <p14:creationId xmlns:p14="http://schemas.microsoft.com/office/powerpoint/2010/main" val="3938208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1075" y="295746"/>
            <a:ext cx="7943776" cy="1268079"/>
          </a:xfrm>
          <a:prstGeom prst="rect">
            <a:avLst/>
          </a:prstGeom>
        </p:spPr>
      </p:pic>
      <p:sp>
        <p:nvSpPr>
          <p:cNvPr id="2" name="TextBox 1"/>
          <p:cNvSpPr txBox="1"/>
          <p:nvPr/>
        </p:nvSpPr>
        <p:spPr>
          <a:xfrm>
            <a:off x="828675" y="1563826"/>
            <a:ext cx="10753725" cy="4401205"/>
          </a:xfrm>
          <a:prstGeom prst="rect">
            <a:avLst/>
          </a:prstGeom>
          <a:noFill/>
        </p:spPr>
        <p:txBody>
          <a:bodyPr wrap="square" rtlCol="0">
            <a:spAutoFit/>
          </a:bodyPr>
          <a:lstStyle/>
          <a:p>
            <a:r>
              <a:rPr lang="en-US" sz="2800" dirty="0">
                <a:solidFill>
                  <a:schemeClr val="bg2"/>
                </a:solidFill>
              </a:rPr>
              <a:t>RECAP: </a:t>
            </a:r>
          </a:p>
          <a:p>
            <a:pPr marL="457189" indent="-457189">
              <a:buFont typeface="Arial" panose="020B0604020202020204" pitchFamily="34" charset="0"/>
              <a:buChar char="•"/>
            </a:pPr>
            <a:r>
              <a:rPr lang="en-US" sz="2800" dirty="0">
                <a:solidFill>
                  <a:schemeClr val="bg2"/>
                </a:solidFill>
              </a:rPr>
              <a:t>February 8</a:t>
            </a:r>
            <a:r>
              <a:rPr lang="en-US" sz="2800" baseline="30000" dirty="0">
                <a:solidFill>
                  <a:schemeClr val="bg2"/>
                </a:solidFill>
              </a:rPr>
              <a:t>th</a:t>
            </a:r>
            <a:r>
              <a:rPr lang="en-US" sz="2800" dirty="0">
                <a:solidFill>
                  <a:schemeClr val="bg2"/>
                </a:solidFill>
              </a:rPr>
              <a:t>, 2018 – </a:t>
            </a:r>
          </a:p>
          <a:p>
            <a:pPr marL="914377" lvl="1" indent="-457189">
              <a:buFont typeface="Arial" panose="020B0604020202020204" pitchFamily="34" charset="0"/>
              <a:buChar char="•"/>
            </a:pPr>
            <a:r>
              <a:rPr lang="en-US" sz="2800" dirty="0">
                <a:solidFill>
                  <a:schemeClr val="bg2"/>
                </a:solidFill>
              </a:rPr>
              <a:t>Notification by DNREC for PFAS contamination</a:t>
            </a:r>
          </a:p>
          <a:p>
            <a:pPr marL="914377" lvl="1" indent="-457189">
              <a:buFont typeface="Arial" panose="020B0604020202020204" pitchFamily="34" charset="0"/>
              <a:buChar char="•"/>
            </a:pPr>
            <a:r>
              <a:rPr lang="en-US" sz="2800" dirty="0">
                <a:solidFill>
                  <a:schemeClr val="bg2"/>
                </a:solidFill>
              </a:rPr>
              <a:t>Do Not Drink or cook with town water </a:t>
            </a:r>
          </a:p>
          <a:p>
            <a:pPr marL="914377" lvl="1" indent="-457189">
              <a:buFont typeface="Arial" panose="020B0604020202020204" pitchFamily="34" charset="0"/>
              <a:buChar char="•"/>
            </a:pPr>
            <a:r>
              <a:rPr lang="en-US" sz="2800" dirty="0">
                <a:solidFill>
                  <a:schemeClr val="bg2"/>
                </a:solidFill>
              </a:rPr>
              <a:t>Notification to large users and businesses </a:t>
            </a:r>
          </a:p>
          <a:p>
            <a:pPr marL="457189" indent="-457189">
              <a:buFont typeface="Arial" panose="020B0604020202020204" pitchFamily="34" charset="0"/>
              <a:buChar char="•"/>
            </a:pPr>
            <a:r>
              <a:rPr lang="en-US" sz="2800" dirty="0">
                <a:solidFill>
                  <a:schemeClr val="bg2"/>
                </a:solidFill>
              </a:rPr>
              <a:t>February 9</a:t>
            </a:r>
            <a:r>
              <a:rPr lang="en-US" sz="2800" baseline="30000" dirty="0">
                <a:solidFill>
                  <a:schemeClr val="bg2"/>
                </a:solidFill>
              </a:rPr>
              <a:t>th</a:t>
            </a:r>
            <a:r>
              <a:rPr lang="en-US" sz="2800" dirty="0">
                <a:solidFill>
                  <a:schemeClr val="bg2"/>
                </a:solidFill>
              </a:rPr>
              <a:t>, 2018 –</a:t>
            </a:r>
          </a:p>
          <a:p>
            <a:pPr marL="914377" lvl="1" indent="-457189">
              <a:buFont typeface="Arial" panose="020B0604020202020204" pitchFamily="34" charset="0"/>
              <a:buChar char="•"/>
            </a:pPr>
            <a:r>
              <a:rPr lang="en-US" sz="2800" dirty="0">
                <a:solidFill>
                  <a:schemeClr val="bg2"/>
                </a:solidFill>
              </a:rPr>
              <a:t>Governor issued State of Emergency </a:t>
            </a:r>
          </a:p>
          <a:p>
            <a:pPr marL="914377" lvl="1" indent="-457189">
              <a:buFont typeface="Arial" panose="020B0604020202020204" pitchFamily="34" charset="0"/>
              <a:buChar char="•"/>
            </a:pPr>
            <a:r>
              <a:rPr lang="en-US" sz="2800" dirty="0">
                <a:solidFill>
                  <a:schemeClr val="bg2"/>
                </a:solidFill>
              </a:rPr>
              <a:t>Temporary water distribution started</a:t>
            </a:r>
          </a:p>
          <a:p>
            <a:pPr marL="914377" lvl="1" indent="-457189">
              <a:buFont typeface="Arial" panose="020B0604020202020204" pitchFamily="34" charset="0"/>
              <a:buChar char="•"/>
            </a:pPr>
            <a:r>
              <a:rPr lang="en-US" sz="2800" dirty="0">
                <a:solidFill>
                  <a:schemeClr val="bg2"/>
                </a:solidFill>
              </a:rPr>
              <a:t>National Guard arrived in town</a:t>
            </a:r>
          </a:p>
          <a:p>
            <a:pPr marL="914377" lvl="1" indent="-457189">
              <a:buFont typeface="Arial" panose="020B0604020202020204" pitchFamily="34" charset="0"/>
              <a:buChar char="•"/>
            </a:pPr>
            <a:r>
              <a:rPr lang="en-US" sz="2800" dirty="0">
                <a:solidFill>
                  <a:schemeClr val="bg2"/>
                </a:solidFill>
              </a:rPr>
              <a:t>GAC was ordered</a:t>
            </a:r>
          </a:p>
        </p:txBody>
      </p:sp>
    </p:spTree>
    <p:extLst>
      <p:ext uri="{BB962C8B-B14F-4D97-AF65-F5344CB8AC3E}">
        <p14:creationId xmlns:p14="http://schemas.microsoft.com/office/powerpoint/2010/main" val="60723265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1075" y="295746"/>
            <a:ext cx="7943776" cy="1268079"/>
          </a:xfrm>
          <a:prstGeom prst="rect">
            <a:avLst/>
          </a:prstGeom>
        </p:spPr>
      </p:pic>
      <p:sp>
        <p:nvSpPr>
          <p:cNvPr id="2" name="TextBox 1"/>
          <p:cNvSpPr txBox="1"/>
          <p:nvPr/>
        </p:nvSpPr>
        <p:spPr>
          <a:xfrm>
            <a:off x="828675" y="1563824"/>
            <a:ext cx="10840811" cy="4401205"/>
          </a:xfrm>
          <a:prstGeom prst="rect">
            <a:avLst/>
          </a:prstGeom>
          <a:noFill/>
        </p:spPr>
        <p:txBody>
          <a:bodyPr wrap="square" rtlCol="0">
            <a:spAutoFit/>
          </a:bodyPr>
          <a:lstStyle/>
          <a:p>
            <a:r>
              <a:rPr lang="en-US" sz="2800" dirty="0">
                <a:solidFill>
                  <a:schemeClr val="bg2"/>
                </a:solidFill>
              </a:rPr>
              <a:t>RECAP continued: </a:t>
            </a:r>
          </a:p>
          <a:p>
            <a:pPr marL="457189" indent="-457189">
              <a:buFont typeface="Arial" panose="020B0604020202020204" pitchFamily="34" charset="0"/>
              <a:buChar char="•"/>
            </a:pPr>
            <a:r>
              <a:rPr lang="en-US" sz="2800" dirty="0">
                <a:solidFill>
                  <a:schemeClr val="bg2"/>
                </a:solidFill>
              </a:rPr>
              <a:t>February 10</a:t>
            </a:r>
            <a:r>
              <a:rPr lang="en-US" sz="2800" baseline="30000" dirty="0">
                <a:solidFill>
                  <a:schemeClr val="bg2"/>
                </a:solidFill>
              </a:rPr>
              <a:t>th</a:t>
            </a:r>
            <a:r>
              <a:rPr lang="en-US" sz="2800" dirty="0">
                <a:solidFill>
                  <a:schemeClr val="bg2"/>
                </a:solidFill>
              </a:rPr>
              <a:t>, 2018 – </a:t>
            </a:r>
          </a:p>
          <a:p>
            <a:pPr marL="914377" lvl="1" indent="-457189">
              <a:buFont typeface="Arial" panose="020B0604020202020204" pitchFamily="34" charset="0"/>
              <a:buChar char="•"/>
            </a:pPr>
            <a:r>
              <a:rPr lang="en-US" sz="2800" dirty="0">
                <a:solidFill>
                  <a:schemeClr val="bg2"/>
                </a:solidFill>
              </a:rPr>
              <a:t>Governor visit and briefing</a:t>
            </a:r>
          </a:p>
          <a:p>
            <a:pPr marL="914377" lvl="1" indent="-457189">
              <a:buFont typeface="Arial" panose="020B0604020202020204" pitchFamily="34" charset="0"/>
              <a:buChar char="•"/>
            </a:pPr>
            <a:r>
              <a:rPr lang="en-US" sz="2800" dirty="0">
                <a:solidFill>
                  <a:schemeClr val="bg2"/>
                </a:solidFill>
              </a:rPr>
              <a:t>National Guard distributing water to </a:t>
            </a:r>
            <a:r>
              <a:rPr lang="en-US" sz="2800" dirty="0" smtClean="0">
                <a:solidFill>
                  <a:schemeClr val="bg2"/>
                </a:solidFill>
              </a:rPr>
              <a:t>shut-ins </a:t>
            </a:r>
            <a:r>
              <a:rPr lang="en-US" sz="2800" dirty="0">
                <a:solidFill>
                  <a:schemeClr val="bg2"/>
                </a:solidFill>
              </a:rPr>
              <a:t>and elderly</a:t>
            </a:r>
          </a:p>
          <a:p>
            <a:pPr marL="457189" indent="-457189">
              <a:buFont typeface="Arial" panose="020B0604020202020204" pitchFamily="34" charset="0"/>
              <a:buChar char="•"/>
            </a:pPr>
            <a:r>
              <a:rPr lang="en-US" sz="2800" dirty="0">
                <a:solidFill>
                  <a:schemeClr val="bg2"/>
                </a:solidFill>
              </a:rPr>
              <a:t>February 13</a:t>
            </a:r>
            <a:r>
              <a:rPr lang="en-US" sz="2800" baseline="30000" dirty="0">
                <a:solidFill>
                  <a:schemeClr val="bg2"/>
                </a:solidFill>
              </a:rPr>
              <a:t>th</a:t>
            </a:r>
            <a:r>
              <a:rPr lang="en-US" sz="2800" dirty="0">
                <a:solidFill>
                  <a:schemeClr val="bg2"/>
                </a:solidFill>
              </a:rPr>
              <a:t>, 2018 –</a:t>
            </a:r>
          </a:p>
          <a:p>
            <a:pPr marL="914377" lvl="1" indent="-457189">
              <a:buFont typeface="Arial" panose="020B0604020202020204" pitchFamily="34" charset="0"/>
              <a:buChar char="•"/>
            </a:pPr>
            <a:r>
              <a:rPr lang="en-US" sz="2800" dirty="0">
                <a:solidFill>
                  <a:schemeClr val="bg2"/>
                </a:solidFill>
              </a:rPr>
              <a:t>Public Meeting with EPA, DNREC, DPH, ODW, State/County/Local officials</a:t>
            </a:r>
          </a:p>
          <a:p>
            <a:pPr marL="457189" indent="-457189">
              <a:buFont typeface="Arial" panose="020B0604020202020204" pitchFamily="34" charset="0"/>
              <a:buChar char="•"/>
            </a:pPr>
            <a:r>
              <a:rPr lang="en-US" sz="2800" dirty="0">
                <a:solidFill>
                  <a:schemeClr val="bg2"/>
                </a:solidFill>
              </a:rPr>
              <a:t>February 14</a:t>
            </a:r>
            <a:r>
              <a:rPr lang="en-US" sz="2800" baseline="30000" dirty="0">
                <a:solidFill>
                  <a:schemeClr val="bg2"/>
                </a:solidFill>
              </a:rPr>
              <a:t>th</a:t>
            </a:r>
            <a:r>
              <a:rPr lang="en-US" sz="2800" dirty="0">
                <a:solidFill>
                  <a:schemeClr val="bg2"/>
                </a:solidFill>
              </a:rPr>
              <a:t>, 2018 –</a:t>
            </a:r>
          </a:p>
          <a:p>
            <a:pPr marL="914377" lvl="1" indent="-457189">
              <a:buFont typeface="Arial" panose="020B0604020202020204" pitchFamily="34" charset="0"/>
              <a:buChar char="•"/>
            </a:pPr>
            <a:r>
              <a:rPr lang="en-US" sz="2800" dirty="0">
                <a:solidFill>
                  <a:schemeClr val="bg2"/>
                </a:solidFill>
              </a:rPr>
              <a:t>GAC delivered and installation begins</a:t>
            </a:r>
          </a:p>
          <a:p>
            <a:endParaRPr lang="en-US" sz="2800" dirty="0">
              <a:solidFill>
                <a:schemeClr val="bg2"/>
              </a:solidFill>
            </a:endParaRPr>
          </a:p>
        </p:txBody>
      </p:sp>
    </p:spTree>
    <p:extLst>
      <p:ext uri="{BB962C8B-B14F-4D97-AF65-F5344CB8AC3E}">
        <p14:creationId xmlns:p14="http://schemas.microsoft.com/office/powerpoint/2010/main" val="423684022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1075" y="295746"/>
            <a:ext cx="7943776" cy="1268079"/>
          </a:xfrm>
          <a:prstGeom prst="rect">
            <a:avLst/>
          </a:prstGeom>
        </p:spPr>
      </p:pic>
      <p:sp>
        <p:nvSpPr>
          <p:cNvPr id="2" name="TextBox 1"/>
          <p:cNvSpPr txBox="1"/>
          <p:nvPr/>
        </p:nvSpPr>
        <p:spPr>
          <a:xfrm>
            <a:off x="828675" y="1367882"/>
            <a:ext cx="11036755" cy="5262979"/>
          </a:xfrm>
          <a:prstGeom prst="rect">
            <a:avLst/>
          </a:prstGeom>
          <a:noFill/>
        </p:spPr>
        <p:txBody>
          <a:bodyPr wrap="square" rtlCol="0">
            <a:spAutoFit/>
          </a:bodyPr>
          <a:lstStyle/>
          <a:p>
            <a:r>
              <a:rPr lang="en-US" sz="2800" dirty="0">
                <a:solidFill>
                  <a:schemeClr val="bg2"/>
                </a:solidFill>
              </a:rPr>
              <a:t>RECAP continued: </a:t>
            </a:r>
          </a:p>
          <a:p>
            <a:pPr marL="457189" indent="-457189">
              <a:buFont typeface="Arial" panose="020B0604020202020204" pitchFamily="34" charset="0"/>
              <a:buChar char="•"/>
            </a:pPr>
            <a:r>
              <a:rPr lang="en-US" sz="2800" dirty="0">
                <a:solidFill>
                  <a:schemeClr val="bg2"/>
                </a:solidFill>
              </a:rPr>
              <a:t>February 15</a:t>
            </a:r>
            <a:r>
              <a:rPr lang="en-US" sz="2800" baseline="30000" dirty="0">
                <a:solidFill>
                  <a:schemeClr val="bg2"/>
                </a:solidFill>
              </a:rPr>
              <a:t>th</a:t>
            </a:r>
            <a:r>
              <a:rPr lang="en-US" sz="2800" dirty="0">
                <a:solidFill>
                  <a:schemeClr val="bg2"/>
                </a:solidFill>
              </a:rPr>
              <a:t>, 2018 –</a:t>
            </a:r>
          </a:p>
          <a:p>
            <a:pPr marL="914377" lvl="1" indent="-457189">
              <a:buFont typeface="Arial" panose="020B0604020202020204" pitchFamily="34" charset="0"/>
              <a:buChar char="•"/>
            </a:pPr>
            <a:r>
              <a:rPr lang="en-US" sz="2800" dirty="0">
                <a:solidFill>
                  <a:schemeClr val="bg2"/>
                </a:solidFill>
              </a:rPr>
              <a:t>GAC connected to water plant</a:t>
            </a:r>
          </a:p>
          <a:p>
            <a:pPr marL="914377" lvl="1" indent="-457189">
              <a:buFont typeface="Arial" panose="020B0604020202020204" pitchFamily="34" charset="0"/>
              <a:buChar char="•"/>
            </a:pPr>
            <a:r>
              <a:rPr lang="en-US" sz="2800" dirty="0">
                <a:solidFill>
                  <a:schemeClr val="bg2"/>
                </a:solidFill>
              </a:rPr>
              <a:t>EPA takes sampling (raw and filtered)</a:t>
            </a:r>
          </a:p>
          <a:p>
            <a:pPr marL="457189" indent="-457189">
              <a:buFont typeface="Arial" panose="020B0604020202020204" pitchFamily="34" charset="0"/>
              <a:buChar char="•"/>
            </a:pPr>
            <a:r>
              <a:rPr lang="en-US" sz="2800" dirty="0">
                <a:solidFill>
                  <a:schemeClr val="bg2"/>
                </a:solidFill>
              </a:rPr>
              <a:t>February 17t</a:t>
            </a:r>
            <a:r>
              <a:rPr lang="en-US" sz="2800" baseline="30000" dirty="0">
                <a:solidFill>
                  <a:schemeClr val="bg2"/>
                </a:solidFill>
              </a:rPr>
              <a:t>h</a:t>
            </a:r>
            <a:r>
              <a:rPr lang="en-US" sz="2800" dirty="0">
                <a:solidFill>
                  <a:schemeClr val="bg2"/>
                </a:solidFill>
              </a:rPr>
              <a:t>, 2018 – </a:t>
            </a:r>
          </a:p>
          <a:p>
            <a:pPr marL="914377" lvl="1" indent="-457189">
              <a:buFont typeface="Arial" panose="020B0604020202020204" pitchFamily="34" charset="0"/>
              <a:buChar char="•"/>
            </a:pPr>
            <a:r>
              <a:rPr lang="en-US" sz="2800" dirty="0">
                <a:solidFill>
                  <a:schemeClr val="bg2"/>
                </a:solidFill>
              </a:rPr>
              <a:t>PFAS test results come back less than 4ppt and is sampled again (raw and filtered)</a:t>
            </a:r>
          </a:p>
          <a:p>
            <a:pPr marL="457189" indent="-457189">
              <a:buFont typeface="Arial" panose="020B0604020202020204" pitchFamily="34" charset="0"/>
              <a:buChar char="•"/>
            </a:pPr>
            <a:r>
              <a:rPr lang="en-US" sz="2800" dirty="0">
                <a:solidFill>
                  <a:schemeClr val="bg2"/>
                </a:solidFill>
              </a:rPr>
              <a:t>February 19</a:t>
            </a:r>
            <a:r>
              <a:rPr lang="en-US" sz="2800" baseline="30000" dirty="0">
                <a:solidFill>
                  <a:schemeClr val="bg2"/>
                </a:solidFill>
              </a:rPr>
              <a:t>th</a:t>
            </a:r>
            <a:r>
              <a:rPr lang="en-US" sz="2800" dirty="0">
                <a:solidFill>
                  <a:schemeClr val="bg2"/>
                </a:solidFill>
              </a:rPr>
              <a:t>, 2018 –</a:t>
            </a:r>
          </a:p>
          <a:p>
            <a:pPr marL="914377" lvl="1" indent="-457189">
              <a:buFont typeface="Arial" panose="020B0604020202020204" pitchFamily="34" charset="0"/>
              <a:buChar char="•"/>
            </a:pPr>
            <a:r>
              <a:rPr lang="en-US" sz="2800" dirty="0">
                <a:solidFill>
                  <a:schemeClr val="bg2"/>
                </a:solidFill>
              </a:rPr>
              <a:t>PFAS test results come back non-detect after filtration</a:t>
            </a:r>
          </a:p>
          <a:p>
            <a:pPr marL="457189" indent="-457189">
              <a:buFont typeface="Arial" panose="020B0604020202020204" pitchFamily="34" charset="0"/>
              <a:buChar char="•"/>
            </a:pPr>
            <a:r>
              <a:rPr lang="en-US" sz="2800" dirty="0">
                <a:solidFill>
                  <a:schemeClr val="bg2"/>
                </a:solidFill>
              </a:rPr>
              <a:t>February 20</a:t>
            </a:r>
            <a:r>
              <a:rPr lang="en-US" sz="2800" baseline="30000" dirty="0">
                <a:solidFill>
                  <a:schemeClr val="bg2"/>
                </a:solidFill>
              </a:rPr>
              <a:t>th</a:t>
            </a:r>
            <a:r>
              <a:rPr lang="en-US" sz="2800" dirty="0">
                <a:solidFill>
                  <a:schemeClr val="bg2"/>
                </a:solidFill>
              </a:rPr>
              <a:t>, 2018 –</a:t>
            </a:r>
          </a:p>
          <a:p>
            <a:pPr marL="914377" lvl="1" indent="-457189">
              <a:buFont typeface="Arial" panose="020B0604020202020204" pitchFamily="34" charset="0"/>
              <a:buChar char="•"/>
            </a:pPr>
            <a:r>
              <a:rPr lang="en-US" sz="2800" dirty="0">
                <a:solidFill>
                  <a:schemeClr val="bg2"/>
                </a:solidFill>
              </a:rPr>
              <a:t>Flushing plan enacted and all clear to cook and drink with town water notifications made! </a:t>
            </a:r>
          </a:p>
        </p:txBody>
      </p:sp>
    </p:spTree>
    <p:extLst>
      <p:ext uri="{BB962C8B-B14F-4D97-AF65-F5344CB8AC3E}">
        <p14:creationId xmlns:p14="http://schemas.microsoft.com/office/powerpoint/2010/main" val="41330094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5"/>
          <p:cNvSpPr txBox="1">
            <a:spLocks noGrp="1"/>
          </p:cNvSpPr>
          <p:nvPr>
            <p:ph type="subTitle" idx="1"/>
          </p:nvPr>
        </p:nvSpPr>
        <p:spPr>
          <a:xfrm>
            <a:off x="3187023" y="1457325"/>
            <a:ext cx="8442000" cy="4516208"/>
          </a:xfrm>
          <a:prstGeom prst="rect">
            <a:avLst/>
          </a:prstGeom>
        </p:spPr>
        <p:txBody>
          <a:bodyPr spcFirstLastPara="1" wrap="square" lIns="121900" tIns="121900" rIns="121900" bIns="121900" anchor="b" anchorCtr="0">
            <a:noAutofit/>
          </a:bodyPr>
          <a:lstStyle/>
          <a:p>
            <a:r>
              <a:rPr lang="en-US" sz="3200" dirty="0"/>
              <a:t>THANK YOU! </a:t>
            </a:r>
          </a:p>
          <a:p>
            <a:r>
              <a:rPr lang="en-US" sz="3200" dirty="0"/>
              <a:t>Vikki Prettyman</a:t>
            </a:r>
          </a:p>
          <a:p>
            <a:r>
              <a:rPr lang="en-US" sz="3200" dirty="0"/>
              <a:t>DE/MD State Manager for SERCAP</a:t>
            </a:r>
          </a:p>
          <a:p>
            <a:r>
              <a:rPr lang="en-US" sz="3200" dirty="0"/>
              <a:t>302-853-0997</a:t>
            </a:r>
          </a:p>
          <a:p>
            <a:r>
              <a:rPr lang="en-US" sz="3200" u="sng" dirty="0">
                <a:solidFill>
                  <a:schemeClr val="bg1"/>
                </a:solidFill>
              </a:rPr>
              <a:t>vprettyman@sercap.org</a:t>
            </a:r>
          </a:p>
          <a:p>
            <a:endParaRPr lang="en-US" sz="3200" b="1" u="sng" dirty="0">
              <a:solidFill>
                <a:schemeClr val="bg1"/>
              </a:solidFill>
            </a:endParaRPr>
          </a:p>
          <a:p>
            <a:endParaRPr lang="en-US"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65" y="5433458"/>
            <a:ext cx="1909793" cy="1080151"/>
          </a:xfrm>
          <a:prstGeom prst="rect">
            <a:avLst/>
          </a:prstGeom>
        </p:spPr>
      </p:pic>
    </p:spTree>
    <p:extLst>
      <p:ext uri="{BB962C8B-B14F-4D97-AF65-F5344CB8AC3E}">
        <p14:creationId xmlns:p14="http://schemas.microsoft.com/office/powerpoint/2010/main" val="246245432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ober 2015 748.jpg"/>
          <p:cNvPicPr>
            <a:picLocks noChangeAspect="1"/>
          </p:cNvPicPr>
          <p:nvPr/>
        </p:nvPicPr>
        <p:blipFill>
          <a:blip r:embed="rId3" cstate="print"/>
          <a:stretch>
            <a:fillRect/>
          </a:stretch>
        </p:blipFill>
        <p:spPr>
          <a:xfrm>
            <a:off x="1752600" y="276565"/>
            <a:ext cx="3657600" cy="2743200"/>
          </a:xfrm>
          <a:prstGeom prst="rect">
            <a:avLst/>
          </a:prstGeom>
        </p:spPr>
      </p:pic>
      <p:pic>
        <p:nvPicPr>
          <p:cNvPr id="3" name="Picture 2" descr="Water.jpg"/>
          <p:cNvPicPr>
            <a:picLocks noChangeAspect="1"/>
          </p:cNvPicPr>
          <p:nvPr/>
        </p:nvPicPr>
        <p:blipFill>
          <a:blip r:embed="rId4" cstate="print"/>
          <a:stretch>
            <a:fillRect/>
          </a:stretch>
        </p:blipFill>
        <p:spPr>
          <a:xfrm>
            <a:off x="6324600" y="685800"/>
            <a:ext cx="4000500" cy="2667000"/>
          </a:xfrm>
          <a:prstGeom prst="rect">
            <a:avLst/>
          </a:prstGeom>
        </p:spPr>
      </p:pic>
      <p:sp>
        <p:nvSpPr>
          <p:cNvPr id="8" name="TextBox 7"/>
          <p:cNvSpPr txBox="1"/>
          <p:nvPr/>
        </p:nvSpPr>
        <p:spPr>
          <a:xfrm>
            <a:off x="5638800" y="147832"/>
            <a:ext cx="3653372" cy="523220"/>
          </a:xfrm>
          <a:prstGeom prst="rect">
            <a:avLst/>
          </a:prstGeom>
          <a:noFill/>
          <a:ln>
            <a:solidFill>
              <a:schemeClr val="tx2">
                <a:lumMod val="50000"/>
              </a:schemeClr>
            </a:solidFill>
          </a:ln>
        </p:spPr>
        <p:txBody>
          <a:bodyPr wrap="none" rtlCol="0">
            <a:spAutoFit/>
          </a:bodyPr>
          <a:lstStyle/>
          <a:p>
            <a:r>
              <a:rPr lang="en-US" sz="2800" b="1" dirty="0">
                <a:solidFill>
                  <a:srgbClr val="4F81BD">
                    <a:lumMod val="75000"/>
                  </a:srgbClr>
                </a:solidFill>
                <a:effectLst>
                  <a:outerShdw blurRad="38100" dist="38100" dir="2700000" algn="tl">
                    <a:srgbClr val="000000">
                      <a:alpha val="43137"/>
                    </a:srgbClr>
                  </a:outerShdw>
                </a:effectLst>
                <a:latin typeface="Calibri"/>
              </a:rPr>
              <a:t>Training and Assistance</a:t>
            </a:r>
          </a:p>
        </p:txBody>
      </p:sp>
      <p:pic>
        <p:nvPicPr>
          <p:cNvPr id="7" name="Picture 6" descr="SERCAP - Logo - Large - Color.png"/>
          <p:cNvPicPr>
            <a:picLocks noChangeAspect="1"/>
          </p:cNvPicPr>
          <p:nvPr/>
        </p:nvPicPr>
        <p:blipFill>
          <a:blip r:embed="rId5" cstate="print"/>
          <a:stretch>
            <a:fillRect/>
          </a:stretch>
        </p:blipFill>
        <p:spPr>
          <a:xfrm>
            <a:off x="4495800" y="3657601"/>
            <a:ext cx="1828800" cy="1034343"/>
          </a:xfrm>
          <a:prstGeom prst="rect">
            <a:avLst/>
          </a:prstGeom>
        </p:spPr>
      </p:pic>
      <p:pic>
        <p:nvPicPr>
          <p:cNvPr id="1027" name="Picture 3" descr="IMG_54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172165"/>
            <a:ext cx="2514600" cy="3354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descr="IMG_54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3505200"/>
            <a:ext cx="4191000" cy="314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34520063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068.JPG"/>
          <p:cNvPicPr>
            <a:picLocks noChangeAspect="1"/>
          </p:cNvPicPr>
          <p:nvPr/>
        </p:nvPicPr>
        <p:blipFill>
          <a:blip r:embed="rId3" cstate="print"/>
          <a:stretch>
            <a:fillRect/>
          </a:stretch>
        </p:blipFill>
        <p:spPr>
          <a:xfrm>
            <a:off x="1828800" y="304800"/>
            <a:ext cx="3962400" cy="2971800"/>
          </a:xfrm>
          <a:prstGeom prst="rect">
            <a:avLst/>
          </a:prstGeom>
        </p:spPr>
      </p:pic>
      <p:pic>
        <p:nvPicPr>
          <p:cNvPr id="3" name="Picture 2" descr="P1000069.JPG"/>
          <p:cNvPicPr>
            <a:picLocks noChangeAspect="1"/>
          </p:cNvPicPr>
          <p:nvPr/>
        </p:nvPicPr>
        <p:blipFill>
          <a:blip r:embed="rId4" cstate="print"/>
          <a:stretch>
            <a:fillRect/>
          </a:stretch>
        </p:blipFill>
        <p:spPr>
          <a:xfrm>
            <a:off x="5867400" y="609600"/>
            <a:ext cx="4572000" cy="3429000"/>
          </a:xfrm>
          <a:prstGeom prst="rect">
            <a:avLst/>
          </a:prstGeom>
        </p:spPr>
      </p:pic>
      <p:pic>
        <p:nvPicPr>
          <p:cNvPr id="4" name="Picture 3" descr="100_8955.JPG"/>
          <p:cNvPicPr>
            <a:picLocks noChangeAspect="1"/>
          </p:cNvPicPr>
          <p:nvPr/>
        </p:nvPicPr>
        <p:blipFill>
          <a:blip r:embed="rId5" cstate="print"/>
          <a:stretch>
            <a:fillRect/>
          </a:stretch>
        </p:blipFill>
        <p:spPr>
          <a:xfrm>
            <a:off x="1905000" y="3429000"/>
            <a:ext cx="3771900" cy="2514600"/>
          </a:xfrm>
          <a:prstGeom prst="rect">
            <a:avLst/>
          </a:prstGeom>
        </p:spPr>
      </p:pic>
      <p:pic>
        <p:nvPicPr>
          <p:cNvPr id="5" name="Picture 4" descr="Frankfor-Del Ave. 3.JPG"/>
          <p:cNvPicPr>
            <a:picLocks noChangeAspect="1"/>
          </p:cNvPicPr>
          <p:nvPr/>
        </p:nvPicPr>
        <p:blipFill>
          <a:blip r:embed="rId6" cstate="print"/>
          <a:stretch>
            <a:fillRect/>
          </a:stretch>
        </p:blipFill>
        <p:spPr>
          <a:xfrm>
            <a:off x="6553200" y="4114800"/>
            <a:ext cx="3771900" cy="2514600"/>
          </a:xfrm>
          <a:prstGeom prst="rect">
            <a:avLst/>
          </a:prstGeom>
        </p:spPr>
      </p:pic>
      <p:sp>
        <p:nvSpPr>
          <p:cNvPr id="6" name="TextBox 5"/>
          <p:cNvSpPr txBox="1"/>
          <p:nvPr/>
        </p:nvSpPr>
        <p:spPr>
          <a:xfrm>
            <a:off x="1676400" y="6019801"/>
            <a:ext cx="5095562" cy="461665"/>
          </a:xfrm>
          <a:prstGeom prst="rect">
            <a:avLst/>
          </a:prstGeom>
          <a:noFill/>
          <a:ln>
            <a:solidFill>
              <a:schemeClr val="accent1">
                <a:lumMod val="50000"/>
              </a:schemeClr>
            </a:solidFill>
          </a:ln>
        </p:spPr>
        <p:txBody>
          <a:bodyPr wrap="none" rtlCol="0">
            <a:spAutoFit/>
          </a:bodyPr>
          <a:lstStyle/>
          <a:p>
            <a:r>
              <a:rPr lang="en-US" sz="2400" b="1" dirty="0">
                <a:solidFill>
                  <a:srgbClr val="4F81BD">
                    <a:lumMod val="75000"/>
                  </a:srgbClr>
                </a:solidFill>
                <a:effectLst>
                  <a:outerShdw blurRad="38100" dist="38100" dir="2700000" algn="tl">
                    <a:srgbClr val="000000">
                      <a:alpha val="43137"/>
                    </a:srgbClr>
                  </a:outerShdw>
                </a:effectLst>
                <a:latin typeface="Calibri"/>
              </a:rPr>
              <a:t>Communities and Community Systems</a:t>
            </a:r>
          </a:p>
        </p:txBody>
      </p:sp>
      <p:pic>
        <p:nvPicPr>
          <p:cNvPr id="7" name="Picture 6" descr="SERCAP - Logo - Large - Color.png"/>
          <p:cNvPicPr>
            <a:picLocks noChangeAspect="1"/>
          </p:cNvPicPr>
          <p:nvPr/>
        </p:nvPicPr>
        <p:blipFill>
          <a:blip r:embed="rId7" cstate="print"/>
          <a:stretch>
            <a:fillRect/>
          </a:stretch>
        </p:blipFill>
        <p:spPr>
          <a:xfrm>
            <a:off x="8890602" y="304801"/>
            <a:ext cx="1434498" cy="811331"/>
          </a:xfrm>
          <a:prstGeom prst="rect">
            <a:avLst/>
          </a:prstGeom>
        </p:spPr>
      </p:pic>
    </p:spTree>
    <p:extLst>
      <p:ext uri="{BB962C8B-B14F-4D97-AF65-F5344CB8AC3E}">
        <p14:creationId xmlns:p14="http://schemas.microsoft.com/office/powerpoint/2010/main" val="176764281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 Roadside Dump (2).JPG"/>
          <p:cNvPicPr>
            <a:picLocks noChangeAspect="1"/>
          </p:cNvPicPr>
          <p:nvPr/>
        </p:nvPicPr>
        <p:blipFill>
          <a:blip r:embed="rId3" cstate="print"/>
          <a:stretch>
            <a:fillRect/>
          </a:stretch>
        </p:blipFill>
        <p:spPr>
          <a:xfrm>
            <a:off x="5410200" y="1905000"/>
            <a:ext cx="4800600" cy="3200400"/>
          </a:xfrm>
          <a:prstGeom prst="rect">
            <a:avLst/>
          </a:prstGeom>
        </p:spPr>
      </p:pic>
      <p:pic>
        <p:nvPicPr>
          <p:cNvPr id="2" name="Picture 1" descr="DE Roadside Dump (1).JPG"/>
          <p:cNvPicPr>
            <a:picLocks noChangeAspect="1"/>
          </p:cNvPicPr>
          <p:nvPr/>
        </p:nvPicPr>
        <p:blipFill>
          <a:blip r:embed="rId4" cstate="print"/>
          <a:stretch>
            <a:fillRect/>
          </a:stretch>
        </p:blipFill>
        <p:spPr>
          <a:xfrm>
            <a:off x="1828800" y="152400"/>
            <a:ext cx="3581400" cy="2387600"/>
          </a:xfrm>
          <a:prstGeom prst="rect">
            <a:avLst/>
          </a:prstGeom>
        </p:spPr>
      </p:pic>
      <p:pic>
        <p:nvPicPr>
          <p:cNvPr id="5" name="Picture 4" descr="100_8958.JPG"/>
          <p:cNvPicPr>
            <a:picLocks noChangeAspect="1"/>
          </p:cNvPicPr>
          <p:nvPr/>
        </p:nvPicPr>
        <p:blipFill>
          <a:blip r:embed="rId5" cstate="print"/>
          <a:stretch>
            <a:fillRect/>
          </a:stretch>
        </p:blipFill>
        <p:spPr>
          <a:xfrm>
            <a:off x="1866900" y="3657600"/>
            <a:ext cx="4076700" cy="2717800"/>
          </a:xfrm>
          <a:prstGeom prst="rect">
            <a:avLst/>
          </a:prstGeom>
        </p:spPr>
      </p:pic>
      <p:sp>
        <p:nvSpPr>
          <p:cNvPr id="6" name="TextBox 5"/>
          <p:cNvSpPr txBox="1"/>
          <p:nvPr/>
        </p:nvSpPr>
        <p:spPr>
          <a:xfrm>
            <a:off x="2250338" y="2481540"/>
            <a:ext cx="2702663" cy="584775"/>
          </a:xfrm>
          <a:prstGeom prst="rect">
            <a:avLst/>
          </a:prstGeom>
          <a:noFill/>
          <a:ln w="12700">
            <a:solidFill>
              <a:schemeClr val="bg2">
                <a:lumMod val="25000"/>
              </a:schemeClr>
            </a:solidFill>
          </a:ln>
        </p:spPr>
        <p:txBody>
          <a:bodyPr wrap="none" rtlCol="0">
            <a:spAutoFit/>
          </a:bodyPr>
          <a:lstStyle/>
          <a:p>
            <a:pPr algn="ctr"/>
            <a:r>
              <a:rPr lang="en-US" sz="1600" dirty="0">
                <a:solidFill>
                  <a:srgbClr val="4F81BD">
                    <a:lumMod val="75000"/>
                  </a:srgbClr>
                </a:solidFill>
                <a:latin typeface="Calibri"/>
              </a:rPr>
              <a:t>Road in Coverdale Community</a:t>
            </a:r>
          </a:p>
          <a:p>
            <a:pPr algn="ctr"/>
            <a:r>
              <a:rPr lang="en-US" sz="1600" dirty="0">
                <a:solidFill>
                  <a:srgbClr val="4F81BD">
                    <a:lumMod val="75000"/>
                  </a:srgbClr>
                </a:solidFill>
                <a:latin typeface="Calibri"/>
              </a:rPr>
              <a:t>Bridgeville, DE </a:t>
            </a:r>
          </a:p>
        </p:txBody>
      </p:sp>
      <p:sp>
        <p:nvSpPr>
          <p:cNvPr id="7" name="TextBox 6"/>
          <p:cNvSpPr txBox="1"/>
          <p:nvPr/>
        </p:nvSpPr>
        <p:spPr>
          <a:xfrm>
            <a:off x="2590800" y="3810000"/>
            <a:ext cx="1802288" cy="369332"/>
          </a:xfrm>
          <a:prstGeom prst="rect">
            <a:avLst/>
          </a:prstGeom>
          <a:noFill/>
          <a:ln>
            <a:solidFill>
              <a:schemeClr val="tx2">
                <a:lumMod val="75000"/>
              </a:schemeClr>
            </a:solidFill>
          </a:ln>
        </p:spPr>
        <p:txBody>
          <a:bodyPr wrap="none" rtlCol="0">
            <a:spAutoFit/>
          </a:bodyPr>
          <a:lstStyle/>
          <a:p>
            <a:r>
              <a:rPr lang="en-US" dirty="0">
                <a:solidFill>
                  <a:srgbClr val="4F81BD">
                    <a:lumMod val="75000"/>
                  </a:srgbClr>
                </a:solidFill>
                <a:latin typeface="Calibri"/>
              </a:rPr>
              <a:t>Milton, Delaware</a:t>
            </a:r>
          </a:p>
        </p:txBody>
      </p:sp>
      <p:sp>
        <p:nvSpPr>
          <p:cNvPr id="9" name="TextBox 8"/>
          <p:cNvSpPr txBox="1"/>
          <p:nvPr/>
        </p:nvSpPr>
        <p:spPr>
          <a:xfrm>
            <a:off x="5867401" y="304800"/>
            <a:ext cx="4121065" cy="1077218"/>
          </a:xfrm>
          <a:prstGeom prst="rect">
            <a:avLst/>
          </a:prstGeom>
          <a:noFill/>
          <a:ln>
            <a:solidFill>
              <a:schemeClr val="accent1">
                <a:lumMod val="50000"/>
              </a:schemeClr>
            </a:solidFill>
          </a:ln>
        </p:spPr>
        <p:txBody>
          <a:bodyPr wrap="none" rtlCol="0">
            <a:spAutoFit/>
          </a:bodyPr>
          <a:lstStyle/>
          <a:p>
            <a:pPr algn="ctr"/>
            <a:r>
              <a:rPr lang="en-US" sz="3200" b="1" dirty="0">
                <a:solidFill>
                  <a:srgbClr val="4F81BD">
                    <a:lumMod val="75000"/>
                  </a:srgbClr>
                </a:solidFill>
                <a:effectLst>
                  <a:outerShdw blurRad="38100" dist="38100" dir="2700000" algn="tl">
                    <a:srgbClr val="000000">
                      <a:alpha val="43137"/>
                    </a:srgbClr>
                  </a:outerShdw>
                </a:effectLst>
                <a:latin typeface="Calibri"/>
              </a:rPr>
              <a:t>Community Issues – </a:t>
            </a:r>
          </a:p>
          <a:p>
            <a:pPr algn="ctr"/>
            <a:r>
              <a:rPr lang="en-US" sz="3200" b="1" dirty="0">
                <a:solidFill>
                  <a:srgbClr val="4F81BD">
                    <a:lumMod val="75000"/>
                  </a:srgbClr>
                </a:solidFill>
                <a:effectLst>
                  <a:outerShdw blurRad="38100" dist="38100" dir="2700000" algn="tl">
                    <a:srgbClr val="000000">
                      <a:alpha val="43137"/>
                    </a:srgbClr>
                  </a:outerShdw>
                </a:effectLst>
                <a:latin typeface="Calibri"/>
              </a:rPr>
              <a:t>Collaborative Solutions</a:t>
            </a:r>
          </a:p>
        </p:txBody>
      </p:sp>
      <p:sp>
        <p:nvSpPr>
          <p:cNvPr id="8" name="TextBox 7"/>
          <p:cNvSpPr txBox="1"/>
          <p:nvPr/>
        </p:nvSpPr>
        <p:spPr>
          <a:xfrm>
            <a:off x="6858000" y="5181601"/>
            <a:ext cx="2374368" cy="646331"/>
          </a:xfrm>
          <a:prstGeom prst="rect">
            <a:avLst/>
          </a:prstGeom>
          <a:noFill/>
          <a:ln w="12700">
            <a:solidFill>
              <a:schemeClr val="bg2">
                <a:lumMod val="25000"/>
              </a:schemeClr>
            </a:solidFill>
          </a:ln>
        </p:spPr>
        <p:txBody>
          <a:bodyPr wrap="none" rtlCol="0">
            <a:spAutoFit/>
          </a:bodyPr>
          <a:lstStyle/>
          <a:p>
            <a:pPr algn="ctr"/>
            <a:r>
              <a:rPr lang="en-US" dirty="0">
                <a:solidFill>
                  <a:srgbClr val="4F81BD">
                    <a:lumMod val="75000"/>
                  </a:srgbClr>
                </a:solidFill>
                <a:latin typeface="Calibri"/>
              </a:rPr>
              <a:t>Coverdale  Community </a:t>
            </a:r>
          </a:p>
          <a:p>
            <a:pPr algn="ctr"/>
            <a:r>
              <a:rPr lang="en-US" dirty="0">
                <a:solidFill>
                  <a:srgbClr val="4F81BD">
                    <a:lumMod val="75000"/>
                  </a:srgbClr>
                </a:solidFill>
                <a:latin typeface="Calibri"/>
              </a:rPr>
              <a:t>Bridgeville, DE </a:t>
            </a:r>
          </a:p>
        </p:txBody>
      </p:sp>
      <p:pic>
        <p:nvPicPr>
          <p:cNvPr id="10" name="Picture 9" descr="SERCAP - Logo - Large - Color.png"/>
          <p:cNvPicPr>
            <a:picLocks noChangeAspect="1"/>
          </p:cNvPicPr>
          <p:nvPr/>
        </p:nvPicPr>
        <p:blipFill>
          <a:blip r:embed="rId6" cstate="print"/>
          <a:stretch>
            <a:fillRect/>
          </a:stretch>
        </p:blipFill>
        <p:spPr>
          <a:xfrm>
            <a:off x="9556445" y="5377764"/>
            <a:ext cx="1973409" cy="1116131"/>
          </a:xfrm>
          <a:prstGeom prst="rect">
            <a:avLst/>
          </a:prstGeom>
        </p:spPr>
      </p:pic>
    </p:spTree>
    <p:extLst>
      <p:ext uri="{BB962C8B-B14F-4D97-AF65-F5344CB8AC3E}">
        <p14:creationId xmlns:p14="http://schemas.microsoft.com/office/powerpoint/2010/main" val="124828124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Programs</a:t>
            </a:r>
          </a:p>
        </p:txBody>
      </p:sp>
      <p:sp>
        <p:nvSpPr>
          <p:cNvPr id="3" name="Content Placeholder 2"/>
          <p:cNvSpPr>
            <a:spLocks noGrp="1"/>
          </p:cNvSpPr>
          <p:nvPr>
            <p:ph idx="1"/>
          </p:nvPr>
        </p:nvSpPr>
        <p:spPr/>
        <p:txBody>
          <a:bodyPr/>
          <a:lstStyle/>
          <a:p>
            <a:r>
              <a:rPr lang="en-US" sz="4000" dirty="0"/>
              <a:t>Private Well owners assistance</a:t>
            </a:r>
          </a:p>
          <a:p>
            <a:pPr lvl="1"/>
            <a:r>
              <a:rPr lang="en-US" sz="3600" dirty="0"/>
              <a:t>Up to $11,000 to replace/improve qualified homeowners’ well</a:t>
            </a:r>
          </a:p>
          <a:p>
            <a:pPr lvl="1"/>
            <a:r>
              <a:rPr lang="en-US" sz="3600" dirty="0"/>
              <a:t>1% interest</a:t>
            </a:r>
          </a:p>
          <a:p>
            <a:pPr lvl="1"/>
            <a:r>
              <a:rPr lang="en-US" sz="3600" dirty="0"/>
              <a:t>Up to 10 year term, depending on eligibility</a:t>
            </a:r>
          </a:p>
          <a:p>
            <a:pPr lvl="1"/>
            <a:r>
              <a:rPr lang="en-US" sz="3600" dirty="0"/>
              <a:t>$30.00 application fee for credit check</a:t>
            </a:r>
          </a:p>
          <a:p>
            <a:pPr lvl="1"/>
            <a:endParaRPr lang="en-US" dirty="0"/>
          </a:p>
        </p:txBody>
      </p:sp>
      <p:pic>
        <p:nvPicPr>
          <p:cNvPr id="4" name="Picture 3" descr="SERCAP - Logo - Large - Color.png"/>
          <p:cNvPicPr>
            <a:picLocks noChangeAspect="1"/>
          </p:cNvPicPr>
          <p:nvPr/>
        </p:nvPicPr>
        <p:blipFill>
          <a:blip r:embed="rId3" cstate="print"/>
          <a:stretch>
            <a:fillRect/>
          </a:stretch>
        </p:blipFill>
        <p:spPr>
          <a:xfrm>
            <a:off x="9239693" y="5067065"/>
            <a:ext cx="2195358" cy="1241662"/>
          </a:xfrm>
          <a:prstGeom prst="rect">
            <a:avLst/>
          </a:prstGeom>
        </p:spPr>
      </p:pic>
    </p:spTree>
    <p:extLst>
      <p:ext uri="{BB962C8B-B14F-4D97-AF65-F5344CB8AC3E}">
        <p14:creationId xmlns:p14="http://schemas.microsoft.com/office/powerpoint/2010/main" val="1675936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ERCAP Theme">
      <a:dk1>
        <a:srgbClr val="0084BD"/>
      </a:dk1>
      <a:lt1>
        <a:sysClr val="window" lastClr="FFFFFF"/>
      </a:lt1>
      <a:dk2>
        <a:srgbClr val="0084BD"/>
      </a:dk2>
      <a:lt2>
        <a:srgbClr val="FFFFFF"/>
      </a:lt2>
      <a:accent1>
        <a:srgbClr val="F4C970"/>
      </a:accent1>
      <a:accent2>
        <a:srgbClr val="92DEA6"/>
      </a:accent2>
      <a:accent3>
        <a:srgbClr val="A5A5A5"/>
      </a:accent3>
      <a:accent4>
        <a:srgbClr val="FFC000"/>
      </a:accent4>
      <a:accent5>
        <a:srgbClr val="4472C4"/>
      </a:accent5>
      <a:accent6>
        <a:srgbClr val="70AD47"/>
      </a:accent6>
      <a:hlink>
        <a:srgbClr val="00507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16062</TotalTime>
  <Words>5171</Words>
  <Application>Microsoft Office PowerPoint</Application>
  <PresentationFormat>Widescreen</PresentationFormat>
  <Paragraphs>283</Paragraphs>
  <Slides>53</Slides>
  <Notes>53</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53</vt:i4>
      </vt:variant>
    </vt:vector>
  </HeadingPairs>
  <TitlesOfParts>
    <vt:vector size="70" baseType="lpstr">
      <vt:lpstr>Arial</vt:lpstr>
      <vt:lpstr>Calibri</vt:lpstr>
      <vt:lpstr>Helvetica Neue</vt:lpstr>
      <vt:lpstr>HelveticaNeue</vt:lpstr>
      <vt:lpstr>ITC Caslon 224 Std Black</vt:lpstr>
      <vt:lpstr>Lato</vt:lpstr>
      <vt:lpstr>Libre Caslon Text</vt:lpstr>
      <vt:lpstr>Raleway</vt:lpstr>
      <vt:lpstr>Wingdings</vt:lpstr>
      <vt:lpstr>Swiss</vt:lpstr>
      <vt:lpstr>1_Swiss</vt:lpstr>
      <vt:lpstr>1_Office Theme</vt:lpstr>
      <vt:lpstr>Office Theme</vt:lpstr>
      <vt:lpstr>2_Swiss</vt:lpstr>
      <vt:lpstr>3_Swiss</vt:lpstr>
      <vt:lpstr>4_Swiss</vt:lpstr>
      <vt:lpstr>5_Swiss</vt:lpstr>
      <vt:lpstr>Southeast Rural Community Assistance Project, Inc. (SERCAP): An Overview</vt:lpstr>
      <vt:lpstr>PowerPoint Presentation</vt:lpstr>
      <vt:lpstr>Our Mission:</vt:lpstr>
      <vt:lpstr>Our Story:</vt:lpstr>
      <vt:lpstr>USDA, EPA and HHS programs:</vt:lpstr>
      <vt:lpstr>PowerPoint Presentation</vt:lpstr>
      <vt:lpstr>PowerPoint Presentation</vt:lpstr>
      <vt:lpstr>PowerPoint Presentation</vt:lpstr>
      <vt:lpstr>Individual Programs</vt:lpstr>
      <vt:lpstr>Individual Programs</vt:lpstr>
      <vt:lpstr>Individual Programs</vt:lpstr>
      <vt:lpstr>USDA 502 and 504 Loan Program </vt:lpstr>
      <vt:lpstr>eligible Area?</vt:lpstr>
      <vt:lpstr>PowerPoint Presentation</vt:lpstr>
      <vt:lpstr>PowerPoint Presentation</vt:lpstr>
      <vt:lpstr>PowerPoint Presentation</vt:lpstr>
      <vt:lpstr>So, in summary…</vt:lpstr>
      <vt:lpstr>SERCAP Southeast Rural Community Assistance Project Vikki Prettyman – DE/MD State Manager Jean Holloway – Technical Assistance Provider Juel Gibbons - Technical Assistance Provider DL Wilson – Technical Assistance Provider 5 Main Street Frankford DE 19945 302-387-1619 vprettyman@sercap.org  www.sercap.org </vt:lpstr>
      <vt:lpstr>PowerPoint Presentation</vt:lpstr>
      <vt:lpstr>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from the Field: Navigating PFAS</vt:lpstr>
      <vt:lpstr>Lessons from the Field: Navigating PFAS  Case Study: Blades, Delaware</vt:lpstr>
      <vt:lpstr>Lessons from the Field: Navigating PFAS Case Study: Blades, Delaware   </vt:lpstr>
      <vt:lpstr>Lessons from the Field: Navigating PFAS Case Study: Blades, Delaware   </vt:lpstr>
      <vt:lpstr>Lessons from the Field: Navigating PFAS Case Study: Blades, Delaware   </vt:lpstr>
      <vt:lpstr>  </vt:lpstr>
      <vt:lpstr>  </vt:lpstr>
      <vt:lpstr> </vt:lpstr>
      <vt:lpstr>PowerPoint Presentation</vt:lpstr>
      <vt:lpstr>PowerPoint Presentation</vt:lpstr>
      <vt:lpstr>Lessons from the Field: Navigating PFAS Case Study: Blades, Delaware </vt:lpstr>
      <vt:lpstr>Lessons from the Field: Navigating PFAS Case Study: Blades, Delaware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Carolina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Denise Hembrick</dc:creator>
  <cp:lastModifiedBy>Vikki Prettyman</cp:lastModifiedBy>
  <cp:revision>183</cp:revision>
  <cp:lastPrinted>2022-01-31T01:11:25Z</cp:lastPrinted>
  <dcterms:created xsi:type="dcterms:W3CDTF">2019-09-03T19:55:07Z</dcterms:created>
  <dcterms:modified xsi:type="dcterms:W3CDTF">2022-01-31T01:21:31Z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