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6"/>
  </p:notesMasterIdLst>
  <p:handoutMasterIdLst>
    <p:handoutMasterId r:id="rId17"/>
  </p:handoutMasterIdLst>
  <p:sldIdLst>
    <p:sldId id="265" r:id="rId6"/>
    <p:sldId id="278" r:id="rId7"/>
    <p:sldId id="282" r:id="rId8"/>
    <p:sldId id="268" r:id="rId9"/>
    <p:sldId id="277" r:id="rId10"/>
    <p:sldId id="281" r:id="rId11"/>
    <p:sldId id="280" r:id="rId12"/>
    <p:sldId id="279" r:id="rId13"/>
    <p:sldId id="275"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81D98FF7-AAEB-421B-B533-ED3BE262F962}">
          <p14:sldIdLst>
            <p14:sldId id="265"/>
            <p14:sldId id="278"/>
            <p14:sldId id="282"/>
            <p14:sldId id="268"/>
            <p14:sldId id="277"/>
            <p14:sldId id="281"/>
            <p14:sldId id="280"/>
            <p14:sldId id="279"/>
            <p14:sldId id="275"/>
            <p14:sldId id="271"/>
          </p14:sldIdLst>
        </p14:section>
        <p14:section name="Body" id="{A3D93954-B077-4577-8DB9-E03E016BF9AC}">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B6CCB8-91FF-E5FC-3671-E9B40E8C3D30}" name="Sondra Dietz" initials="SD" userId="S::sdietz@arlingtonva.us::ecdc3445-12ea-4ff9-8466-72863f3cc84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8AB5"/>
    <a:srgbClr val="074975"/>
    <a:srgbClr val="708BAC"/>
    <a:srgbClr val="FDB424"/>
    <a:srgbClr val="E86888"/>
    <a:srgbClr val="00B5B9"/>
    <a:srgbClr val="C60045"/>
    <a:srgbClr val="E5EBF2"/>
    <a:srgbClr val="4B7F1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2FE1D8-479A-47FC-81F3-77DB3A203879}" v="1" dt="2024-01-18T16:46:31.4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588" autoAdjust="0"/>
  </p:normalViewPr>
  <p:slideViewPr>
    <p:cSldViewPr snapToGrid="0">
      <p:cViewPr varScale="1">
        <p:scale>
          <a:sx n="70" d="100"/>
          <a:sy n="70" d="100"/>
        </p:scale>
        <p:origin x="1080" y="52"/>
      </p:cViewPr>
      <p:guideLst/>
    </p:cSldViewPr>
  </p:slideViewPr>
  <p:notesTextViewPr>
    <p:cViewPr>
      <p:scale>
        <a:sx n="1" d="1"/>
        <a:sy n="1" d="1"/>
      </p:scale>
      <p:origin x="0" y="0"/>
    </p:cViewPr>
  </p:notesTextViewPr>
  <p:notesViewPr>
    <p:cSldViewPr snapToGrid="0">
      <p:cViewPr varScale="1">
        <p:scale>
          <a:sx n="153" d="100"/>
          <a:sy n="153" d="100"/>
        </p:scale>
        <p:origin x="5016" y="11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Balsley" userId="14b1c7fb-abe5-4d1c-957d-9ef587df06ce" providerId="ADAL" clId="{182FE1D8-479A-47FC-81F3-77DB3A203879}"/>
    <pc:docChg chg="custSel modSld">
      <pc:chgData name="Julia Balsley" userId="14b1c7fb-abe5-4d1c-957d-9ef587df06ce" providerId="ADAL" clId="{182FE1D8-479A-47FC-81F3-77DB3A203879}" dt="2024-01-29T16:52:59.252" v="3797" actId="20577"/>
      <pc:docMkLst>
        <pc:docMk/>
      </pc:docMkLst>
      <pc:sldChg chg="modSp mod modNotesTx">
        <pc:chgData name="Julia Balsley" userId="14b1c7fb-abe5-4d1c-957d-9ef587df06ce" providerId="ADAL" clId="{182FE1D8-479A-47FC-81F3-77DB3A203879}" dt="2024-01-29T16:18:20.463" v="1377" actId="20577"/>
        <pc:sldMkLst>
          <pc:docMk/>
          <pc:sldMk cId="1811527067" sldId="265"/>
        </pc:sldMkLst>
        <pc:spChg chg="mod">
          <ac:chgData name="Julia Balsley" userId="14b1c7fb-abe5-4d1c-957d-9ef587df06ce" providerId="ADAL" clId="{182FE1D8-479A-47FC-81F3-77DB3A203879}" dt="2024-01-29T16:18:20.463" v="1377" actId="20577"/>
          <ac:spMkLst>
            <pc:docMk/>
            <pc:sldMk cId="1811527067" sldId="265"/>
            <ac:spMk id="6" creationId="{75692C2E-C8D4-4C26-9C87-319D72519574}"/>
          </ac:spMkLst>
        </pc:spChg>
      </pc:sldChg>
      <pc:sldChg chg="modNotesTx">
        <pc:chgData name="Julia Balsley" userId="14b1c7fb-abe5-4d1c-957d-9ef587df06ce" providerId="ADAL" clId="{182FE1D8-479A-47FC-81F3-77DB3A203879}" dt="2024-01-29T16:36:14.323" v="2748" actId="20577"/>
        <pc:sldMkLst>
          <pc:docMk/>
          <pc:sldMk cId="1278641712" sldId="268"/>
        </pc:sldMkLst>
      </pc:sldChg>
      <pc:sldChg chg="modSp mod">
        <pc:chgData name="Julia Balsley" userId="14b1c7fb-abe5-4d1c-957d-9ef587df06ce" providerId="ADAL" clId="{182FE1D8-479A-47FC-81F3-77DB3A203879}" dt="2024-01-18T16:47:57.479" v="494" actId="20577"/>
        <pc:sldMkLst>
          <pc:docMk/>
          <pc:sldMk cId="3109570640" sldId="271"/>
        </pc:sldMkLst>
        <pc:spChg chg="mod">
          <ac:chgData name="Julia Balsley" userId="14b1c7fb-abe5-4d1c-957d-9ef587df06ce" providerId="ADAL" clId="{182FE1D8-479A-47FC-81F3-77DB3A203879}" dt="2024-01-18T16:47:57.479" v="494" actId="20577"/>
          <ac:spMkLst>
            <pc:docMk/>
            <pc:sldMk cId="3109570640" sldId="271"/>
            <ac:spMk id="4" creationId="{A07BF6C2-1AFD-4F8E-8DC9-FD41C39DD29C}"/>
          </ac:spMkLst>
        </pc:spChg>
      </pc:sldChg>
      <pc:sldChg chg="modNotesTx">
        <pc:chgData name="Julia Balsley" userId="14b1c7fb-abe5-4d1c-957d-9ef587df06ce" providerId="ADAL" clId="{182FE1D8-479A-47FC-81F3-77DB3A203879}" dt="2024-01-29T16:52:59.252" v="3797" actId="20577"/>
        <pc:sldMkLst>
          <pc:docMk/>
          <pc:sldMk cId="2228132363" sldId="275"/>
        </pc:sldMkLst>
      </pc:sldChg>
      <pc:sldChg chg="modNotesTx">
        <pc:chgData name="Julia Balsley" userId="14b1c7fb-abe5-4d1c-957d-9ef587df06ce" providerId="ADAL" clId="{182FE1D8-479A-47FC-81F3-77DB3A203879}" dt="2024-01-29T16:47:28.340" v="3625" actId="20577"/>
        <pc:sldMkLst>
          <pc:docMk/>
          <pc:sldMk cId="6573042" sldId="277"/>
        </pc:sldMkLst>
      </pc:sldChg>
      <pc:sldChg chg="modNotesTx">
        <pc:chgData name="Julia Balsley" userId="14b1c7fb-abe5-4d1c-957d-9ef587df06ce" providerId="ADAL" clId="{182FE1D8-479A-47FC-81F3-77DB3A203879}" dt="2024-01-29T16:11:47.661" v="1059" actId="20577"/>
        <pc:sldMkLst>
          <pc:docMk/>
          <pc:sldMk cId="3827303851" sldId="278"/>
        </pc:sldMkLst>
      </pc:sldChg>
      <pc:sldChg chg="modNotesTx">
        <pc:chgData name="Julia Balsley" userId="14b1c7fb-abe5-4d1c-957d-9ef587df06ce" providerId="ADAL" clId="{182FE1D8-479A-47FC-81F3-77DB3A203879}" dt="2024-01-29T16:52:36.617" v="3786" actId="20577"/>
        <pc:sldMkLst>
          <pc:docMk/>
          <pc:sldMk cId="3595271073" sldId="279"/>
        </pc:sldMkLst>
      </pc:sldChg>
      <pc:sldChg chg="modNotesTx">
        <pc:chgData name="Julia Balsley" userId="14b1c7fb-abe5-4d1c-957d-9ef587df06ce" providerId="ADAL" clId="{182FE1D8-479A-47FC-81F3-77DB3A203879}" dt="2024-01-29T16:50:39.737" v="3778" actId="20577"/>
        <pc:sldMkLst>
          <pc:docMk/>
          <pc:sldMk cId="3714152042" sldId="280"/>
        </pc:sldMkLst>
      </pc:sldChg>
      <pc:sldChg chg="modNotesTx">
        <pc:chgData name="Julia Balsley" userId="14b1c7fb-abe5-4d1c-957d-9ef587df06ce" providerId="ADAL" clId="{182FE1D8-479A-47FC-81F3-77DB3A203879}" dt="2024-01-29T16:48:18.889" v="3658" actId="20577"/>
        <pc:sldMkLst>
          <pc:docMk/>
          <pc:sldMk cId="190635687" sldId="281"/>
        </pc:sldMkLst>
      </pc:sldChg>
      <pc:sldChg chg="modSp mod">
        <pc:chgData name="Julia Balsley" userId="14b1c7fb-abe5-4d1c-957d-9ef587df06ce" providerId="ADAL" clId="{182FE1D8-479A-47FC-81F3-77DB3A203879}" dt="2024-01-18T16:31:48.945" v="271" actId="6549"/>
        <pc:sldMkLst>
          <pc:docMk/>
          <pc:sldMk cId="1355670981" sldId="282"/>
        </pc:sldMkLst>
        <pc:spChg chg="mod">
          <ac:chgData name="Julia Balsley" userId="14b1c7fb-abe5-4d1c-957d-9ef587df06ce" providerId="ADAL" clId="{182FE1D8-479A-47FC-81F3-77DB3A203879}" dt="2024-01-18T16:31:48.945" v="271" actId="6549"/>
          <ac:spMkLst>
            <pc:docMk/>
            <pc:sldMk cId="1355670981" sldId="282"/>
            <ac:spMk id="3" creationId="{26624109-28D1-98FB-E8E5-7C710E6A6B4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8587F5-3D1A-4CFD-BA1E-CD5FE7496B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895940B-2C45-47A3-BB03-7AFBF51A3F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28A12D3-A3C5-4210-855B-1F65403382CF}" type="datetimeFigureOut">
              <a:rPr lang="en-US" smtClean="0"/>
              <a:t>1/29/2024</a:t>
            </a:fld>
            <a:endParaRPr lang="en-US"/>
          </a:p>
        </p:txBody>
      </p:sp>
      <p:sp>
        <p:nvSpPr>
          <p:cNvPr id="4" name="Footer Placeholder 3">
            <a:extLst>
              <a:ext uri="{FF2B5EF4-FFF2-40B4-BE49-F238E27FC236}">
                <a16:creationId xmlns:a16="http://schemas.microsoft.com/office/drawing/2014/main" id="{9B973F07-7467-4663-BDF3-19F7B89CC7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A376212-E349-4835-868B-D478B090F48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164C18-AB1B-4808-8498-56BB97E95689}" type="slidenum">
              <a:rPr lang="en-US" smtClean="0"/>
              <a:t>‹#›</a:t>
            </a:fld>
            <a:endParaRPr lang="en-US"/>
          </a:p>
        </p:txBody>
      </p:sp>
    </p:spTree>
    <p:extLst>
      <p:ext uri="{BB962C8B-B14F-4D97-AF65-F5344CB8AC3E}">
        <p14:creationId xmlns:p14="http://schemas.microsoft.com/office/powerpoint/2010/main" val="2387156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8CE911-59E7-4065-8D67-90AFC690F2D8}"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A79D22-B24D-4C7C-9877-C6E5B5FAB203}" type="slidenum">
              <a:rPr lang="en-US" smtClean="0"/>
              <a:t>‹#›</a:t>
            </a:fld>
            <a:endParaRPr lang="en-US"/>
          </a:p>
        </p:txBody>
      </p:sp>
    </p:spTree>
    <p:extLst>
      <p:ext uri="{BB962C8B-B14F-4D97-AF65-F5344CB8AC3E}">
        <p14:creationId xmlns:p14="http://schemas.microsoft.com/office/powerpoint/2010/main" val="1511991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I’m Julia Balsley an Environmental Health Specialist with Arlington County since 2001. For those who don’t know me. I majored in Environmental Health from Salisbury University with minors in Biology &amp; Dance. So, I do love both the Environment and Dancing.</a:t>
            </a:r>
          </a:p>
        </p:txBody>
      </p:sp>
      <p:sp>
        <p:nvSpPr>
          <p:cNvPr id="4" name="Slide Number Placeholder 3"/>
          <p:cNvSpPr>
            <a:spLocks noGrp="1"/>
          </p:cNvSpPr>
          <p:nvPr>
            <p:ph type="sldNum" sz="quarter" idx="5"/>
          </p:nvPr>
        </p:nvSpPr>
        <p:spPr/>
        <p:txBody>
          <a:bodyPr/>
          <a:lstStyle/>
          <a:p>
            <a:fld id="{E3A79D22-B24D-4C7C-9877-C6E5B5FAB203}" type="slidenum">
              <a:rPr lang="en-US" smtClean="0"/>
              <a:t>1</a:t>
            </a:fld>
            <a:endParaRPr lang="en-US"/>
          </a:p>
        </p:txBody>
      </p:sp>
    </p:spTree>
    <p:extLst>
      <p:ext uri="{BB962C8B-B14F-4D97-AF65-F5344CB8AC3E}">
        <p14:creationId xmlns:p14="http://schemas.microsoft.com/office/powerpoint/2010/main" val="3538565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A79D22-B24D-4C7C-9877-C6E5B5FAB203}" type="slidenum">
              <a:rPr lang="en-US" smtClean="0"/>
              <a:t>10</a:t>
            </a:fld>
            <a:endParaRPr lang="en-US"/>
          </a:p>
        </p:txBody>
      </p:sp>
    </p:spTree>
    <p:extLst>
      <p:ext uri="{BB962C8B-B14F-4D97-AF65-F5344CB8AC3E}">
        <p14:creationId xmlns:p14="http://schemas.microsoft.com/office/powerpoint/2010/main" val="3517502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j-lt"/>
              </a:rPr>
              <a:t>Today I am going to tell you about how I initiated an environmental assessment at Restaurant 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j-lt"/>
              </a:rPr>
              <a:t>An environmental assessment is a systematic and detailed evaluation of environmental factors that contributed to disease transmission in an outbreak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j-lt"/>
              </a:rPr>
              <a:t>Environmental assessments help identify the underlying environmental causes of foodborne illness outbreaks and recommend steps to stop outbreaks and prevent future ones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j-lt"/>
                <a:cs typeface="Arial"/>
              </a:rPr>
              <a:t>If you haven’t taken the environmental assessment training series from CDC, I recommend it, it is a great tool for how to do these types of investigations</a:t>
            </a:r>
          </a:p>
        </p:txBody>
      </p:sp>
      <p:sp>
        <p:nvSpPr>
          <p:cNvPr id="4" name="Slide Number Placeholder 3"/>
          <p:cNvSpPr>
            <a:spLocks noGrp="1"/>
          </p:cNvSpPr>
          <p:nvPr>
            <p:ph type="sldNum" sz="quarter" idx="5"/>
          </p:nvPr>
        </p:nvSpPr>
        <p:spPr/>
        <p:txBody>
          <a:bodyPr/>
          <a:lstStyle/>
          <a:p>
            <a:fld id="{E3A79D22-B24D-4C7C-9877-C6E5B5FAB203}" type="slidenum">
              <a:rPr lang="en-US" smtClean="0"/>
              <a:t>2</a:t>
            </a:fld>
            <a:endParaRPr lang="en-US"/>
          </a:p>
        </p:txBody>
      </p:sp>
    </p:spTree>
    <p:extLst>
      <p:ext uri="{BB962C8B-B14F-4D97-AF65-F5344CB8AC3E}">
        <p14:creationId xmlns:p14="http://schemas.microsoft.com/office/powerpoint/2010/main" val="1168900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Environmental Assessment may encompass a range of activities based on the type of outbreak under investigation, how the outbreak was identified, and the suspected route of transmission involved. The assessment evaluates every point along the farm to fork food continuum and the activities include, but are not limited to; </a:t>
            </a:r>
          </a:p>
          <a:p>
            <a:pPr algn="l"/>
            <a:endParaRPr lang="en-US" sz="1800" b="0" i="0" u="none" strike="noStrike" baseline="0" dirty="0">
              <a:solidFill>
                <a:srgbClr val="000000"/>
              </a:solidFill>
              <a:latin typeface="Times New Roman" panose="02020603050405020304" pitchFamily="18" charset="0"/>
            </a:endParaRPr>
          </a:p>
          <a:p>
            <a:pPr marL="285750" indent="-285750">
              <a:buFont typeface="Arial" panose="020B0604020202020204" pitchFamily="34" charset="0"/>
              <a:buChar char="•"/>
            </a:pPr>
            <a:r>
              <a:rPr lang="en-US" sz="1800" b="0" i="0" u="none" strike="noStrike" baseline="0" dirty="0">
                <a:solidFill>
                  <a:srgbClr val="000000"/>
                </a:solidFill>
                <a:latin typeface="Times New Roman" panose="02020603050405020304" pitchFamily="18" charset="0"/>
              </a:rPr>
              <a:t>Reviewing and/or collecting records related to the growth, harvest, processing, distribution, and/or handling of foods at the point of final service. </a:t>
            </a:r>
          </a:p>
          <a:p>
            <a:pPr marL="285750" indent="-285750">
              <a:buFont typeface="Arial" panose="020B0604020202020204" pitchFamily="34" charset="0"/>
              <a:buChar char="•"/>
            </a:pPr>
            <a:r>
              <a:rPr lang="en-US" sz="1800" b="0" i="0" u="none" strike="noStrike" baseline="0" dirty="0">
                <a:solidFill>
                  <a:srgbClr val="000000"/>
                </a:solidFill>
                <a:latin typeface="Times New Roman" panose="02020603050405020304" pitchFamily="18" charset="0"/>
              </a:rPr>
              <a:t>Interviewing people who have direct knowledge of how food was grown, harvested, processed, distributed, and/or handled at point of final service. </a:t>
            </a:r>
          </a:p>
          <a:p>
            <a:pPr marL="285750" indent="-285750">
              <a:buFont typeface="Arial" panose="020B0604020202020204" pitchFamily="34" charset="0"/>
              <a:buChar char="•"/>
            </a:pPr>
            <a:r>
              <a:rPr lang="en-US" sz="1800" b="0" i="0" u="none" strike="noStrike" baseline="0" dirty="0">
                <a:solidFill>
                  <a:srgbClr val="000000"/>
                </a:solidFill>
                <a:latin typeface="Times New Roman" panose="02020603050405020304" pitchFamily="18" charset="0"/>
              </a:rPr>
              <a:t>Developing food flows to determine points of contamination; proliferation and/or amplification; and survival of pathogens, toxins, or other agents involved in the outbreak. </a:t>
            </a:r>
          </a:p>
          <a:p>
            <a:endParaRPr lang="en-US" dirty="0"/>
          </a:p>
        </p:txBody>
      </p:sp>
      <p:sp>
        <p:nvSpPr>
          <p:cNvPr id="4" name="Slide Number Placeholder 3"/>
          <p:cNvSpPr>
            <a:spLocks noGrp="1"/>
          </p:cNvSpPr>
          <p:nvPr>
            <p:ph type="sldNum" sz="quarter" idx="5"/>
          </p:nvPr>
        </p:nvSpPr>
        <p:spPr/>
        <p:txBody>
          <a:bodyPr/>
          <a:lstStyle/>
          <a:p>
            <a:fld id="{E3A79D22-B24D-4C7C-9877-C6E5B5FAB203}" type="slidenum">
              <a:rPr lang="en-US" smtClean="0"/>
              <a:t>3</a:t>
            </a:fld>
            <a:endParaRPr lang="en-US"/>
          </a:p>
        </p:txBody>
      </p:sp>
    </p:spTree>
    <p:extLst>
      <p:ext uri="{BB962C8B-B14F-4D97-AF65-F5344CB8AC3E}">
        <p14:creationId xmlns:p14="http://schemas.microsoft.com/office/powerpoint/2010/main" val="3192291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a:buChar char="•"/>
            </a:pPr>
            <a:r>
              <a:rPr lang="en-US" sz="1050" dirty="0">
                <a:latin typeface="+mj-lt"/>
                <a:cs typeface="Arial"/>
              </a:rPr>
              <a:t>Since I had just performed a Risk Factor Inspection at Restaurant A on July 27, 2023, we initiated an environmental assessment on August 1, 2023, after receiving reports of foodborne illness from two neighboring health departments.</a:t>
            </a: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lang="en-US" sz="1050" dirty="0">
                <a:latin typeface="+mj-lt"/>
              </a:rPr>
              <a:t>Staff who participated included my Senior EHS, Candice Wooden, myself since this establishment is assigned to me, and a Public Health Nurse who spoke the same language as Restaurant A’s owners</a:t>
            </a: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lang="en-US" sz="1050" dirty="0">
                <a:latin typeface="+mj-lt"/>
              </a:rPr>
              <a:t>Before we ever stepped foot into the kitchen, we sat down with the chef, who is also one of the owners, to discuss employee health, complaints received, review the menu, and to review their food sources. </a:t>
            </a: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lang="en-US" sz="1050" dirty="0">
                <a:latin typeface="+mj-lt"/>
              </a:rPr>
              <a:t>The owner confirmed no ill employees, but indicated the restaurant received some complaints from patrons. </a:t>
            </a:r>
          </a:p>
          <a:p>
            <a:pPr marL="914400" marR="0" lvl="1" indent="-457200" algn="l" defTabSz="914400" rtl="0" eaLnBrk="1" fontAlgn="auto" latinLnBrk="0" hangingPunct="1">
              <a:lnSpc>
                <a:spcPct val="100000"/>
              </a:lnSpc>
              <a:spcBef>
                <a:spcPts val="0"/>
              </a:spcBef>
              <a:spcAft>
                <a:spcPts val="0"/>
              </a:spcAft>
              <a:buClrTx/>
              <a:buSzTx/>
              <a:buFont typeface="Arial"/>
              <a:buChar char="•"/>
              <a:tabLst/>
              <a:defRPr/>
            </a:pPr>
            <a:r>
              <a:rPr lang="en-US" sz="1050" dirty="0">
                <a:solidFill>
                  <a:srgbClr val="333333"/>
                </a:solidFill>
                <a:effectLst/>
                <a:latin typeface="+mj-lt"/>
                <a:ea typeface="Calibri" panose="020F0502020204030204" pitchFamily="34" charset="0"/>
              </a:rPr>
              <a:t>The patrons had consumed raw meat dishes from 7/27-7/31, eaten communally with their hands</a:t>
            </a:r>
          </a:p>
          <a:p>
            <a:pPr marL="914400" marR="0" lvl="1" indent="-457200" algn="l" defTabSz="914400" rtl="0" eaLnBrk="1" fontAlgn="auto" latinLnBrk="0" hangingPunct="1">
              <a:lnSpc>
                <a:spcPct val="100000"/>
              </a:lnSpc>
              <a:spcBef>
                <a:spcPts val="0"/>
              </a:spcBef>
              <a:spcAft>
                <a:spcPts val="0"/>
              </a:spcAft>
              <a:buClrTx/>
              <a:buSzTx/>
              <a:buFont typeface="Arial"/>
              <a:buChar char="•"/>
              <a:tabLst/>
              <a:defRPr/>
            </a:pPr>
            <a:r>
              <a:rPr lang="en-US" sz="1050" dirty="0">
                <a:latin typeface="+mj-lt"/>
              </a:rPr>
              <a:t>Because the owner did not notify us about the ill patrons, we reminded the </a:t>
            </a:r>
            <a:r>
              <a:rPr lang="en-US" sz="1050" dirty="0">
                <a:solidFill>
                  <a:srgbClr val="333333"/>
                </a:solidFill>
                <a:effectLst/>
                <a:latin typeface="+mj-lt"/>
                <a:ea typeface="Calibri" panose="020F0502020204030204" pitchFamily="34" charset="0"/>
              </a:rPr>
              <a:t>owner to always contact us when they receive reports of foodborne illness to assist in finding the cause</a:t>
            </a: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lang="en-US" sz="1050" dirty="0">
                <a:solidFill>
                  <a:srgbClr val="333333"/>
                </a:solidFill>
                <a:effectLst/>
                <a:latin typeface="+mj-lt"/>
              </a:rPr>
              <a:t>We reviewed their different food supplier facility names and addresses and collected invoice information</a:t>
            </a: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lang="en-US" sz="1050" dirty="0">
                <a:solidFill>
                  <a:srgbClr val="333333"/>
                </a:solidFill>
                <a:effectLst/>
                <a:latin typeface="+mj-lt"/>
              </a:rPr>
              <a:t>After about 30 minutes, the owner, stated he had one guy he got meat from, “Vendor X” who provided meat for the raw beef served in the restaurant called “</a:t>
            </a:r>
            <a:r>
              <a:rPr lang="en-US" sz="1050" dirty="0" err="1">
                <a:solidFill>
                  <a:srgbClr val="333333"/>
                </a:solidFill>
                <a:effectLst/>
                <a:latin typeface="+mj-lt"/>
              </a:rPr>
              <a:t>kurt</a:t>
            </a:r>
            <a:r>
              <a:rPr lang="en-US" sz="1050" dirty="0">
                <a:solidFill>
                  <a:srgbClr val="333333"/>
                </a:solidFill>
                <a:effectLst/>
                <a:latin typeface="+mj-lt"/>
              </a:rPr>
              <a:t>”. The owner paid Vendor X in cash, received no invoice and could only provide us a first name and phone number for this vendor. </a:t>
            </a:r>
            <a:r>
              <a:rPr lang="en-US" sz="1050" dirty="0">
                <a:solidFill>
                  <a:srgbClr val="333333"/>
                </a:solidFill>
                <a:effectLst/>
                <a:latin typeface="+mj-lt"/>
                <a:ea typeface="Calibri" panose="020F0502020204030204" pitchFamily="34" charset="0"/>
              </a:rPr>
              <a:t>We informed the owner that if Vendor X could not provide information that the beef came from an approved source that is licensed and/or inspected, Restaurant A can't serve it because it is considered an “unapproved source”. </a:t>
            </a: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lang="en-US" sz="1050" dirty="0">
                <a:solidFill>
                  <a:srgbClr val="333333"/>
                </a:solidFill>
                <a:effectLst/>
                <a:latin typeface="+mj-lt"/>
                <a:ea typeface="Calibri" panose="020F0502020204030204" pitchFamily="34" charset="0"/>
              </a:rPr>
              <a:t>The owner at that time claimed they only received product from Vendor X on Thursdays and that they didn’t have any remaining meat from them during our assessment.</a:t>
            </a:r>
            <a:endParaRPr lang="en-US" sz="1050" dirty="0">
              <a:solidFill>
                <a:srgbClr val="333333"/>
              </a:solidFill>
              <a:effectLst/>
              <a:latin typeface="+mj-lt"/>
            </a:endParaRP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lang="en-US" sz="1050" dirty="0">
                <a:solidFill>
                  <a:srgbClr val="333333"/>
                </a:solidFill>
                <a:effectLst/>
                <a:latin typeface="+mj-lt"/>
              </a:rPr>
              <a:t>At that time, my Senior EHS and myself thought this was source of the outbreak, as we headed into the kitchen to inspect, and we left a handwritten report of our findings with the owner.</a:t>
            </a:r>
            <a:endParaRPr lang="en-US" sz="1050" dirty="0">
              <a:solidFill>
                <a:srgbClr val="333333"/>
              </a:solidFill>
              <a:effectLst/>
              <a:latin typeface="+mj-lt"/>
              <a:cs typeface="+mn-cs"/>
            </a:endParaRPr>
          </a:p>
          <a:p>
            <a:endParaRPr lang="en-US" dirty="0"/>
          </a:p>
        </p:txBody>
      </p:sp>
      <p:sp>
        <p:nvSpPr>
          <p:cNvPr id="4" name="Slide Number Placeholder 3"/>
          <p:cNvSpPr>
            <a:spLocks noGrp="1"/>
          </p:cNvSpPr>
          <p:nvPr>
            <p:ph type="sldNum" sz="quarter" idx="5"/>
          </p:nvPr>
        </p:nvSpPr>
        <p:spPr/>
        <p:txBody>
          <a:bodyPr/>
          <a:lstStyle/>
          <a:p>
            <a:fld id="{E3A79D22-B24D-4C7C-9877-C6E5B5FAB203}" type="slidenum">
              <a:rPr lang="en-US" smtClean="0"/>
              <a:t>4</a:t>
            </a:fld>
            <a:endParaRPr lang="en-US"/>
          </a:p>
        </p:txBody>
      </p:sp>
    </p:spTree>
    <p:extLst>
      <p:ext uri="{BB962C8B-B14F-4D97-AF65-F5344CB8AC3E}">
        <p14:creationId xmlns:p14="http://schemas.microsoft.com/office/powerpoint/2010/main" val="570761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latin typeface="+mj-lt"/>
              </a:rPr>
              <a:t>On August 2, we hand delivered our typed inspection along with “A Notice of Alleged Violation” to the owner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333333"/>
                </a:solidFill>
                <a:effectLst/>
                <a:latin typeface="+mj-lt"/>
              </a:rPr>
              <a:t>The owner informed us at that time he hired a cleaning service to do a deep clean that evening in which they </a:t>
            </a:r>
            <a:r>
              <a:rPr lang="en-US" sz="1200" dirty="0">
                <a:latin typeface="+mj-lt"/>
              </a:rPr>
              <a:t>voluntarily closed the facility during that time</a:t>
            </a:r>
            <a:endParaRPr lang="en-US" sz="1200" dirty="0">
              <a:solidFill>
                <a:srgbClr val="333333"/>
              </a:solidFill>
              <a:effectLst/>
              <a:latin typeface="+mj-lt"/>
              <a:ea typeface="Calibri" panose="020F0502020204030204" pitchFamily="34" charset="0"/>
            </a:endParaRPr>
          </a:p>
          <a:p>
            <a:pPr marL="171450" indent="-171450">
              <a:buFont typeface="Arial" panose="020B0604020202020204" pitchFamily="34" charset="0"/>
              <a:buChar char="•"/>
            </a:pPr>
            <a:r>
              <a:rPr lang="en-US" sz="1200" dirty="0">
                <a:solidFill>
                  <a:srgbClr val="333333"/>
                </a:solidFill>
                <a:effectLst/>
                <a:latin typeface="+mj-lt"/>
                <a:ea typeface="Calibri" panose="020F0502020204030204" pitchFamily="34" charset="0"/>
              </a:rPr>
              <a:t>With our recommendation the owner also volunteered to stop serving under-cooked or raw meats until the cases of new illnesses stopped and we </a:t>
            </a:r>
            <a:r>
              <a:rPr lang="en-US" sz="1200" dirty="0">
                <a:latin typeface="+mj-lt"/>
              </a:rPr>
              <a:t>confirmed safe food practices and approved sources</a:t>
            </a:r>
            <a:endParaRPr lang="en-US" sz="1200" dirty="0">
              <a:solidFill>
                <a:srgbClr val="333333"/>
              </a:solidFill>
              <a:effectLst/>
              <a:latin typeface="+mj-lt"/>
              <a:ea typeface="Calibri" panose="020F0502020204030204" pitchFamily="34" charset="0"/>
            </a:endParaRPr>
          </a:p>
          <a:p>
            <a:pPr marL="628650" lvl="1" indent="-171450">
              <a:buFont typeface="Arial" panose="020B0604020202020204" pitchFamily="34" charset="0"/>
              <a:buChar char="•"/>
            </a:pPr>
            <a:r>
              <a:rPr lang="en-US" sz="1200" dirty="0">
                <a:solidFill>
                  <a:srgbClr val="333333"/>
                </a:solidFill>
                <a:effectLst/>
                <a:latin typeface="+mj-lt"/>
                <a:ea typeface="Calibri" panose="020F0502020204030204" pitchFamily="34" charset="0"/>
              </a:rPr>
              <a:t>We allowed the owner to start serving </a:t>
            </a:r>
            <a:r>
              <a:rPr lang="en-US" sz="1200" dirty="0" err="1">
                <a:solidFill>
                  <a:srgbClr val="333333"/>
                </a:solidFill>
                <a:effectLst/>
                <a:latin typeface="+mj-lt"/>
                <a:ea typeface="Calibri" panose="020F0502020204030204" pitchFamily="34" charset="0"/>
              </a:rPr>
              <a:t>kitfo</a:t>
            </a:r>
            <a:r>
              <a:rPr lang="en-US" sz="1200" dirty="0">
                <a:solidFill>
                  <a:srgbClr val="333333"/>
                </a:solidFill>
                <a:effectLst/>
                <a:latin typeface="+mj-lt"/>
                <a:ea typeface="Calibri" panose="020F0502020204030204" pitchFamily="34" charset="0"/>
              </a:rPr>
              <a:t> again after a week since the meat used for that dish was from an approved served</a:t>
            </a:r>
          </a:p>
          <a:p>
            <a:pPr marL="628650" lvl="1" indent="-171450">
              <a:buFont typeface="Arial" panose="020B0604020202020204" pitchFamily="34" charset="0"/>
              <a:buChar char="•"/>
            </a:pPr>
            <a:r>
              <a:rPr lang="en-US" sz="1200" dirty="0">
                <a:solidFill>
                  <a:srgbClr val="333333"/>
                </a:solidFill>
                <a:effectLst/>
                <a:latin typeface="+mj-lt"/>
                <a:ea typeface="Calibri" panose="020F0502020204030204" pitchFamily="34" charset="0"/>
              </a:rPr>
              <a:t>It was another week or two before the owner contacted us with a new vendor for the </a:t>
            </a:r>
            <a:r>
              <a:rPr lang="en-US" sz="1200" dirty="0" err="1">
                <a:solidFill>
                  <a:srgbClr val="333333"/>
                </a:solidFill>
                <a:effectLst/>
                <a:latin typeface="+mj-lt"/>
                <a:ea typeface="Calibri" panose="020F0502020204030204" pitchFamily="34" charset="0"/>
              </a:rPr>
              <a:t>kurt</a:t>
            </a:r>
            <a:r>
              <a:rPr lang="en-US" sz="1200" dirty="0">
                <a:solidFill>
                  <a:srgbClr val="333333"/>
                </a:solidFill>
                <a:effectLst/>
                <a:latin typeface="+mj-lt"/>
                <a:ea typeface="Calibri" panose="020F0502020204030204" pitchFamily="34" charset="0"/>
              </a:rPr>
              <a:t> meat, which we then had to </a:t>
            </a:r>
            <a:r>
              <a:rPr lang="en-US" sz="1200" dirty="0">
                <a:latin typeface="+mj-lt"/>
              </a:rPr>
              <a:t>verify that it was USDA licensed and inspected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333333"/>
                </a:solidFill>
                <a:effectLst/>
                <a:latin typeface="+mj-lt"/>
                <a:ea typeface="Calibri" panose="020F0502020204030204" pitchFamily="34" charset="0"/>
              </a:rPr>
              <a:t>EHS’s p</a:t>
            </a:r>
            <a:r>
              <a:rPr lang="en-US" sz="1200" dirty="0">
                <a:latin typeface="+mj-lt"/>
              </a:rPr>
              <a:t>erformed multiple inspections throughout several weeks to ensure that this facility was operating safely and in compliance our code (Arlington County Code Chapter 9.2, references current FDA Food Code 2022)</a:t>
            </a:r>
          </a:p>
          <a:p>
            <a:pPr marL="171450" lvl="0" indent="-171450">
              <a:buFont typeface="Arial" panose="020B0604020202020204" pitchFamily="34" charset="0"/>
              <a:buChar char="•"/>
            </a:pPr>
            <a:endParaRPr lang="en-US" sz="1800" dirty="0">
              <a:solidFill>
                <a:srgbClr val="333333"/>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E3A79D22-B24D-4C7C-9877-C6E5B5FAB203}" type="slidenum">
              <a:rPr lang="en-US" smtClean="0"/>
              <a:t>5</a:t>
            </a:fld>
            <a:endParaRPr lang="en-US"/>
          </a:p>
        </p:txBody>
      </p:sp>
    </p:spTree>
    <p:extLst>
      <p:ext uri="{BB962C8B-B14F-4D97-AF65-F5344CB8AC3E}">
        <p14:creationId xmlns:p14="http://schemas.microsoft.com/office/powerpoint/2010/main" val="2135439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addition to investigating Restaurant A, we compiled a list of similar establishments in the County, including markets and restaurants, that we suspected might also serve or sell raw beef</a:t>
            </a:r>
          </a:p>
          <a:p>
            <a:pPr marL="171450" indent="-171450">
              <a:buFont typeface="Arial" panose="020B0604020202020204" pitchFamily="34" charset="0"/>
              <a:buChar char="•"/>
            </a:pPr>
            <a:r>
              <a:rPr lang="en-US" dirty="0"/>
              <a:t>EHS’s contacted these facilities to confirm:</a:t>
            </a:r>
          </a:p>
          <a:p>
            <a:pPr marL="628650" lvl="1" indent="-171450">
              <a:buFont typeface="Arial" panose="020B0604020202020204" pitchFamily="34" charset="0"/>
              <a:buChar char="•"/>
            </a:pPr>
            <a:r>
              <a:rPr lang="en-US" dirty="0"/>
              <a:t>Do you serve raw or undercooked meats? What types?</a:t>
            </a:r>
          </a:p>
          <a:p>
            <a:pPr marL="628650" lvl="1" indent="-171450">
              <a:buFont typeface="Arial" panose="020B0604020202020204" pitchFamily="34" charset="0"/>
              <a:buChar char="•"/>
            </a:pPr>
            <a:r>
              <a:rPr lang="en-US" dirty="0"/>
              <a:t>Can you provide all your supplier’s information for the meat served raw or undercooked?</a:t>
            </a:r>
          </a:p>
          <a:p>
            <a:pPr marL="171450" lvl="0" indent="-171450">
              <a:buFont typeface="Arial" panose="020B0604020202020204" pitchFamily="34" charset="0"/>
              <a:buChar char="•"/>
            </a:pPr>
            <a:r>
              <a:rPr lang="en-US" dirty="0"/>
              <a:t>EHS’s were instructed to take pictures of invoices and labels</a:t>
            </a:r>
          </a:p>
          <a:p>
            <a:pPr marL="171450" lvl="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E3A79D22-B24D-4C7C-9877-C6E5B5FAB203}" type="slidenum">
              <a:rPr lang="en-US" smtClean="0"/>
              <a:t>6</a:t>
            </a:fld>
            <a:endParaRPr lang="en-US"/>
          </a:p>
        </p:txBody>
      </p:sp>
    </p:spTree>
    <p:extLst>
      <p:ext uri="{BB962C8B-B14F-4D97-AF65-F5344CB8AC3E}">
        <p14:creationId xmlns:p14="http://schemas.microsoft.com/office/powerpoint/2010/main" val="974702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We also provided education to Restaurant A, licensed establishments, and the public.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Educated Restaurant A’s owners about risk factors including contaminated equipment, food from unsafe sources, poor personal hygiene, inadequate cooking, and improper holding temperatures (also receiving food at or below 41⁰F and holding it at or below 41 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We modified fact sheets from VDH on Salmonellosis and STEC, translated them into the owner’s language, and shared them with the owner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We also modified an existing handout we had on food safety to add information about preparing and serving raw meat and fish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We shared materials from Colorado Department of Health on preparing this particular raw meat dish safely, which was already translated.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We created a foodborne illness webpage for the public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&amp; a blast email was sent to all licensed foodservice establishments to notify them of our new 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60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600" dirty="0"/>
          </a:p>
          <a:p>
            <a:pPr marL="171450" lvl="0" indent="-171450">
              <a:buFont typeface="Arial" panose="020B0604020202020204" pitchFamily="34" charset="0"/>
              <a:buChar char="•"/>
            </a:pPr>
            <a:endParaRPr lang="en-US" sz="1800" dirty="0">
              <a:solidFill>
                <a:srgbClr val="333333"/>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E3A79D22-B24D-4C7C-9877-C6E5B5FAB203}" type="slidenum">
              <a:rPr lang="en-US" smtClean="0"/>
              <a:t>7</a:t>
            </a:fld>
            <a:endParaRPr lang="en-US"/>
          </a:p>
        </p:txBody>
      </p:sp>
    </p:spTree>
    <p:extLst>
      <p:ext uri="{BB962C8B-B14F-4D97-AF65-F5344CB8AC3E}">
        <p14:creationId xmlns:p14="http://schemas.microsoft.com/office/powerpoint/2010/main" val="2453298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333333"/>
                </a:solidFill>
                <a:effectLst/>
                <a:latin typeface="+mj-lt"/>
              </a:rPr>
              <a:t>EH worked closely with our Epidemiology staff before and throughout the Environmental Assessment, as well as numerous state and federal partners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333333"/>
              </a:solidFill>
              <a:effectLst/>
              <a:latin typeface="+mj-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333333"/>
                </a:solidFill>
                <a:effectLst/>
                <a:latin typeface="+mj-lt"/>
              </a:rPr>
              <a:t>Collaboration with Epis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333333"/>
                </a:solidFill>
                <a:effectLst/>
                <a:latin typeface="+mj-lt"/>
              </a:rPr>
              <a:t>Met frequently to discuss ill patrons and the suspected food 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333333"/>
                </a:solidFill>
                <a:effectLst/>
                <a:latin typeface="+mj-lt"/>
              </a:rPr>
              <a:t>Shared findings with Epi team about the facility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333333"/>
                </a:solidFill>
                <a:effectLst/>
                <a:latin typeface="+mj-lt"/>
              </a:rPr>
              <a:t>To support the Food History Interviews,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333333"/>
                </a:solidFill>
                <a:effectLst/>
                <a:latin typeface="+mj-lt"/>
              </a:rPr>
              <a:t>On multiple occasions we requested that the owner provide a list of the raw dishes sold from 7/27-8/1 that we suspected were making patrons sick</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333333"/>
                </a:solidFill>
                <a:effectLst/>
                <a:latin typeface="+mj-lt"/>
              </a:rPr>
              <a:t>We also attempted </a:t>
            </a:r>
            <a:r>
              <a:rPr lang="en-US" dirty="0">
                <a:latin typeface="+mj-lt"/>
              </a:rPr>
              <a:t>to get patron and employee contact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j-lt"/>
              </a:rPr>
              <a:t>Collaboration with state and federal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j-lt"/>
              </a:rPr>
              <a:t>As the investigation progressed, we met with RRT and VDH, VDACS, USDA FSIS partners on-line</a:t>
            </a:r>
          </a:p>
          <a:p>
            <a:endParaRPr lang="en-US" dirty="0"/>
          </a:p>
        </p:txBody>
      </p:sp>
      <p:sp>
        <p:nvSpPr>
          <p:cNvPr id="4" name="Slide Number Placeholder 3"/>
          <p:cNvSpPr>
            <a:spLocks noGrp="1"/>
          </p:cNvSpPr>
          <p:nvPr>
            <p:ph type="sldNum" sz="quarter" idx="5"/>
          </p:nvPr>
        </p:nvSpPr>
        <p:spPr/>
        <p:txBody>
          <a:bodyPr/>
          <a:lstStyle/>
          <a:p>
            <a:fld id="{E3A79D22-B24D-4C7C-9877-C6E5B5FAB203}" type="slidenum">
              <a:rPr lang="en-US" smtClean="0"/>
              <a:t>8</a:t>
            </a:fld>
            <a:endParaRPr lang="en-US"/>
          </a:p>
        </p:txBody>
      </p:sp>
    </p:spTree>
    <p:extLst>
      <p:ext uri="{BB962C8B-B14F-4D97-AF65-F5344CB8AC3E}">
        <p14:creationId xmlns:p14="http://schemas.microsoft.com/office/powerpoint/2010/main" val="41356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j-lt"/>
                <a:cs typeface="Arial"/>
              </a:rPr>
              <a:t>The environmental assessment and traceback investigation revealed Restaurant A had sourced meat from an unapproved vendor </a:t>
            </a:r>
            <a:r>
              <a:rPr lang="en-US" sz="1200">
                <a:latin typeface="+mj-lt"/>
                <a:cs typeface="Arial"/>
              </a:rPr>
              <a:t>who was from </a:t>
            </a:r>
            <a:r>
              <a:rPr lang="en-US" sz="1200" dirty="0">
                <a:latin typeface="+mj-lt"/>
                <a:cs typeface="Arial"/>
              </a:rPr>
              <a:t>another state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j-lt"/>
              </a:rPr>
              <a:t>Lab testing indicated meat from unapproved vendor was: </a:t>
            </a:r>
          </a:p>
          <a:p>
            <a:pPr marL="628650" lvl="1" indent="-171450">
              <a:buFont typeface="Arial" panose="020B0604020202020204" pitchFamily="34" charset="0"/>
              <a:buChar char="•"/>
            </a:pPr>
            <a:r>
              <a:rPr lang="en-US" dirty="0">
                <a:latin typeface="+mj-lt"/>
              </a:rPr>
              <a:t>Contaminated with salmonella</a:t>
            </a:r>
          </a:p>
          <a:p>
            <a:pPr marL="628650" lvl="1" indent="-171450">
              <a:buFont typeface="Arial" panose="020B0604020202020204" pitchFamily="34" charset="0"/>
              <a:buChar char="•"/>
            </a:pPr>
            <a:r>
              <a:rPr lang="en-US" dirty="0">
                <a:latin typeface="+mj-lt"/>
              </a:rPr>
              <a:t>Consumed by ill patrons at Restaurant A, eaten communally and with their hands</a:t>
            </a:r>
          </a:p>
          <a:p>
            <a:pPr marL="628650" lvl="1" indent="-171450">
              <a:buFont typeface="Arial" panose="020B0604020202020204" pitchFamily="34" charset="0"/>
              <a:buChar char="•"/>
            </a:pPr>
            <a:r>
              <a:rPr lang="en-US" dirty="0">
                <a:latin typeface="+mj-lt"/>
              </a:rPr>
              <a:t>Connected to cases at an out-of-state market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j-lt"/>
              </a:rPr>
              <a:t>At this time, we have not confirmed that any other Arlington restaurants are connected to the outbreak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a:cs typeface="Arial"/>
            </a:endParaRPr>
          </a:p>
          <a:p>
            <a:endParaRPr lang="en-US" dirty="0"/>
          </a:p>
        </p:txBody>
      </p:sp>
      <p:sp>
        <p:nvSpPr>
          <p:cNvPr id="4" name="Slide Number Placeholder 3"/>
          <p:cNvSpPr>
            <a:spLocks noGrp="1"/>
          </p:cNvSpPr>
          <p:nvPr>
            <p:ph type="sldNum" sz="quarter" idx="5"/>
          </p:nvPr>
        </p:nvSpPr>
        <p:spPr/>
        <p:txBody>
          <a:bodyPr/>
          <a:lstStyle/>
          <a:p>
            <a:fld id="{E3A79D22-B24D-4C7C-9877-C6E5B5FAB203}" type="slidenum">
              <a:rPr lang="en-US" smtClean="0"/>
              <a:t>9</a:t>
            </a:fld>
            <a:endParaRPr lang="en-US"/>
          </a:p>
        </p:txBody>
      </p:sp>
    </p:spTree>
    <p:extLst>
      <p:ext uri="{BB962C8B-B14F-4D97-AF65-F5344CB8AC3E}">
        <p14:creationId xmlns:p14="http://schemas.microsoft.com/office/powerpoint/2010/main" val="30062818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public-domain-image.com/free-images/people/children-kids/detailed-photo-of-young-african-american-children-while-playing/attachment/detailed-photo-of-young-african-american-children-while-playing" TargetMode="External"/><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public-domain-image.com/free-images/people/children-kids/detailed-photo-of-young-african-american-children-while-playing/attachment/detailed-photo-of-young-african-american-children-while-playing" TargetMode="External"/><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CD5624-BCDF-4C41-AEEA-B00767DF8794}"/>
              </a:ext>
            </a:extLst>
          </p:cNvPr>
          <p:cNvSpPr/>
          <p:nvPr userDrawn="1"/>
        </p:nvSpPr>
        <p:spPr>
          <a:xfrm>
            <a:off x="0" y="0"/>
            <a:ext cx="12192000" cy="6856909"/>
          </a:xfrm>
          <a:prstGeom prst="rect">
            <a:avLst/>
          </a:prstGeom>
          <a:solidFill>
            <a:srgbClr val="074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A picture containing person, outdoor, outdoor object, colorful&#10;&#10;Description automatically generated">
            <a:extLst>
              <a:ext uri="{FF2B5EF4-FFF2-40B4-BE49-F238E27FC236}">
                <a16:creationId xmlns:a16="http://schemas.microsoft.com/office/drawing/2014/main" id="{4E3640C6-67A2-487E-98BB-930CF19816AE}"/>
              </a:ext>
            </a:extLst>
          </p:cNvPr>
          <p:cNvPicPr>
            <a:picLocks noChangeAspect="1"/>
          </p:cNvPicPr>
          <p:nvPr userDrawn="1"/>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8840" t="628" r="27463" b="-89"/>
          <a:stretch/>
        </p:blipFill>
        <p:spPr>
          <a:xfrm>
            <a:off x="10106202" y="1090"/>
            <a:ext cx="2085799" cy="2575570"/>
          </a:xfrm>
          <a:custGeom>
            <a:avLst/>
            <a:gdLst>
              <a:gd name="connsiteX0" fmla="*/ 2085799 w 2085799"/>
              <a:gd name="connsiteY0" fmla="*/ 0 h 2575570"/>
              <a:gd name="connsiteX1" fmla="*/ 2085799 w 2085799"/>
              <a:gd name="connsiteY1" fmla="*/ 2185780 h 2575570"/>
              <a:gd name="connsiteX2" fmla="*/ 1749198 w 2085799"/>
              <a:gd name="connsiteY2" fmla="*/ 2535706 h 2575570"/>
              <a:gd name="connsiteX3" fmla="*/ 1565443 w 2085799"/>
              <a:gd name="connsiteY3" fmla="*/ 2539273 h 2575570"/>
              <a:gd name="connsiteX4" fmla="*/ 39866 w 2085799"/>
              <a:gd name="connsiteY4" fmla="*/ 1071793 h 2575570"/>
              <a:gd name="connsiteX5" fmla="*/ 36299 w 2085799"/>
              <a:gd name="connsiteY5" fmla="*/ 888037 h 2575570"/>
              <a:gd name="connsiteX6" fmla="*/ 890517 w 2085799"/>
              <a:gd name="connsiteY6" fmla="*/ 0 h 257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799" h="2575570">
                <a:moveTo>
                  <a:pt x="2085799" y="0"/>
                </a:moveTo>
                <a:lnTo>
                  <a:pt x="2085799" y="2185780"/>
                </a:lnTo>
                <a:lnTo>
                  <a:pt x="1749198" y="2535706"/>
                </a:lnTo>
                <a:cubicBezTo>
                  <a:pt x="1699441" y="2587433"/>
                  <a:pt x="1617171" y="2589030"/>
                  <a:pt x="1565443" y="2539273"/>
                </a:cubicBezTo>
                <a:lnTo>
                  <a:pt x="39866" y="1071793"/>
                </a:lnTo>
                <a:cubicBezTo>
                  <a:pt x="-11862" y="1022035"/>
                  <a:pt x="-13459" y="939765"/>
                  <a:pt x="36299" y="888037"/>
                </a:cubicBezTo>
                <a:lnTo>
                  <a:pt x="890517" y="0"/>
                </a:lnTo>
                <a:close/>
              </a:path>
            </a:pathLst>
          </a:custGeom>
        </p:spPr>
      </p:pic>
      <p:pic>
        <p:nvPicPr>
          <p:cNvPr id="28" name="Picture 27" descr="A person raising the hands&#10;&#10;Description automatically generated with low confidence">
            <a:extLst>
              <a:ext uri="{FF2B5EF4-FFF2-40B4-BE49-F238E27FC236}">
                <a16:creationId xmlns:a16="http://schemas.microsoft.com/office/drawing/2014/main" id="{E6F56D80-0925-47C9-8DAD-36302ACC1FAB}"/>
              </a:ext>
            </a:extLst>
          </p:cNvPr>
          <p:cNvPicPr>
            <a:picLocks noChangeAspect="1"/>
          </p:cNvPicPr>
          <p:nvPr userDrawn="1"/>
        </p:nvPicPr>
        <p:blipFill>
          <a:blip r:embed="rId4">
            <a:extLst>
              <a:ext uri="{28A0092B-C50C-407E-A947-70E740481C1C}">
                <a14:useLocalDpi xmlns:a14="http://schemas.microsoft.com/office/drawing/2010/main" val="0"/>
              </a:ext>
            </a:extLst>
          </a:blip>
          <a:srcRect l="6232" t="3692" r="53398" b="10139"/>
          <a:stretch>
            <a:fillRect/>
          </a:stretch>
        </p:blipFill>
        <p:spPr>
          <a:xfrm>
            <a:off x="10179916" y="3985811"/>
            <a:ext cx="2015992" cy="2871841"/>
          </a:xfrm>
          <a:custGeom>
            <a:avLst/>
            <a:gdLst>
              <a:gd name="connsiteX0" fmla="*/ 1636667 w 2015992"/>
              <a:gd name="connsiteY0" fmla="*/ 25 h 2871841"/>
              <a:gd name="connsiteX1" fmla="*/ 1729284 w 2015992"/>
              <a:gd name="connsiteY1" fmla="*/ 36298 h 2871841"/>
              <a:gd name="connsiteX2" fmla="*/ 2015992 w 2015992"/>
              <a:gd name="connsiteY2" fmla="*/ 312087 h 2871841"/>
              <a:gd name="connsiteX3" fmla="*/ 2015992 w 2015992"/>
              <a:gd name="connsiteY3" fmla="*/ 2871841 h 2871841"/>
              <a:gd name="connsiteX4" fmla="*/ 1161833 w 2015992"/>
              <a:gd name="connsiteY4" fmla="*/ 2871841 h 2871841"/>
              <a:gd name="connsiteX5" fmla="*/ 39865 w 2015992"/>
              <a:gd name="connsiteY5" fmla="*/ 1792601 h 2871841"/>
              <a:gd name="connsiteX6" fmla="*/ 36298 w 2015992"/>
              <a:gd name="connsiteY6" fmla="*/ 1608845 h 2871841"/>
              <a:gd name="connsiteX7" fmla="*/ 1545529 w 2015992"/>
              <a:gd name="connsiteY7" fmla="*/ 39864 h 2871841"/>
              <a:gd name="connsiteX8" fmla="*/ 1636667 w 2015992"/>
              <a:gd name="connsiteY8" fmla="*/ 25 h 287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992" h="2871841">
                <a:moveTo>
                  <a:pt x="1636667" y="25"/>
                </a:moveTo>
                <a:cubicBezTo>
                  <a:pt x="1669921" y="-621"/>
                  <a:pt x="1703420" y="11419"/>
                  <a:pt x="1729284" y="36298"/>
                </a:cubicBezTo>
                <a:lnTo>
                  <a:pt x="2015992" y="312087"/>
                </a:lnTo>
                <a:lnTo>
                  <a:pt x="2015992" y="2871841"/>
                </a:lnTo>
                <a:lnTo>
                  <a:pt x="1161833" y="2871841"/>
                </a:lnTo>
                <a:lnTo>
                  <a:pt x="39865" y="1792601"/>
                </a:lnTo>
                <a:cubicBezTo>
                  <a:pt x="-11862" y="1742843"/>
                  <a:pt x="-13459" y="1660573"/>
                  <a:pt x="36298" y="1608845"/>
                </a:cubicBezTo>
                <a:lnTo>
                  <a:pt x="1545529" y="39864"/>
                </a:lnTo>
                <a:cubicBezTo>
                  <a:pt x="1570407" y="14001"/>
                  <a:pt x="1603414" y="669"/>
                  <a:pt x="1636667" y="25"/>
                </a:cubicBezTo>
                <a:close/>
              </a:path>
            </a:pathLst>
          </a:custGeom>
        </p:spPr>
      </p:pic>
      <p:sp>
        <p:nvSpPr>
          <p:cNvPr id="3" name="Subtitle 2">
            <a:extLst>
              <a:ext uri="{FF2B5EF4-FFF2-40B4-BE49-F238E27FC236}">
                <a16:creationId xmlns:a16="http://schemas.microsoft.com/office/drawing/2014/main" id="{F18436D0-60C8-4D11-9A2C-8E5F44D1459E}"/>
              </a:ext>
            </a:extLst>
          </p:cNvPr>
          <p:cNvSpPr>
            <a:spLocks noGrp="1"/>
          </p:cNvSpPr>
          <p:nvPr>
            <p:ph type="subTitle" idx="1"/>
          </p:nvPr>
        </p:nvSpPr>
        <p:spPr>
          <a:xfrm>
            <a:off x="622622" y="2872916"/>
            <a:ext cx="5749376" cy="394095"/>
          </a:xfrm>
        </p:spPr>
        <p:txBody>
          <a:bodyPr>
            <a:normAutofit/>
          </a:bodyPr>
          <a:lstStyle>
            <a:lvl1pPr marL="0" indent="0" algn="l" defTabSz="914400" rtl="0" eaLnBrk="1" latinLnBrk="0" hangingPunct="1">
              <a:buNone/>
              <a:defRPr lang="en-US" sz="2000" b="1" kern="1200" dirty="0">
                <a:solidFill>
                  <a:srgbClr val="8AE2E1"/>
                </a:solidFill>
                <a:latin typeface="Century Gothic" panose="020B050202020202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Freeform: Shape 11">
            <a:extLst>
              <a:ext uri="{FF2B5EF4-FFF2-40B4-BE49-F238E27FC236}">
                <a16:creationId xmlns:a16="http://schemas.microsoft.com/office/drawing/2014/main" id="{CFA0CEE2-8162-4BED-AD41-B656C0A6F8DE}"/>
              </a:ext>
            </a:extLst>
          </p:cNvPr>
          <p:cNvSpPr/>
          <p:nvPr userDrawn="1"/>
        </p:nvSpPr>
        <p:spPr>
          <a:xfrm rot="2633279">
            <a:off x="10469024" y="-271433"/>
            <a:ext cx="1417202" cy="1453112"/>
          </a:xfrm>
          <a:custGeom>
            <a:avLst/>
            <a:gdLst>
              <a:gd name="connsiteX0" fmla="*/ 0 w 1417202"/>
              <a:gd name="connsiteY0" fmla="*/ 778180 h 1453112"/>
              <a:gd name="connsiteX1" fmla="*/ 808988 w 1417202"/>
              <a:gd name="connsiteY1" fmla="*/ 0 h 1453112"/>
              <a:gd name="connsiteX2" fmla="*/ 1339709 w 1417202"/>
              <a:gd name="connsiteY2" fmla="*/ 0 h 1453112"/>
              <a:gd name="connsiteX3" fmla="*/ 1417202 w 1417202"/>
              <a:gd name="connsiteY3" fmla="*/ 77493 h 1453112"/>
              <a:gd name="connsiteX4" fmla="*/ 1417202 w 1417202"/>
              <a:gd name="connsiteY4" fmla="*/ 1375619 h 1453112"/>
              <a:gd name="connsiteX5" fmla="*/ 1339709 w 1417202"/>
              <a:gd name="connsiteY5" fmla="*/ 1453112 h 1453112"/>
              <a:gd name="connsiteX6" fmla="*/ 77493 w 1417202"/>
              <a:gd name="connsiteY6" fmla="*/ 1453112 h 1453112"/>
              <a:gd name="connsiteX7" fmla="*/ 0 w 1417202"/>
              <a:gd name="connsiteY7" fmla="*/ 1375619 h 145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7202" h="1453112">
                <a:moveTo>
                  <a:pt x="0" y="778180"/>
                </a:moveTo>
                <a:lnTo>
                  <a:pt x="808988" y="0"/>
                </a:lnTo>
                <a:lnTo>
                  <a:pt x="1339709" y="0"/>
                </a:lnTo>
                <a:cubicBezTo>
                  <a:pt x="1382507" y="0"/>
                  <a:pt x="1417202" y="34695"/>
                  <a:pt x="1417202" y="77493"/>
                </a:cubicBezTo>
                <a:lnTo>
                  <a:pt x="1417202" y="1375619"/>
                </a:lnTo>
                <a:cubicBezTo>
                  <a:pt x="1417202" y="1418417"/>
                  <a:pt x="1382507" y="1453112"/>
                  <a:pt x="1339709" y="1453112"/>
                </a:cubicBezTo>
                <a:lnTo>
                  <a:pt x="77493" y="1453112"/>
                </a:lnTo>
                <a:cubicBezTo>
                  <a:pt x="34695" y="1453112"/>
                  <a:pt x="0" y="1418417"/>
                  <a:pt x="0" y="1375619"/>
                </a:cubicBezTo>
                <a:close/>
              </a:path>
            </a:pathLst>
          </a:custGeom>
          <a:gradFill flip="none" rotWithShape="1">
            <a:gsLst>
              <a:gs pos="0">
                <a:srgbClr val="FCB322">
                  <a:alpha val="34000"/>
                </a:srgbClr>
              </a:gs>
              <a:gs pos="100000">
                <a:srgbClr val="FCB322">
                  <a:alpha val="66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5755BDE2-51C3-4D95-825A-B5D89AA6DA9D}"/>
              </a:ext>
            </a:extLst>
          </p:cNvPr>
          <p:cNvSpPr/>
          <p:nvPr userDrawn="1"/>
        </p:nvSpPr>
        <p:spPr>
          <a:xfrm rot="2633279">
            <a:off x="10506807" y="5377262"/>
            <a:ext cx="1417202" cy="1453112"/>
          </a:xfrm>
          <a:custGeom>
            <a:avLst/>
            <a:gdLst>
              <a:gd name="connsiteX0" fmla="*/ 22697 w 1417202"/>
              <a:gd name="connsiteY0" fmla="*/ 22698 h 1453112"/>
              <a:gd name="connsiteX1" fmla="*/ 77493 w 1417202"/>
              <a:gd name="connsiteY1" fmla="*/ 0 h 1453112"/>
              <a:gd name="connsiteX2" fmla="*/ 1339709 w 1417202"/>
              <a:gd name="connsiteY2" fmla="*/ 0 h 1453112"/>
              <a:gd name="connsiteX3" fmla="*/ 1417202 w 1417202"/>
              <a:gd name="connsiteY3" fmla="*/ 77493 h 1453112"/>
              <a:gd name="connsiteX4" fmla="*/ 1417202 w 1417202"/>
              <a:gd name="connsiteY4" fmla="*/ 1091403 h 1453112"/>
              <a:gd name="connsiteX5" fmla="*/ 1041173 w 1417202"/>
              <a:gd name="connsiteY5" fmla="*/ 1453112 h 1453112"/>
              <a:gd name="connsiteX6" fmla="*/ 77493 w 1417202"/>
              <a:gd name="connsiteY6" fmla="*/ 1453112 h 1453112"/>
              <a:gd name="connsiteX7" fmla="*/ 0 w 1417202"/>
              <a:gd name="connsiteY7" fmla="*/ 1375619 h 1453112"/>
              <a:gd name="connsiteX8" fmla="*/ 0 w 1417202"/>
              <a:gd name="connsiteY8" fmla="*/ 77493 h 1453112"/>
              <a:gd name="connsiteX9" fmla="*/ 22697 w 1417202"/>
              <a:gd name="connsiteY9" fmla="*/ 22698 h 145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202" h="1453112">
                <a:moveTo>
                  <a:pt x="22697" y="22698"/>
                </a:moveTo>
                <a:cubicBezTo>
                  <a:pt x="36721" y="8674"/>
                  <a:pt x="56094" y="0"/>
                  <a:pt x="77493" y="0"/>
                </a:cubicBezTo>
                <a:lnTo>
                  <a:pt x="1339709" y="0"/>
                </a:lnTo>
                <a:cubicBezTo>
                  <a:pt x="1382507" y="0"/>
                  <a:pt x="1417202" y="34695"/>
                  <a:pt x="1417202" y="77493"/>
                </a:cubicBezTo>
                <a:lnTo>
                  <a:pt x="1417202" y="1091403"/>
                </a:lnTo>
                <a:lnTo>
                  <a:pt x="1041173" y="1453112"/>
                </a:lnTo>
                <a:lnTo>
                  <a:pt x="77493" y="1453112"/>
                </a:lnTo>
                <a:cubicBezTo>
                  <a:pt x="34695" y="1453112"/>
                  <a:pt x="0" y="1418417"/>
                  <a:pt x="0" y="1375619"/>
                </a:cubicBezTo>
                <a:lnTo>
                  <a:pt x="0" y="77493"/>
                </a:lnTo>
                <a:cubicBezTo>
                  <a:pt x="0" y="56094"/>
                  <a:pt x="8674" y="36720"/>
                  <a:pt x="22697" y="22698"/>
                </a:cubicBezTo>
                <a:close/>
              </a:path>
            </a:pathLst>
          </a:custGeom>
          <a:gradFill>
            <a:gsLst>
              <a:gs pos="0">
                <a:srgbClr val="E39EB4">
                  <a:alpha val="37000"/>
                </a:srgbClr>
              </a:gs>
              <a:gs pos="100000">
                <a:srgbClr val="E86888">
                  <a:alpha val="72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itle 1">
            <a:extLst>
              <a:ext uri="{FF2B5EF4-FFF2-40B4-BE49-F238E27FC236}">
                <a16:creationId xmlns:a16="http://schemas.microsoft.com/office/drawing/2014/main" id="{0CD2850B-3401-4D3C-9D44-10F7EDC8CE46}"/>
              </a:ext>
            </a:extLst>
          </p:cNvPr>
          <p:cNvSpPr>
            <a:spLocks noGrp="1"/>
          </p:cNvSpPr>
          <p:nvPr>
            <p:ph type="ctrTitle"/>
          </p:nvPr>
        </p:nvSpPr>
        <p:spPr>
          <a:xfrm>
            <a:off x="622622" y="1101422"/>
            <a:ext cx="5749376" cy="1475238"/>
          </a:xfrm>
        </p:spPr>
        <p:txBody>
          <a:bodyPr anchor="b">
            <a:normAutofit/>
          </a:bodyPr>
          <a:lstStyle>
            <a:lvl1pPr algn="l">
              <a:defRPr sz="4800" b="1">
                <a:solidFill>
                  <a:schemeClr val="bg1"/>
                </a:solidFill>
                <a:latin typeface="Century Gothic" panose="020B0502020202020204" pitchFamily="34" charset="0"/>
              </a:defRPr>
            </a:lvl1pPr>
          </a:lstStyle>
          <a:p>
            <a:r>
              <a:rPr lang="en-US" dirty="0"/>
              <a:t>Click to edit Master title style</a:t>
            </a:r>
          </a:p>
        </p:txBody>
      </p:sp>
      <p:pic>
        <p:nvPicPr>
          <p:cNvPr id="23" name="Picture 22">
            <a:extLst>
              <a:ext uri="{FF2B5EF4-FFF2-40B4-BE49-F238E27FC236}">
                <a16:creationId xmlns:a16="http://schemas.microsoft.com/office/drawing/2014/main" id="{F4661FF3-F858-4356-A261-0ACB67538411}"/>
              </a:ext>
            </a:extLst>
          </p:cNvPr>
          <p:cNvPicPr>
            <a:picLocks noChangeAspect="1"/>
          </p:cNvPicPr>
          <p:nvPr/>
        </p:nvPicPr>
        <p:blipFill rotWithShape="1">
          <a:blip r:embed="rId5">
            <a:extLst>
              <a:ext uri="{28A0092B-C50C-407E-A947-70E740481C1C}">
                <a14:useLocalDpi xmlns:a14="http://schemas.microsoft.com/office/drawing/2010/main" val="0"/>
              </a:ext>
            </a:extLst>
          </a:blip>
          <a:srcRect l="27056" t="993" r="397" b="4123"/>
          <a:stretch/>
        </p:blipFill>
        <p:spPr>
          <a:xfrm>
            <a:off x="7731409" y="2620657"/>
            <a:ext cx="1958420" cy="1956806"/>
          </a:xfrm>
          <a:custGeom>
            <a:avLst/>
            <a:gdLst>
              <a:gd name="connsiteX0" fmla="*/ 781821 w 2209393"/>
              <a:gd name="connsiteY0" fmla="*/ 0 h 2207572"/>
              <a:gd name="connsiteX1" fmla="*/ 842962 w 2209393"/>
              <a:gd name="connsiteY1" fmla="*/ 144656 h 2207572"/>
              <a:gd name="connsiteX2" fmla="*/ 894996 w 2209393"/>
              <a:gd name="connsiteY2" fmla="*/ 245344 h 2207572"/>
              <a:gd name="connsiteX3" fmla="*/ 953015 w 2209393"/>
              <a:gd name="connsiteY3" fmla="*/ 342388 h 2207572"/>
              <a:gd name="connsiteX4" fmla="*/ 1015978 w 2209393"/>
              <a:gd name="connsiteY4" fmla="*/ 437612 h 2207572"/>
              <a:gd name="connsiteX5" fmla="*/ 1087525 w 2209393"/>
              <a:gd name="connsiteY5" fmla="*/ 528413 h 2207572"/>
              <a:gd name="connsiteX6" fmla="*/ 1163756 w 2209393"/>
              <a:gd name="connsiteY6" fmla="*/ 614790 h 2207572"/>
              <a:gd name="connsiteX7" fmla="*/ 1244150 w 2209393"/>
              <a:gd name="connsiteY7" fmla="*/ 697525 h 2207572"/>
              <a:gd name="connsiteX8" fmla="*/ 1418987 w 2209393"/>
              <a:gd name="connsiteY8" fmla="*/ 846084 h 2207572"/>
              <a:gd name="connsiteX9" fmla="*/ 2143310 w 2209393"/>
              <a:gd name="connsiteY9" fmla="*/ 1319600 h 2207572"/>
              <a:gd name="connsiteX10" fmla="*/ 2209393 w 2209393"/>
              <a:gd name="connsiteY10" fmla="*/ 1367212 h 2207572"/>
              <a:gd name="connsiteX11" fmla="*/ 1392189 w 2209393"/>
              <a:gd name="connsiteY11" fmla="*/ 2177652 h 2207572"/>
              <a:gd name="connsiteX12" fmla="*/ 1363309 w 2209393"/>
              <a:gd name="connsiteY12" fmla="*/ 2205751 h 2207572"/>
              <a:gd name="connsiteX13" fmla="*/ 1360803 w 2209393"/>
              <a:gd name="connsiteY13" fmla="*/ 2207572 h 2207572"/>
              <a:gd name="connsiteX14" fmla="*/ 1300294 w 2209393"/>
              <a:gd name="connsiteY14" fmla="*/ 2207572 h 2207572"/>
              <a:gd name="connsiteX15" fmla="*/ 1295144 w 2209393"/>
              <a:gd name="connsiteY15" fmla="*/ 2203670 h 2207572"/>
              <a:gd name="connsiteX16" fmla="*/ 1261842 w 2209393"/>
              <a:gd name="connsiteY16" fmla="*/ 2170888 h 2207572"/>
              <a:gd name="connsiteX17" fmla="*/ 88459 w 2209393"/>
              <a:gd name="connsiteY17" fmla="*/ 998546 h 2207572"/>
              <a:gd name="connsiteX18" fmla="*/ 41888 w 2209393"/>
              <a:gd name="connsiteY18" fmla="*/ 950414 h 2207572"/>
              <a:gd name="connsiteX19" fmla="*/ 0 w 2209393"/>
              <a:gd name="connsiteY19" fmla="*/ 842963 h 2207572"/>
              <a:gd name="connsiteX20" fmla="*/ 35384 w 2209393"/>
              <a:gd name="connsiteY20" fmla="*/ 747739 h 2207572"/>
              <a:gd name="connsiteX21" fmla="*/ 76752 w 2209393"/>
              <a:gd name="connsiteY21" fmla="*/ 704030 h 2207572"/>
              <a:gd name="connsiteX22" fmla="*/ 781821 w 2209393"/>
              <a:gd name="connsiteY22" fmla="*/ 0 h 2207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09393" h="2207572">
                <a:moveTo>
                  <a:pt x="781821" y="0"/>
                </a:moveTo>
                <a:cubicBezTo>
                  <a:pt x="800294" y="49433"/>
                  <a:pt x="820847" y="96784"/>
                  <a:pt x="842962" y="144656"/>
                </a:cubicBezTo>
                <a:lnTo>
                  <a:pt x="894996" y="245344"/>
                </a:lnTo>
                <a:cubicBezTo>
                  <a:pt x="911908" y="278906"/>
                  <a:pt x="931941" y="310908"/>
                  <a:pt x="953015" y="342388"/>
                </a:cubicBezTo>
                <a:cubicBezTo>
                  <a:pt x="974090" y="373869"/>
                  <a:pt x="992041" y="407952"/>
                  <a:pt x="1015978" y="437612"/>
                </a:cubicBezTo>
                <a:lnTo>
                  <a:pt x="1087525" y="528413"/>
                </a:lnTo>
                <a:cubicBezTo>
                  <a:pt x="1111178" y="558710"/>
                  <a:pt x="1136635" y="587556"/>
                  <a:pt x="1163756" y="614790"/>
                </a:cubicBezTo>
                <a:cubicBezTo>
                  <a:pt x="1190554" y="642108"/>
                  <a:pt x="1215270" y="671508"/>
                  <a:pt x="1244150" y="697525"/>
                </a:cubicBezTo>
                <a:cubicBezTo>
                  <a:pt x="1300867" y="748779"/>
                  <a:pt x="1357845" y="801075"/>
                  <a:pt x="1418987" y="846084"/>
                </a:cubicBezTo>
                <a:cubicBezTo>
                  <a:pt x="1660167" y="1033409"/>
                  <a:pt x="1926584" y="1163496"/>
                  <a:pt x="2143310" y="1319600"/>
                </a:cubicBezTo>
                <a:cubicBezTo>
                  <a:pt x="2165945" y="1334950"/>
                  <a:pt x="2186758" y="1350301"/>
                  <a:pt x="2209393" y="1367212"/>
                </a:cubicBezTo>
                <a:cubicBezTo>
                  <a:pt x="1962749" y="1613076"/>
                  <a:pt x="1630508" y="1939594"/>
                  <a:pt x="1392189" y="2177652"/>
                </a:cubicBezTo>
                <a:cubicBezTo>
                  <a:pt x="1382562" y="2187279"/>
                  <a:pt x="1373455" y="2196905"/>
                  <a:pt x="1363309" y="2205751"/>
                </a:cubicBezTo>
                <a:lnTo>
                  <a:pt x="1360803" y="2207572"/>
                </a:lnTo>
                <a:lnTo>
                  <a:pt x="1300294" y="2207572"/>
                </a:lnTo>
                <a:lnTo>
                  <a:pt x="1295144" y="2203670"/>
                </a:lnTo>
                <a:cubicBezTo>
                  <a:pt x="1283696" y="2193262"/>
                  <a:pt x="1272768" y="2181815"/>
                  <a:pt x="1261842" y="2170888"/>
                </a:cubicBezTo>
                <a:lnTo>
                  <a:pt x="88459" y="998546"/>
                </a:lnTo>
                <a:cubicBezTo>
                  <a:pt x="72589" y="982676"/>
                  <a:pt x="56718" y="967064"/>
                  <a:pt x="41888" y="950414"/>
                </a:cubicBezTo>
                <a:cubicBezTo>
                  <a:pt x="16654" y="920078"/>
                  <a:pt x="1954" y="882371"/>
                  <a:pt x="0" y="842963"/>
                </a:cubicBezTo>
                <a:cubicBezTo>
                  <a:pt x="1412" y="808276"/>
                  <a:pt x="13803" y="774933"/>
                  <a:pt x="35384" y="747739"/>
                </a:cubicBezTo>
                <a:cubicBezTo>
                  <a:pt x="48393" y="732648"/>
                  <a:pt x="62442" y="718078"/>
                  <a:pt x="76752" y="704030"/>
                </a:cubicBezTo>
                <a:cubicBezTo>
                  <a:pt x="272662" y="508119"/>
                  <a:pt x="689980" y="91321"/>
                  <a:pt x="781821" y="0"/>
                </a:cubicBezTo>
                <a:close/>
              </a:path>
            </a:pathLst>
          </a:custGeom>
        </p:spPr>
      </p:pic>
      <p:sp>
        <p:nvSpPr>
          <p:cNvPr id="24" name="Freeform: Shape 23">
            <a:extLst>
              <a:ext uri="{FF2B5EF4-FFF2-40B4-BE49-F238E27FC236}">
                <a16:creationId xmlns:a16="http://schemas.microsoft.com/office/drawing/2014/main" id="{63CA7813-7C00-47BA-A8A2-16132128E549}"/>
              </a:ext>
            </a:extLst>
          </p:cNvPr>
          <p:cNvSpPr/>
          <p:nvPr/>
        </p:nvSpPr>
        <p:spPr>
          <a:xfrm>
            <a:off x="9157271" y="4055207"/>
            <a:ext cx="1261289" cy="1384718"/>
          </a:xfrm>
          <a:custGeom>
            <a:avLst/>
            <a:gdLst>
              <a:gd name="connsiteX0" fmla="*/ 885453 w 1000661"/>
              <a:gd name="connsiteY0" fmla="*/ 260637 h 1098584"/>
              <a:gd name="connsiteX1" fmla="*/ 848938 w 1000661"/>
              <a:gd name="connsiteY1" fmla="*/ 195793 h 1098584"/>
              <a:gd name="connsiteX2" fmla="*/ 809906 w 1000661"/>
              <a:gd name="connsiteY2" fmla="*/ 132837 h 1098584"/>
              <a:gd name="connsiteX3" fmla="*/ 717151 w 1000661"/>
              <a:gd name="connsiteY3" fmla="*/ 16159 h 1098584"/>
              <a:gd name="connsiteX4" fmla="*/ 702881 w 1000661"/>
              <a:gd name="connsiteY4" fmla="*/ 0 h 1098584"/>
              <a:gd name="connsiteX5" fmla="*/ 634889 w 1000661"/>
              <a:gd name="connsiteY5" fmla="*/ 70511 h 1098584"/>
              <a:gd name="connsiteX6" fmla="*/ 39956 w 1000661"/>
              <a:gd name="connsiteY6" fmla="*/ 665023 h 1098584"/>
              <a:gd name="connsiteX7" fmla="*/ 24637 w 1000661"/>
              <a:gd name="connsiteY7" fmla="*/ 680343 h 1098584"/>
              <a:gd name="connsiteX8" fmla="*/ 22748 w 1000661"/>
              <a:gd name="connsiteY8" fmla="*/ 750224 h 1098584"/>
              <a:gd name="connsiteX9" fmla="*/ 34080 w 1000661"/>
              <a:gd name="connsiteY9" fmla="*/ 761766 h 1098584"/>
              <a:gd name="connsiteX10" fmla="*/ 316542 w 1000661"/>
              <a:gd name="connsiteY10" fmla="*/ 1043807 h 1098584"/>
              <a:gd name="connsiteX11" fmla="*/ 343823 w 1000661"/>
              <a:gd name="connsiteY11" fmla="*/ 1069829 h 1098584"/>
              <a:gd name="connsiteX12" fmla="*/ 418321 w 1000661"/>
              <a:gd name="connsiteY12" fmla="*/ 1098579 h 1098584"/>
              <a:gd name="connsiteX13" fmla="*/ 531851 w 1000661"/>
              <a:gd name="connsiteY13" fmla="*/ 1047165 h 1098584"/>
              <a:gd name="connsiteX14" fmla="*/ 1000662 w 1000661"/>
              <a:gd name="connsiteY14" fmla="*/ 578144 h 1098584"/>
              <a:gd name="connsiteX15" fmla="*/ 885453 w 1000661"/>
              <a:gd name="connsiteY15" fmla="*/ 260637 h 109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661" h="1098584">
                <a:moveTo>
                  <a:pt x="885453" y="260637"/>
                </a:moveTo>
                <a:cubicBezTo>
                  <a:pt x="875589" y="237344"/>
                  <a:pt x="860900" y="218667"/>
                  <a:pt x="848938" y="195793"/>
                </a:cubicBezTo>
                <a:cubicBezTo>
                  <a:pt x="837019" y="174157"/>
                  <a:pt x="823987" y="153150"/>
                  <a:pt x="809906" y="132837"/>
                </a:cubicBezTo>
                <a:cubicBezTo>
                  <a:pt x="781743" y="91832"/>
                  <a:pt x="750748" y="52841"/>
                  <a:pt x="717151" y="16159"/>
                </a:cubicBezTo>
                <a:cubicBezTo>
                  <a:pt x="712744" y="10703"/>
                  <a:pt x="707707" y="5456"/>
                  <a:pt x="702881" y="0"/>
                </a:cubicBezTo>
                <a:lnTo>
                  <a:pt x="634889" y="70511"/>
                </a:lnTo>
                <a:lnTo>
                  <a:pt x="39956" y="665023"/>
                </a:lnTo>
                <a:cubicBezTo>
                  <a:pt x="34710" y="670060"/>
                  <a:pt x="29673" y="675096"/>
                  <a:pt x="24637" y="680343"/>
                </a:cubicBezTo>
                <a:cubicBezTo>
                  <a:pt x="-7890" y="714129"/>
                  <a:pt x="-7890" y="717906"/>
                  <a:pt x="22748" y="750224"/>
                </a:cubicBezTo>
                <a:lnTo>
                  <a:pt x="34080" y="761766"/>
                </a:lnTo>
                <a:lnTo>
                  <a:pt x="316542" y="1043807"/>
                </a:lnTo>
                <a:cubicBezTo>
                  <a:pt x="325356" y="1052831"/>
                  <a:pt x="334379" y="1061645"/>
                  <a:pt x="343823" y="1069829"/>
                </a:cubicBezTo>
                <a:cubicBezTo>
                  <a:pt x="364806" y="1087373"/>
                  <a:pt x="390998" y="1097467"/>
                  <a:pt x="418321" y="1098579"/>
                </a:cubicBezTo>
                <a:cubicBezTo>
                  <a:pt x="461886" y="1098957"/>
                  <a:pt x="503416" y="1080154"/>
                  <a:pt x="531851" y="1047165"/>
                </a:cubicBezTo>
                <a:cubicBezTo>
                  <a:pt x="687708" y="890342"/>
                  <a:pt x="843965" y="734002"/>
                  <a:pt x="1000662" y="578144"/>
                </a:cubicBezTo>
                <a:cubicBezTo>
                  <a:pt x="973633" y="468517"/>
                  <a:pt x="934999" y="362080"/>
                  <a:pt x="885453" y="260637"/>
                </a:cubicBezTo>
                <a:close/>
              </a:path>
            </a:pathLst>
          </a:custGeom>
          <a:solidFill>
            <a:srgbClr val="708BAC">
              <a:alpha val="44000"/>
            </a:srgbClr>
          </a:solidFill>
          <a:ln w="2095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AC2EF45D-D54F-4056-A377-F929A967CD8F}"/>
              </a:ext>
            </a:extLst>
          </p:cNvPr>
          <p:cNvSpPr/>
          <p:nvPr/>
        </p:nvSpPr>
        <p:spPr>
          <a:xfrm>
            <a:off x="8512502" y="1232315"/>
            <a:ext cx="3284159" cy="3137660"/>
          </a:xfrm>
          <a:custGeom>
            <a:avLst/>
            <a:gdLst>
              <a:gd name="connsiteX0" fmla="*/ 2576782 w 2605533"/>
              <a:gd name="connsiteY0" fmla="*/ 1591346 h 2489305"/>
              <a:gd name="connsiteX1" fmla="*/ 2543625 w 2605533"/>
              <a:gd name="connsiteY1" fmla="*/ 1556090 h 2489305"/>
              <a:gd name="connsiteX2" fmla="*/ 1053670 w 2605533"/>
              <a:gd name="connsiteY2" fmla="*/ 65087 h 2489305"/>
              <a:gd name="connsiteX3" fmla="*/ 1018415 w 2605533"/>
              <a:gd name="connsiteY3" fmla="*/ 31720 h 2489305"/>
              <a:gd name="connsiteX4" fmla="*/ 855989 w 2605533"/>
              <a:gd name="connsiteY4" fmla="*/ 31720 h 2489305"/>
              <a:gd name="connsiteX5" fmla="*/ 817166 w 2605533"/>
              <a:gd name="connsiteY5" fmla="*/ 68864 h 2489305"/>
              <a:gd name="connsiteX6" fmla="*/ 0 w 2605533"/>
              <a:gd name="connsiteY6" fmla="*/ 880365 h 2489305"/>
              <a:gd name="connsiteX7" fmla="*/ 83941 w 2605533"/>
              <a:gd name="connsiteY7" fmla="*/ 1028730 h 2489305"/>
              <a:gd name="connsiteX8" fmla="*/ 543938 w 2605533"/>
              <a:gd name="connsiteY8" fmla="*/ 1476556 h 2489305"/>
              <a:gd name="connsiteX9" fmla="*/ 1159856 w 2605533"/>
              <a:gd name="connsiteY9" fmla="*/ 1785879 h 2489305"/>
              <a:gd name="connsiteX10" fmla="*/ 1733383 w 2605533"/>
              <a:gd name="connsiteY10" fmla="*/ 2300438 h 2489305"/>
              <a:gd name="connsiteX11" fmla="*/ 1840198 w 2605533"/>
              <a:gd name="connsiteY11" fmla="*/ 2489305 h 2489305"/>
              <a:gd name="connsiteX12" fmla="*/ 1845025 w 2605533"/>
              <a:gd name="connsiteY12" fmla="*/ 2485108 h 2489305"/>
              <a:gd name="connsiteX13" fmla="*/ 2539008 w 2605533"/>
              <a:gd name="connsiteY13" fmla="*/ 1791125 h 2489305"/>
              <a:gd name="connsiteX14" fmla="*/ 2578460 w 2605533"/>
              <a:gd name="connsiteY14" fmla="*/ 1747056 h 2489305"/>
              <a:gd name="connsiteX15" fmla="*/ 2605531 w 2605533"/>
              <a:gd name="connsiteY15" fmla="*/ 1665424 h 2489305"/>
              <a:gd name="connsiteX16" fmla="*/ 2576782 w 2605533"/>
              <a:gd name="connsiteY16" fmla="*/ 1591346 h 248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05533" h="2489305">
                <a:moveTo>
                  <a:pt x="2576782" y="1591346"/>
                </a:moveTo>
                <a:cubicBezTo>
                  <a:pt x="2566499" y="1578964"/>
                  <a:pt x="2555796" y="1567422"/>
                  <a:pt x="2543625" y="1556090"/>
                </a:cubicBezTo>
                <a:lnTo>
                  <a:pt x="1053670" y="65087"/>
                </a:lnTo>
                <a:cubicBezTo>
                  <a:pt x="1042485" y="53377"/>
                  <a:pt x="1030713" y="42242"/>
                  <a:pt x="1018415" y="31720"/>
                </a:cubicBezTo>
                <a:cubicBezTo>
                  <a:pt x="972541" y="-10573"/>
                  <a:pt x="901871" y="-10573"/>
                  <a:pt x="855989" y="31720"/>
                </a:cubicBezTo>
                <a:cubicBezTo>
                  <a:pt x="842391" y="43394"/>
                  <a:pt x="829430" y="55795"/>
                  <a:pt x="817166" y="68864"/>
                </a:cubicBezTo>
                <a:cubicBezTo>
                  <a:pt x="586748" y="298863"/>
                  <a:pt x="232517" y="648268"/>
                  <a:pt x="0" y="880365"/>
                </a:cubicBezTo>
                <a:cubicBezTo>
                  <a:pt x="25602" y="931359"/>
                  <a:pt x="53513" y="981094"/>
                  <a:pt x="83941" y="1028730"/>
                </a:cubicBezTo>
                <a:cubicBezTo>
                  <a:pt x="198817" y="1212996"/>
                  <a:pt x="356659" y="1366661"/>
                  <a:pt x="543938" y="1476556"/>
                </a:cubicBezTo>
                <a:cubicBezTo>
                  <a:pt x="728399" y="1590716"/>
                  <a:pt x="942658" y="1665424"/>
                  <a:pt x="1159856" y="1785879"/>
                </a:cubicBezTo>
                <a:cubicBezTo>
                  <a:pt x="1391218" y="1906502"/>
                  <a:pt x="1588480" y="2083450"/>
                  <a:pt x="1733383" y="2300438"/>
                </a:cubicBezTo>
                <a:cubicBezTo>
                  <a:pt x="1772668" y="2361232"/>
                  <a:pt x="1808343" y="2424314"/>
                  <a:pt x="1840198" y="2489305"/>
                </a:cubicBezTo>
                <a:lnTo>
                  <a:pt x="1845025" y="2485108"/>
                </a:lnTo>
                <a:cubicBezTo>
                  <a:pt x="2076430" y="2253851"/>
                  <a:pt x="2307750" y="2022530"/>
                  <a:pt x="2539008" y="1791125"/>
                </a:cubicBezTo>
                <a:cubicBezTo>
                  <a:pt x="2552921" y="1777149"/>
                  <a:pt x="2566100" y="1762438"/>
                  <a:pt x="2578460" y="1747056"/>
                </a:cubicBezTo>
                <a:cubicBezTo>
                  <a:pt x="2596193" y="1723553"/>
                  <a:pt x="2605699" y="1694866"/>
                  <a:pt x="2605531" y="1665424"/>
                </a:cubicBezTo>
                <a:cubicBezTo>
                  <a:pt x="2603831" y="1638353"/>
                  <a:pt x="2593800" y="1612472"/>
                  <a:pt x="2576782" y="1591346"/>
                </a:cubicBezTo>
                <a:close/>
              </a:path>
            </a:pathLst>
          </a:custGeom>
          <a:solidFill>
            <a:srgbClr val="708BAC">
              <a:alpha val="44000"/>
            </a:srgbClr>
          </a:solidFill>
          <a:ln w="20955" cap="flat">
            <a:noFill/>
            <a:prstDash val="solid"/>
            <a:miter/>
          </a:ln>
        </p:spPr>
        <p:txBody>
          <a:bodyPr rtlCol="0" anchor="ctr"/>
          <a:lstStyle/>
          <a:p>
            <a:endParaRPr lang="en-US"/>
          </a:p>
        </p:txBody>
      </p:sp>
    </p:spTree>
    <p:extLst>
      <p:ext uri="{BB962C8B-B14F-4D97-AF65-F5344CB8AC3E}">
        <p14:creationId xmlns:p14="http://schemas.microsoft.com/office/powerpoint/2010/main" val="2576662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8CAE3165-AF44-4D23-9A29-496C65EE7D5C}"/>
              </a:ext>
            </a:extLst>
          </p:cNvPr>
          <p:cNvSpPr/>
          <p:nvPr userDrawn="1"/>
        </p:nvSpPr>
        <p:spPr>
          <a:xfrm>
            <a:off x="1" y="0"/>
            <a:ext cx="12192000" cy="6848724"/>
          </a:xfrm>
          <a:prstGeom prst="rect">
            <a:avLst/>
          </a:prstGeom>
          <a:solidFill>
            <a:srgbClr val="DD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2" descr="A picture containing person, outdoor, outdoor object, colorful&#10;&#10;Description automatically generated">
            <a:extLst>
              <a:ext uri="{FF2B5EF4-FFF2-40B4-BE49-F238E27FC236}">
                <a16:creationId xmlns:a16="http://schemas.microsoft.com/office/drawing/2014/main" id="{00A3E25C-A372-4861-9F0C-A3DB47E2FBB8}"/>
              </a:ext>
            </a:extLst>
          </p:cNvPr>
          <p:cNvPicPr>
            <a:picLocks noChangeAspect="1"/>
          </p:cNvPicPr>
          <p:nvPr userDrawn="1"/>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8840" t="628" r="27463" b="-89"/>
          <a:stretch/>
        </p:blipFill>
        <p:spPr>
          <a:xfrm>
            <a:off x="10106202" y="1090"/>
            <a:ext cx="2085799" cy="2575570"/>
          </a:xfrm>
          <a:custGeom>
            <a:avLst/>
            <a:gdLst>
              <a:gd name="connsiteX0" fmla="*/ 2085799 w 2085799"/>
              <a:gd name="connsiteY0" fmla="*/ 0 h 2575570"/>
              <a:gd name="connsiteX1" fmla="*/ 2085799 w 2085799"/>
              <a:gd name="connsiteY1" fmla="*/ 2185780 h 2575570"/>
              <a:gd name="connsiteX2" fmla="*/ 1749198 w 2085799"/>
              <a:gd name="connsiteY2" fmla="*/ 2535706 h 2575570"/>
              <a:gd name="connsiteX3" fmla="*/ 1565443 w 2085799"/>
              <a:gd name="connsiteY3" fmla="*/ 2539273 h 2575570"/>
              <a:gd name="connsiteX4" fmla="*/ 39866 w 2085799"/>
              <a:gd name="connsiteY4" fmla="*/ 1071793 h 2575570"/>
              <a:gd name="connsiteX5" fmla="*/ 36299 w 2085799"/>
              <a:gd name="connsiteY5" fmla="*/ 888037 h 2575570"/>
              <a:gd name="connsiteX6" fmla="*/ 890517 w 2085799"/>
              <a:gd name="connsiteY6" fmla="*/ 0 h 257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799" h="2575570">
                <a:moveTo>
                  <a:pt x="2085799" y="0"/>
                </a:moveTo>
                <a:lnTo>
                  <a:pt x="2085799" y="2185780"/>
                </a:lnTo>
                <a:lnTo>
                  <a:pt x="1749198" y="2535706"/>
                </a:lnTo>
                <a:cubicBezTo>
                  <a:pt x="1699441" y="2587433"/>
                  <a:pt x="1617171" y="2589030"/>
                  <a:pt x="1565443" y="2539273"/>
                </a:cubicBezTo>
                <a:lnTo>
                  <a:pt x="39866" y="1071793"/>
                </a:lnTo>
                <a:cubicBezTo>
                  <a:pt x="-11862" y="1022035"/>
                  <a:pt x="-13459" y="939765"/>
                  <a:pt x="36299" y="888037"/>
                </a:cubicBezTo>
                <a:lnTo>
                  <a:pt x="890517" y="0"/>
                </a:lnTo>
                <a:close/>
              </a:path>
            </a:pathLst>
          </a:custGeom>
        </p:spPr>
      </p:pic>
      <p:pic>
        <p:nvPicPr>
          <p:cNvPr id="44" name="Picture 43" descr="A person raising the hands&#10;&#10;Description automatically generated with low confidence">
            <a:extLst>
              <a:ext uri="{FF2B5EF4-FFF2-40B4-BE49-F238E27FC236}">
                <a16:creationId xmlns:a16="http://schemas.microsoft.com/office/drawing/2014/main" id="{537D450C-9F16-49CF-87BA-9FF35C02CDF5}"/>
              </a:ext>
            </a:extLst>
          </p:cNvPr>
          <p:cNvPicPr>
            <a:picLocks noChangeAspect="1"/>
          </p:cNvPicPr>
          <p:nvPr userDrawn="1"/>
        </p:nvPicPr>
        <p:blipFill>
          <a:blip r:embed="rId4">
            <a:extLst>
              <a:ext uri="{28A0092B-C50C-407E-A947-70E740481C1C}">
                <a14:useLocalDpi xmlns:a14="http://schemas.microsoft.com/office/drawing/2010/main" val="0"/>
              </a:ext>
            </a:extLst>
          </a:blip>
          <a:srcRect l="6232" t="3692" r="53398" b="10139"/>
          <a:stretch>
            <a:fillRect/>
          </a:stretch>
        </p:blipFill>
        <p:spPr>
          <a:xfrm>
            <a:off x="10179916" y="3985811"/>
            <a:ext cx="2015992" cy="2871841"/>
          </a:xfrm>
          <a:custGeom>
            <a:avLst/>
            <a:gdLst>
              <a:gd name="connsiteX0" fmla="*/ 1636667 w 2015992"/>
              <a:gd name="connsiteY0" fmla="*/ 25 h 2871841"/>
              <a:gd name="connsiteX1" fmla="*/ 1729284 w 2015992"/>
              <a:gd name="connsiteY1" fmla="*/ 36298 h 2871841"/>
              <a:gd name="connsiteX2" fmla="*/ 2015992 w 2015992"/>
              <a:gd name="connsiteY2" fmla="*/ 312087 h 2871841"/>
              <a:gd name="connsiteX3" fmla="*/ 2015992 w 2015992"/>
              <a:gd name="connsiteY3" fmla="*/ 2871841 h 2871841"/>
              <a:gd name="connsiteX4" fmla="*/ 1161833 w 2015992"/>
              <a:gd name="connsiteY4" fmla="*/ 2871841 h 2871841"/>
              <a:gd name="connsiteX5" fmla="*/ 39865 w 2015992"/>
              <a:gd name="connsiteY5" fmla="*/ 1792601 h 2871841"/>
              <a:gd name="connsiteX6" fmla="*/ 36298 w 2015992"/>
              <a:gd name="connsiteY6" fmla="*/ 1608845 h 2871841"/>
              <a:gd name="connsiteX7" fmla="*/ 1545529 w 2015992"/>
              <a:gd name="connsiteY7" fmla="*/ 39864 h 2871841"/>
              <a:gd name="connsiteX8" fmla="*/ 1636667 w 2015992"/>
              <a:gd name="connsiteY8" fmla="*/ 25 h 287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992" h="2871841">
                <a:moveTo>
                  <a:pt x="1636667" y="25"/>
                </a:moveTo>
                <a:cubicBezTo>
                  <a:pt x="1669921" y="-621"/>
                  <a:pt x="1703420" y="11419"/>
                  <a:pt x="1729284" y="36298"/>
                </a:cubicBezTo>
                <a:lnTo>
                  <a:pt x="2015992" y="312087"/>
                </a:lnTo>
                <a:lnTo>
                  <a:pt x="2015992" y="2871841"/>
                </a:lnTo>
                <a:lnTo>
                  <a:pt x="1161833" y="2871841"/>
                </a:lnTo>
                <a:lnTo>
                  <a:pt x="39865" y="1792601"/>
                </a:lnTo>
                <a:cubicBezTo>
                  <a:pt x="-11862" y="1742843"/>
                  <a:pt x="-13459" y="1660573"/>
                  <a:pt x="36298" y="1608845"/>
                </a:cubicBezTo>
                <a:lnTo>
                  <a:pt x="1545529" y="39864"/>
                </a:lnTo>
                <a:cubicBezTo>
                  <a:pt x="1570407" y="14001"/>
                  <a:pt x="1603414" y="669"/>
                  <a:pt x="1636667" y="25"/>
                </a:cubicBezTo>
                <a:close/>
              </a:path>
            </a:pathLst>
          </a:custGeom>
        </p:spPr>
      </p:pic>
      <p:sp>
        <p:nvSpPr>
          <p:cNvPr id="45" name="Freeform: Shape 44">
            <a:extLst>
              <a:ext uri="{FF2B5EF4-FFF2-40B4-BE49-F238E27FC236}">
                <a16:creationId xmlns:a16="http://schemas.microsoft.com/office/drawing/2014/main" id="{7E255052-DB71-41F5-A2FC-06300F0613C6}"/>
              </a:ext>
            </a:extLst>
          </p:cNvPr>
          <p:cNvSpPr/>
          <p:nvPr userDrawn="1"/>
        </p:nvSpPr>
        <p:spPr>
          <a:xfrm rot="2633279">
            <a:off x="10469024" y="-271433"/>
            <a:ext cx="1417202" cy="1453112"/>
          </a:xfrm>
          <a:custGeom>
            <a:avLst/>
            <a:gdLst>
              <a:gd name="connsiteX0" fmla="*/ 0 w 1417202"/>
              <a:gd name="connsiteY0" fmla="*/ 778180 h 1453112"/>
              <a:gd name="connsiteX1" fmla="*/ 808988 w 1417202"/>
              <a:gd name="connsiteY1" fmla="*/ 0 h 1453112"/>
              <a:gd name="connsiteX2" fmla="*/ 1339709 w 1417202"/>
              <a:gd name="connsiteY2" fmla="*/ 0 h 1453112"/>
              <a:gd name="connsiteX3" fmla="*/ 1417202 w 1417202"/>
              <a:gd name="connsiteY3" fmla="*/ 77493 h 1453112"/>
              <a:gd name="connsiteX4" fmla="*/ 1417202 w 1417202"/>
              <a:gd name="connsiteY4" fmla="*/ 1375619 h 1453112"/>
              <a:gd name="connsiteX5" fmla="*/ 1339709 w 1417202"/>
              <a:gd name="connsiteY5" fmla="*/ 1453112 h 1453112"/>
              <a:gd name="connsiteX6" fmla="*/ 77493 w 1417202"/>
              <a:gd name="connsiteY6" fmla="*/ 1453112 h 1453112"/>
              <a:gd name="connsiteX7" fmla="*/ 0 w 1417202"/>
              <a:gd name="connsiteY7" fmla="*/ 1375619 h 145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7202" h="1453112">
                <a:moveTo>
                  <a:pt x="0" y="778180"/>
                </a:moveTo>
                <a:lnTo>
                  <a:pt x="808988" y="0"/>
                </a:lnTo>
                <a:lnTo>
                  <a:pt x="1339709" y="0"/>
                </a:lnTo>
                <a:cubicBezTo>
                  <a:pt x="1382507" y="0"/>
                  <a:pt x="1417202" y="34695"/>
                  <a:pt x="1417202" y="77493"/>
                </a:cubicBezTo>
                <a:lnTo>
                  <a:pt x="1417202" y="1375619"/>
                </a:lnTo>
                <a:cubicBezTo>
                  <a:pt x="1417202" y="1418417"/>
                  <a:pt x="1382507" y="1453112"/>
                  <a:pt x="1339709" y="1453112"/>
                </a:cubicBezTo>
                <a:lnTo>
                  <a:pt x="77493" y="1453112"/>
                </a:lnTo>
                <a:cubicBezTo>
                  <a:pt x="34695" y="1453112"/>
                  <a:pt x="0" y="1418417"/>
                  <a:pt x="0" y="1375619"/>
                </a:cubicBezTo>
                <a:close/>
              </a:path>
            </a:pathLst>
          </a:custGeom>
          <a:gradFill flip="none" rotWithShape="1">
            <a:gsLst>
              <a:gs pos="0">
                <a:srgbClr val="FCB322">
                  <a:alpha val="34000"/>
                </a:srgbClr>
              </a:gs>
              <a:gs pos="100000">
                <a:srgbClr val="FCB322">
                  <a:alpha val="66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A1260459-BC4A-4D5B-BDD6-E912FD5FE359}"/>
              </a:ext>
            </a:extLst>
          </p:cNvPr>
          <p:cNvSpPr/>
          <p:nvPr userDrawn="1"/>
        </p:nvSpPr>
        <p:spPr>
          <a:xfrm rot="2633279">
            <a:off x="10506807" y="5377262"/>
            <a:ext cx="1417202" cy="1453112"/>
          </a:xfrm>
          <a:custGeom>
            <a:avLst/>
            <a:gdLst>
              <a:gd name="connsiteX0" fmla="*/ 22697 w 1417202"/>
              <a:gd name="connsiteY0" fmla="*/ 22698 h 1453112"/>
              <a:gd name="connsiteX1" fmla="*/ 77493 w 1417202"/>
              <a:gd name="connsiteY1" fmla="*/ 0 h 1453112"/>
              <a:gd name="connsiteX2" fmla="*/ 1339709 w 1417202"/>
              <a:gd name="connsiteY2" fmla="*/ 0 h 1453112"/>
              <a:gd name="connsiteX3" fmla="*/ 1417202 w 1417202"/>
              <a:gd name="connsiteY3" fmla="*/ 77493 h 1453112"/>
              <a:gd name="connsiteX4" fmla="*/ 1417202 w 1417202"/>
              <a:gd name="connsiteY4" fmla="*/ 1091403 h 1453112"/>
              <a:gd name="connsiteX5" fmla="*/ 1041173 w 1417202"/>
              <a:gd name="connsiteY5" fmla="*/ 1453112 h 1453112"/>
              <a:gd name="connsiteX6" fmla="*/ 77493 w 1417202"/>
              <a:gd name="connsiteY6" fmla="*/ 1453112 h 1453112"/>
              <a:gd name="connsiteX7" fmla="*/ 0 w 1417202"/>
              <a:gd name="connsiteY7" fmla="*/ 1375619 h 1453112"/>
              <a:gd name="connsiteX8" fmla="*/ 0 w 1417202"/>
              <a:gd name="connsiteY8" fmla="*/ 77493 h 1453112"/>
              <a:gd name="connsiteX9" fmla="*/ 22697 w 1417202"/>
              <a:gd name="connsiteY9" fmla="*/ 22698 h 145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202" h="1453112">
                <a:moveTo>
                  <a:pt x="22697" y="22698"/>
                </a:moveTo>
                <a:cubicBezTo>
                  <a:pt x="36721" y="8674"/>
                  <a:pt x="56094" y="0"/>
                  <a:pt x="77493" y="0"/>
                </a:cubicBezTo>
                <a:lnTo>
                  <a:pt x="1339709" y="0"/>
                </a:lnTo>
                <a:cubicBezTo>
                  <a:pt x="1382507" y="0"/>
                  <a:pt x="1417202" y="34695"/>
                  <a:pt x="1417202" y="77493"/>
                </a:cubicBezTo>
                <a:lnTo>
                  <a:pt x="1417202" y="1091403"/>
                </a:lnTo>
                <a:lnTo>
                  <a:pt x="1041173" y="1453112"/>
                </a:lnTo>
                <a:lnTo>
                  <a:pt x="77493" y="1453112"/>
                </a:lnTo>
                <a:cubicBezTo>
                  <a:pt x="34695" y="1453112"/>
                  <a:pt x="0" y="1418417"/>
                  <a:pt x="0" y="1375619"/>
                </a:cubicBezTo>
                <a:lnTo>
                  <a:pt x="0" y="77493"/>
                </a:lnTo>
                <a:cubicBezTo>
                  <a:pt x="0" y="56094"/>
                  <a:pt x="8674" y="36720"/>
                  <a:pt x="22697" y="22698"/>
                </a:cubicBezTo>
                <a:close/>
              </a:path>
            </a:pathLst>
          </a:custGeom>
          <a:gradFill>
            <a:gsLst>
              <a:gs pos="0">
                <a:srgbClr val="E39EB4">
                  <a:alpha val="37000"/>
                </a:srgbClr>
              </a:gs>
              <a:gs pos="100000">
                <a:srgbClr val="E86888">
                  <a:alpha val="72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7" name="Picture 46">
            <a:extLst>
              <a:ext uri="{FF2B5EF4-FFF2-40B4-BE49-F238E27FC236}">
                <a16:creationId xmlns:a16="http://schemas.microsoft.com/office/drawing/2014/main" id="{AFEECFE1-FC14-4C0D-932B-28B6B1896B34}"/>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7056" t="993" r="397" b="4123"/>
          <a:stretch/>
        </p:blipFill>
        <p:spPr>
          <a:xfrm>
            <a:off x="7731409" y="2620657"/>
            <a:ext cx="1958420" cy="1956806"/>
          </a:xfrm>
          <a:custGeom>
            <a:avLst/>
            <a:gdLst>
              <a:gd name="connsiteX0" fmla="*/ 781821 w 2209393"/>
              <a:gd name="connsiteY0" fmla="*/ 0 h 2207572"/>
              <a:gd name="connsiteX1" fmla="*/ 842962 w 2209393"/>
              <a:gd name="connsiteY1" fmla="*/ 144656 h 2207572"/>
              <a:gd name="connsiteX2" fmla="*/ 894996 w 2209393"/>
              <a:gd name="connsiteY2" fmla="*/ 245344 h 2207572"/>
              <a:gd name="connsiteX3" fmla="*/ 953015 w 2209393"/>
              <a:gd name="connsiteY3" fmla="*/ 342388 h 2207572"/>
              <a:gd name="connsiteX4" fmla="*/ 1015978 w 2209393"/>
              <a:gd name="connsiteY4" fmla="*/ 437612 h 2207572"/>
              <a:gd name="connsiteX5" fmla="*/ 1087525 w 2209393"/>
              <a:gd name="connsiteY5" fmla="*/ 528413 h 2207572"/>
              <a:gd name="connsiteX6" fmla="*/ 1163756 w 2209393"/>
              <a:gd name="connsiteY6" fmla="*/ 614790 h 2207572"/>
              <a:gd name="connsiteX7" fmla="*/ 1244150 w 2209393"/>
              <a:gd name="connsiteY7" fmla="*/ 697525 h 2207572"/>
              <a:gd name="connsiteX8" fmla="*/ 1418987 w 2209393"/>
              <a:gd name="connsiteY8" fmla="*/ 846084 h 2207572"/>
              <a:gd name="connsiteX9" fmla="*/ 2143310 w 2209393"/>
              <a:gd name="connsiteY9" fmla="*/ 1319600 h 2207572"/>
              <a:gd name="connsiteX10" fmla="*/ 2209393 w 2209393"/>
              <a:gd name="connsiteY10" fmla="*/ 1367212 h 2207572"/>
              <a:gd name="connsiteX11" fmla="*/ 1392189 w 2209393"/>
              <a:gd name="connsiteY11" fmla="*/ 2177652 h 2207572"/>
              <a:gd name="connsiteX12" fmla="*/ 1363309 w 2209393"/>
              <a:gd name="connsiteY12" fmla="*/ 2205751 h 2207572"/>
              <a:gd name="connsiteX13" fmla="*/ 1360803 w 2209393"/>
              <a:gd name="connsiteY13" fmla="*/ 2207572 h 2207572"/>
              <a:gd name="connsiteX14" fmla="*/ 1300294 w 2209393"/>
              <a:gd name="connsiteY14" fmla="*/ 2207572 h 2207572"/>
              <a:gd name="connsiteX15" fmla="*/ 1295144 w 2209393"/>
              <a:gd name="connsiteY15" fmla="*/ 2203670 h 2207572"/>
              <a:gd name="connsiteX16" fmla="*/ 1261842 w 2209393"/>
              <a:gd name="connsiteY16" fmla="*/ 2170888 h 2207572"/>
              <a:gd name="connsiteX17" fmla="*/ 88459 w 2209393"/>
              <a:gd name="connsiteY17" fmla="*/ 998546 h 2207572"/>
              <a:gd name="connsiteX18" fmla="*/ 41888 w 2209393"/>
              <a:gd name="connsiteY18" fmla="*/ 950414 h 2207572"/>
              <a:gd name="connsiteX19" fmla="*/ 0 w 2209393"/>
              <a:gd name="connsiteY19" fmla="*/ 842963 h 2207572"/>
              <a:gd name="connsiteX20" fmla="*/ 35384 w 2209393"/>
              <a:gd name="connsiteY20" fmla="*/ 747739 h 2207572"/>
              <a:gd name="connsiteX21" fmla="*/ 76752 w 2209393"/>
              <a:gd name="connsiteY21" fmla="*/ 704030 h 2207572"/>
              <a:gd name="connsiteX22" fmla="*/ 781821 w 2209393"/>
              <a:gd name="connsiteY22" fmla="*/ 0 h 2207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09393" h="2207572">
                <a:moveTo>
                  <a:pt x="781821" y="0"/>
                </a:moveTo>
                <a:cubicBezTo>
                  <a:pt x="800294" y="49433"/>
                  <a:pt x="820847" y="96784"/>
                  <a:pt x="842962" y="144656"/>
                </a:cubicBezTo>
                <a:lnTo>
                  <a:pt x="894996" y="245344"/>
                </a:lnTo>
                <a:cubicBezTo>
                  <a:pt x="911908" y="278906"/>
                  <a:pt x="931941" y="310908"/>
                  <a:pt x="953015" y="342388"/>
                </a:cubicBezTo>
                <a:cubicBezTo>
                  <a:pt x="974090" y="373869"/>
                  <a:pt x="992041" y="407952"/>
                  <a:pt x="1015978" y="437612"/>
                </a:cubicBezTo>
                <a:lnTo>
                  <a:pt x="1087525" y="528413"/>
                </a:lnTo>
                <a:cubicBezTo>
                  <a:pt x="1111178" y="558710"/>
                  <a:pt x="1136635" y="587556"/>
                  <a:pt x="1163756" y="614790"/>
                </a:cubicBezTo>
                <a:cubicBezTo>
                  <a:pt x="1190554" y="642108"/>
                  <a:pt x="1215270" y="671508"/>
                  <a:pt x="1244150" y="697525"/>
                </a:cubicBezTo>
                <a:cubicBezTo>
                  <a:pt x="1300867" y="748779"/>
                  <a:pt x="1357845" y="801075"/>
                  <a:pt x="1418987" y="846084"/>
                </a:cubicBezTo>
                <a:cubicBezTo>
                  <a:pt x="1660167" y="1033409"/>
                  <a:pt x="1926584" y="1163496"/>
                  <a:pt x="2143310" y="1319600"/>
                </a:cubicBezTo>
                <a:cubicBezTo>
                  <a:pt x="2165945" y="1334950"/>
                  <a:pt x="2186758" y="1350301"/>
                  <a:pt x="2209393" y="1367212"/>
                </a:cubicBezTo>
                <a:cubicBezTo>
                  <a:pt x="1962749" y="1613076"/>
                  <a:pt x="1630508" y="1939594"/>
                  <a:pt x="1392189" y="2177652"/>
                </a:cubicBezTo>
                <a:cubicBezTo>
                  <a:pt x="1382562" y="2187279"/>
                  <a:pt x="1373455" y="2196905"/>
                  <a:pt x="1363309" y="2205751"/>
                </a:cubicBezTo>
                <a:lnTo>
                  <a:pt x="1360803" y="2207572"/>
                </a:lnTo>
                <a:lnTo>
                  <a:pt x="1300294" y="2207572"/>
                </a:lnTo>
                <a:lnTo>
                  <a:pt x="1295144" y="2203670"/>
                </a:lnTo>
                <a:cubicBezTo>
                  <a:pt x="1283696" y="2193262"/>
                  <a:pt x="1272768" y="2181815"/>
                  <a:pt x="1261842" y="2170888"/>
                </a:cubicBezTo>
                <a:lnTo>
                  <a:pt x="88459" y="998546"/>
                </a:lnTo>
                <a:cubicBezTo>
                  <a:pt x="72589" y="982676"/>
                  <a:pt x="56718" y="967064"/>
                  <a:pt x="41888" y="950414"/>
                </a:cubicBezTo>
                <a:cubicBezTo>
                  <a:pt x="16654" y="920078"/>
                  <a:pt x="1954" y="882371"/>
                  <a:pt x="0" y="842963"/>
                </a:cubicBezTo>
                <a:cubicBezTo>
                  <a:pt x="1412" y="808276"/>
                  <a:pt x="13803" y="774933"/>
                  <a:pt x="35384" y="747739"/>
                </a:cubicBezTo>
                <a:cubicBezTo>
                  <a:pt x="48393" y="732648"/>
                  <a:pt x="62442" y="718078"/>
                  <a:pt x="76752" y="704030"/>
                </a:cubicBezTo>
                <a:cubicBezTo>
                  <a:pt x="272662" y="508119"/>
                  <a:pt x="689980" y="91321"/>
                  <a:pt x="781821" y="0"/>
                </a:cubicBezTo>
                <a:close/>
              </a:path>
            </a:pathLst>
          </a:custGeom>
        </p:spPr>
      </p:pic>
      <p:sp>
        <p:nvSpPr>
          <p:cNvPr id="48" name="Freeform: Shape 47">
            <a:extLst>
              <a:ext uri="{FF2B5EF4-FFF2-40B4-BE49-F238E27FC236}">
                <a16:creationId xmlns:a16="http://schemas.microsoft.com/office/drawing/2014/main" id="{159575B1-A267-4B26-8C59-699ED555E616}"/>
              </a:ext>
            </a:extLst>
          </p:cNvPr>
          <p:cNvSpPr/>
          <p:nvPr userDrawn="1"/>
        </p:nvSpPr>
        <p:spPr>
          <a:xfrm>
            <a:off x="9157271" y="4055207"/>
            <a:ext cx="1261289" cy="1384718"/>
          </a:xfrm>
          <a:custGeom>
            <a:avLst/>
            <a:gdLst>
              <a:gd name="connsiteX0" fmla="*/ 885453 w 1000661"/>
              <a:gd name="connsiteY0" fmla="*/ 260637 h 1098584"/>
              <a:gd name="connsiteX1" fmla="*/ 848938 w 1000661"/>
              <a:gd name="connsiteY1" fmla="*/ 195793 h 1098584"/>
              <a:gd name="connsiteX2" fmla="*/ 809906 w 1000661"/>
              <a:gd name="connsiteY2" fmla="*/ 132837 h 1098584"/>
              <a:gd name="connsiteX3" fmla="*/ 717151 w 1000661"/>
              <a:gd name="connsiteY3" fmla="*/ 16159 h 1098584"/>
              <a:gd name="connsiteX4" fmla="*/ 702881 w 1000661"/>
              <a:gd name="connsiteY4" fmla="*/ 0 h 1098584"/>
              <a:gd name="connsiteX5" fmla="*/ 634889 w 1000661"/>
              <a:gd name="connsiteY5" fmla="*/ 70511 h 1098584"/>
              <a:gd name="connsiteX6" fmla="*/ 39956 w 1000661"/>
              <a:gd name="connsiteY6" fmla="*/ 665023 h 1098584"/>
              <a:gd name="connsiteX7" fmla="*/ 24637 w 1000661"/>
              <a:gd name="connsiteY7" fmla="*/ 680343 h 1098584"/>
              <a:gd name="connsiteX8" fmla="*/ 22748 w 1000661"/>
              <a:gd name="connsiteY8" fmla="*/ 750224 h 1098584"/>
              <a:gd name="connsiteX9" fmla="*/ 34080 w 1000661"/>
              <a:gd name="connsiteY9" fmla="*/ 761766 h 1098584"/>
              <a:gd name="connsiteX10" fmla="*/ 316542 w 1000661"/>
              <a:gd name="connsiteY10" fmla="*/ 1043807 h 1098584"/>
              <a:gd name="connsiteX11" fmla="*/ 343823 w 1000661"/>
              <a:gd name="connsiteY11" fmla="*/ 1069829 h 1098584"/>
              <a:gd name="connsiteX12" fmla="*/ 418321 w 1000661"/>
              <a:gd name="connsiteY12" fmla="*/ 1098579 h 1098584"/>
              <a:gd name="connsiteX13" fmla="*/ 531851 w 1000661"/>
              <a:gd name="connsiteY13" fmla="*/ 1047165 h 1098584"/>
              <a:gd name="connsiteX14" fmla="*/ 1000662 w 1000661"/>
              <a:gd name="connsiteY14" fmla="*/ 578144 h 1098584"/>
              <a:gd name="connsiteX15" fmla="*/ 885453 w 1000661"/>
              <a:gd name="connsiteY15" fmla="*/ 260637 h 109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661" h="1098584">
                <a:moveTo>
                  <a:pt x="885453" y="260637"/>
                </a:moveTo>
                <a:cubicBezTo>
                  <a:pt x="875589" y="237344"/>
                  <a:pt x="860900" y="218667"/>
                  <a:pt x="848938" y="195793"/>
                </a:cubicBezTo>
                <a:cubicBezTo>
                  <a:pt x="837019" y="174157"/>
                  <a:pt x="823987" y="153150"/>
                  <a:pt x="809906" y="132837"/>
                </a:cubicBezTo>
                <a:cubicBezTo>
                  <a:pt x="781743" y="91832"/>
                  <a:pt x="750748" y="52841"/>
                  <a:pt x="717151" y="16159"/>
                </a:cubicBezTo>
                <a:cubicBezTo>
                  <a:pt x="712744" y="10703"/>
                  <a:pt x="707707" y="5456"/>
                  <a:pt x="702881" y="0"/>
                </a:cubicBezTo>
                <a:lnTo>
                  <a:pt x="634889" y="70511"/>
                </a:lnTo>
                <a:lnTo>
                  <a:pt x="39956" y="665023"/>
                </a:lnTo>
                <a:cubicBezTo>
                  <a:pt x="34710" y="670060"/>
                  <a:pt x="29673" y="675096"/>
                  <a:pt x="24637" y="680343"/>
                </a:cubicBezTo>
                <a:cubicBezTo>
                  <a:pt x="-7890" y="714129"/>
                  <a:pt x="-7890" y="717906"/>
                  <a:pt x="22748" y="750224"/>
                </a:cubicBezTo>
                <a:lnTo>
                  <a:pt x="34080" y="761766"/>
                </a:lnTo>
                <a:lnTo>
                  <a:pt x="316542" y="1043807"/>
                </a:lnTo>
                <a:cubicBezTo>
                  <a:pt x="325356" y="1052831"/>
                  <a:pt x="334379" y="1061645"/>
                  <a:pt x="343823" y="1069829"/>
                </a:cubicBezTo>
                <a:cubicBezTo>
                  <a:pt x="364806" y="1087373"/>
                  <a:pt x="390998" y="1097467"/>
                  <a:pt x="418321" y="1098579"/>
                </a:cubicBezTo>
                <a:cubicBezTo>
                  <a:pt x="461886" y="1098957"/>
                  <a:pt x="503416" y="1080154"/>
                  <a:pt x="531851" y="1047165"/>
                </a:cubicBezTo>
                <a:cubicBezTo>
                  <a:pt x="687708" y="890342"/>
                  <a:pt x="843965" y="734002"/>
                  <a:pt x="1000662" y="578144"/>
                </a:cubicBezTo>
                <a:cubicBezTo>
                  <a:pt x="973633" y="468517"/>
                  <a:pt x="934999" y="362080"/>
                  <a:pt x="885453" y="260637"/>
                </a:cubicBezTo>
                <a:close/>
              </a:path>
            </a:pathLst>
          </a:custGeom>
          <a:solidFill>
            <a:srgbClr val="708BAC">
              <a:alpha val="44000"/>
            </a:srgbClr>
          </a:solidFill>
          <a:ln w="2095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130F6A8A-7508-4055-9E98-2AFD28625FEC}"/>
              </a:ext>
            </a:extLst>
          </p:cNvPr>
          <p:cNvSpPr/>
          <p:nvPr userDrawn="1"/>
        </p:nvSpPr>
        <p:spPr>
          <a:xfrm>
            <a:off x="8512502" y="1232315"/>
            <a:ext cx="3284159" cy="3137660"/>
          </a:xfrm>
          <a:custGeom>
            <a:avLst/>
            <a:gdLst>
              <a:gd name="connsiteX0" fmla="*/ 2576782 w 2605533"/>
              <a:gd name="connsiteY0" fmla="*/ 1591346 h 2489305"/>
              <a:gd name="connsiteX1" fmla="*/ 2543625 w 2605533"/>
              <a:gd name="connsiteY1" fmla="*/ 1556090 h 2489305"/>
              <a:gd name="connsiteX2" fmla="*/ 1053670 w 2605533"/>
              <a:gd name="connsiteY2" fmla="*/ 65087 h 2489305"/>
              <a:gd name="connsiteX3" fmla="*/ 1018415 w 2605533"/>
              <a:gd name="connsiteY3" fmla="*/ 31720 h 2489305"/>
              <a:gd name="connsiteX4" fmla="*/ 855989 w 2605533"/>
              <a:gd name="connsiteY4" fmla="*/ 31720 h 2489305"/>
              <a:gd name="connsiteX5" fmla="*/ 817166 w 2605533"/>
              <a:gd name="connsiteY5" fmla="*/ 68864 h 2489305"/>
              <a:gd name="connsiteX6" fmla="*/ 0 w 2605533"/>
              <a:gd name="connsiteY6" fmla="*/ 880365 h 2489305"/>
              <a:gd name="connsiteX7" fmla="*/ 83941 w 2605533"/>
              <a:gd name="connsiteY7" fmla="*/ 1028730 h 2489305"/>
              <a:gd name="connsiteX8" fmla="*/ 543938 w 2605533"/>
              <a:gd name="connsiteY8" fmla="*/ 1476556 h 2489305"/>
              <a:gd name="connsiteX9" fmla="*/ 1159856 w 2605533"/>
              <a:gd name="connsiteY9" fmla="*/ 1785879 h 2489305"/>
              <a:gd name="connsiteX10" fmla="*/ 1733383 w 2605533"/>
              <a:gd name="connsiteY10" fmla="*/ 2300438 h 2489305"/>
              <a:gd name="connsiteX11" fmla="*/ 1840198 w 2605533"/>
              <a:gd name="connsiteY11" fmla="*/ 2489305 h 2489305"/>
              <a:gd name="connsiteX12" fmla="*/ 1845025 w 2605533"/>
              <a:gd name="connsiteY12" fmla="*/ 2485108 h 2489305"/>
              <a:gd name="connsiteX13" fmla="*/ 2539008 w 2605533"/>
              <a:gd name="connsiteY13" fmla="*/ 1791125 h 2489305"/>
              <a:gd name="connsiteX14" fmla="*/ 2578460 w 2605533"/>
              <a:gd name="connsiteY14" fmla="*/ 1747056 h 2489305"/>
              <a:gd name="connsiteX15" fmla="*/ 2605531 w 2605533"/>
              <a:gd name="connsiteY15" fmla="*/ 1665424 h 2489305"/>
              <a:gd name="connsiteX16" fmla="*/ 2576782 w 2605533"/>
              <a:gd name="connsiteY16" fmla="*/ 1591346 h 248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05533" h="2489305">
                <a:moveTo>
                  <a:pt x="2576782" y="1591346"/>
                </a:moveTo>
                <a:cubicBezTo>
                  <a:pt x="2566499" y="1578964"/>
                  <a:pt x="2555796" y="1567422"/>
                  <a:pt x="2543625" y="1556090"/>
                </a:cubicBezTo>
                <a:lnTo>
                  <a:pt x="1053670" y="65087"/>
                </a:lnTo>
                <a:cubicBezTo>
                  <a:pt x="1042485" y="53377"/>
                  <a:pt x="1030713" y="42242"/>
                  <a:pt x="1018415" y="31720"/>
                </a:cubicBezTo>
                <a:cubicBezTo>
                  <a:pt x="972541" y="-10573"/>
                  <a:pt x="901871" y="-10573"/>
                  <a:pt x="855989" y="31720"/>
                </a:cubicBezTo>
                <a:cubicBezTo>
                  <a:pt x="842391" y="43394"/>
                  <a:pt x="829430" y="55795"/>
                  <a:pt x="817166" y="68864"/>
                </a:cubicBezTo>
                <a:cubicBezTo>
                  <a:pt x="586748" y="298863"/>
                  <a:pt x="232517" y="648268"/>
                  <a:pt x="0" y="880365"/>
                </a:cubicBezTo>
                <a:cubicBezTo>
                  <a:pt x="25602" y="931359"/>
                  <a:pt x="53513" y="981094"/>
                  <a:pt x="83941" y="1028730"/>
                </a:cubicBezTo>
                <a:cubicBezTo>
                  <a:pt x="198817" y="1212996"/>
                  <a:pt x="356659" y="1366661"/>
                  <a:pt x="543938" y="1476556"/>
                </a:cubicBezTo>
                <a:cubicBezTo>
                  <a:pt x="728399" y="1590716"/>
                  <a:pt x="942658" y="1665424"/>
                  <a:pt x="1159856" y="1785879"/>
                </a:cubicBezTo>
                <a:cubicBezTo>
                  <a:pt x="1391218" y="1906502"/>
                  <a:pt x="1588480" y="2083450"/>
                  <a:pt x="1733383" y="2300438"/>
                </a:cubicBezTo>
                <a:cubicBezTo>
                  <a:pt x="1772668" y="2361232"/>
                  <a:pt x="1808343" y="2424314"/>
                  <a:pt x="1840198" y="2489305"/>
                </a:cubicBezTo>
                <a:lnTo>
                  <a:pt x="1845025" y="2485108"/>
                </a:lnTo>
                <a:cubicBezTo>
                  <a:pt x="2076430" y="2253851"/>
                  <a:pt x="2307750" y="2022530"/>
                  <a:pt x="2539008" y="1791125"/>
                </a:cubicBezTo>
                <a:cubicBezTo>
                  <a:pt x="2552921" y="1777149"/>
                  <a:pt x="2566100" y="1762438"/>
                  <a:pt x="2578460" y="1747056"/>
                </a:cubicBezTo>
                <a:cubicBezTo>
                  <a:pt x="2596193" y="1723553"/>
                  <a:pt x="2605699" y="1694866"/>
                  <a:pt x="2605531" y="1665424"/>
                </a:cubicBezTo>
                <a:cubicBezTo>
                  <a:pt x="2603831" y="1638353"/>
                  <a:pt x="2593800" y="1612472"/>
                  <a:pt x="2576782" y="1591346"/>
                </a:cubicBezTo>
                <a:close/>
              </a:path>
            </a:pathLst>
          </a:custGeom>
          <a:solidFill>
            <a:srgbClr val="708BAC">
              <a:alpha val="44000"/>
            </a:srgbClr>
          </a:solidFill>
          <a:ln w="20955" cap="flat">
            <a:noFill/>
            <a:prstDash val="solid"/>
            <a:miter/>
          </a:ln>
        </p:spPr>
        <p:txBody>
          <a:bodyPr rtlCol="0" anchor="ctr"/>
          <a:lstStyle/>
          <a:p>
            <a:endParaRPr lang="en-US"/>
          </a:p>
        </p:txBody>
      </p:sp>
      <p:sp>
        <p:nvSpPr>
          <p:cNvPr id="60" name="Subtitle 2">
            <a:extLst>
              <a:ext uri="{FF2B5EF4-FFF2-40B4-BE49-F238E27FC236}">
                <a16:creationId xmlns:a16="http://schemas.microsoft.com/office/drawing/2014/main" id="{ADF69BAF-1DED-41D9-8310-880AEE28EEA2}"/>
              </a:ext>
            </a:extLst>
          </p:cNvPr>
          <p:cNvSpPr txBox="1">
            <a:spLocks/>
          </p:cNvSpPr>
          <p:nvPr userDrawn="1"/>
        </p:nvSpPr>
        <p:spPr>
          <a:xfrm>
            <a:off x="889168" y="2524219"/>
            <a:ext cx="5749376" cy="39409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dirty="0">
                <a:solidFill>
                  <a:srgbClr val="5A8AB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5A8AB5"/>
                </a:solidFill>
              </a:rPr>
              <a:t>Click to edit Master subtitle style</a:t>
            </a:r>
          </a:p>
        </p:txBody>
      </p:sp>
      <p:sp>
        <p:nvSpPr>
          <p:cNvPr id="62" name="Title 1">
            <a:extLst>
              <a:ext uri="{FF2B5EF4-FFF2-40B4-BE49-F238E27FC236}">
                <a16:creationId xmlns:a16="http://schemas.microsoft.com/office/drawing/2014/main" id="{0C3591C1-2927-4797-8E01-677026C73DB5}"/>
              </a:ext>
            </a:extLst>
          </p:cNvPr>
          <p:cNvSpPr>
            <a:spLocks noGrp="1"/>
          </p:cNvSpPr>
          <p:nvPr>
            <p:ph type="ctrTitle"/>
          </p:nvPr>
        </p:nvSpPr>
        <p:spPr>
          <a:xfrm>
            <a:off x="889168" y="752725"/>
            <a:ext cx="5749376" cy="1475238"/>
          </a:xfrm>
        </p:spPr>
        <p:txBody>
          <a:bodyPr anchor="b">
            <a:normAutofit/>
          </a:bodyPr>
          <a:lstStyle>
            <a:lvl1pPr algn="l">
              <a:defRPr sz="4800" b="1">
                <a:solidFill>
                  <a:srgbClr val="074975"/>
                </a:solidFill>
                <a:latin typeface="Century Gothic" panose="020B0502020202020204" pitchFamily="34" charset="0"/>
              </a:defRPr>
            </a:lvl1pPr>
          </a:lstStyle>
          <a:p>
            <a:r>
              <a:rPr lang="en-US" dirty="0"/>
              <a:t>Click to edit Master title style</a:t>
            </a:r>
          </a:p>
        </p:txBody>
      </p:sp>
      <p:cxnSp>
        <p:nvCxnSpPr>
          <p:cNvPr id="14" name="Straight Connector 13">
            <a:extLst>
              <a:ext uri="{FF2B5EF4-FFF2-40B4-BE49-F238E27FC236}">
                <a16:creationId xmlns:a16="http://schemas.microsoft.com/office/drawing/2014/main" id="{D8C83C1C-D9D9-40D1-BE59-0DC4E66792FA}"/>
              </a:ext>
            </a:extLst>
          </p:cNvPr>
          <p:cNvCxnSpPr>
            <a:cxnSpLocks/>
          </p:cNvCxnSpPr>
          <p:nvPr userDrawn="1"/>
        </p:nvCxnSpPr>
        <p:spPr>
          <a:xfrm>
            <a:off x="993782" y="3257791"/>
            <a:ext cx="4987376" cy="0"/>
          </a:xfrm>
          <a:prstGeom prst="line">
            <a:avLst/>
          </a:prstGeom>
          <a:ln w="19050">
            <a:solidFill>
              <a:srgbClr val="5A8AB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5451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CD5624-BCDF-4C41-AEEA-B00767DF8794}"/>
              </a:ext>
            </a:extLst>
          </p:cNvPr>
          <p:cNvSpPr/>
          <p:nvPr userDrawn="1"/>
        </p:nvSpPr>
        <p:spPr>
          <a:xfrm>
            <a:off x="1" y="0"/>
            <a:ext cx="12192000" cy="6848724"/>
          </a:xfrm>
          <a:prstGeom prst="rect">
            <a:avLst/>
          </a:prstGeom>
          <a:solidFill>
            <a:srgbClr val="DD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B6132C6-622C-4CF5-B68D-EED069B62274}"/>
              </a:ext>
            </a:extLst>
          </p:cNvPr>
          <p:cNvSpPr/>
          <p:nvPr userDrawn="1"/>
        </p:nvSpPr>
        <p:spPr>
          <a:xfrm>
            <a:off x="0" y="-1417"/>
            <a:ext cx="12192000" cy="269815"/>
          </a:xfrm>
          <a:prstGeom prst="rect">
            <a:avLst/>
          </a:prstGeom>
          <a:gradFill flip="none" rotWithShape="1">
            <a:gsLst>
              <a:gs pos="0">
                <a:srgbClr val="074975">
                  <a:shade val="30000"/>
                  <a:satMod val="115000"/>
                </a:srgbClr>
              </a:gs>
              <a:gs pos="50000">
                <a:srgbClr val="074975">
                  <a:shade val="67500"/>
                  <a:satMod val="115000"/>
                </a:srgbClr>
              </a:gs>
              <a:gs pos="100000">
                <a:srgbClr val="074975">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74975"/>
              </a:solidFill>
            </a:endParaRPr>
          </a:p>
        </p:txBody>
      </p:sp>
      <p:sp>
        <p:nvSpPr>
          <p:cNvPr id="24" name="Rectangle 23">
            <a:extLst>
              <a:ext uri="{FF2B5EF4-FFF2-40B4-BE49-F238E27FC236}">
                <a16:creationId xmlns:a16="http://schemas.microsoft.com/office/drawing/2014/main" id="{629FE0FC-183F-4BA3-B100-26FF77EE361F}"/>
              </a:ext>
            </a:extLst>
          </p:cNvPr>
          <p:cNvSpPr/>
          <p:nvPr userDrawn="1"/>
        </p:nvSpPr>
        <p:spPr>
          <a:xfrm flipV="1">
            <a:off x="-3" y="6588185"/>
            <a:ext cx="12192000" cy="269815"/>
          </a:xfrm>
          <a:prstGeom prst="rect">
            <a:avLst/>
          </a:prstGeom>
          <a:gradFill flip="none" rotWithShape="1">
            <a:gsLst>
              <a:gs pos="0">
                <a:srgbClr val="074975">
                  <a:shade val="30000"/>
                  <a:satMod val="115000"/>
                </a:srgbClr>
              </a:gs>
              <a:gs pos="50000">
                <a:srgbClr val="074975">
                  <a:shade val="67500"/>
                  <a:satMod val="115000"/>
                </a:srgbClr>
              </a:gs>
              <a:gs pos="100000">
                <a:srgbClr val="074975">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74975"/>
              </a:solidFill>
            </a:endParaRPr>
          </a:p>
        </p:txBody>
      </p:sp>
      <p:sp>
        <p:nvSpPr>
          <p:cNvPr id="3" name="Subtitle 2">
            <a:extLst>
              <a:ext uri="{FF2B5EF4-FFF2-40B4-BE49-F238E27FC236}">
                <a16:creationId xmlns:a16="http://schemas.microsoft.com/office/drawing/2014/main" id="{F18436D0-60C8-4D11-9A2C-8E5F44D1459E}"/>
              </a:ext>
            </a:extLst>
          </p:cNvPr>
          <p:cNvSpPr>
            <a:spLocks noGrp="1"/>
          </p:cNvSpPr>
          <p:nvPr>
            <p:ph type="subTitle" idx="1"/>
          </p:nvPr>
        </p:nvSpPr>
        <p:spPr>
          <a:xfrm>
            <a:off x="1133008" y="2493739"/>
            <a:ext cx="5749376" cy="394095"/>
          </a:xfrm>
        </p:spPr>
        <p:txBody>
          <a:bodyPr>
            <a:normAutofit/>
          </a:bodyPr>
          <a:lstStyle>
            <a:lvl1pPr marL="0" indent="0" algn="l" defTabSz="914400" rtl="0" eaLnBrk="1" latinLnBrk="0" hangingPunct="1">
              <a:buNone/>
              <a:defRPr lang="en-US" sz="2000" b="1" kern="1200" dirty="0">
                <a:solidFill>
                  <a:srgbClr val="5A8AB5"/>
                </a:solidFill>
                <a:latin typeface="Century Gothic" panose="020B050202020202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Freeform: Shape 10">
            <a:extLst>
              <a:ext uri="{FF2B5EF4-FFF2-40B4-BE49-F238E27FC236}">
                <a16:creationId xmlns:a16="http://schemas.microsoft.com/office/drawing/2014/main" id="{D38843A6-EC18-44FC-B0D5-A37DE25B608C}"/>
              </a:ext>
            </a:extLst>
          </p:cNvPr>
          <p:cNvSpPr/>
          <p:nvPr userDrawn="1"/>
        </p:nvSpPr>
        <p:spPr>
          <a:xfrm rot="2633279">
            <a:off x="10479872" y="-78213"/>
            <a:ext cx="2376728" cy="2190782"/>
          </a:xfrm>
          <a:custGeom>
            <a:avLst/>
            <a:gdLst>
              <a:gd name="connsiteX0" fmla="*/ 0 w 2376728"/>
              <a:gd name="connsiteY0" fmla="*/ 828630 h 2190782"/>
              <a:gd name="connsiteX1" fmla="*/ 861435 w 2376728"/>
              <a:gd name="connsiteY1" fmla="*/ 0 h 2190782"/>
              <a:gd name="connsiteX2" fmla="*/ 2376728 w 2376728"/>
              <a:gd name="connsiteY2" fmla="*/ 1575284 h 2190782"/>
              <a:gd name="connsiteX3" fmla="*/ 2376728 w 2376728"/>
              <a:gd name="connsiteY3" fmla="*/ 2060823 h 2190782"/>
              <a:gd name="connsiteX4" fmla="*/ 2246769 w 2376728"/>
              <a:gd name="connsiteY4" fmla="*/ 2190782 h 2190782"/>
              <a:gd name="connsiteX5" fmla="*/ 129959 w 2376728"/>
              <a:gd name="connsiteY5" fmla="*/ 2190782 h 2190782"/>
              <a:gd name="connsiteX6" fmla="*/ 0 w 2376728"/>
              <a:gd name="connsiteY6" fmla="*/ 2060823 h 219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728" h="2190782">
                <a:moveTo>
                  <a:pt x="0" y="828630"/>
                </a:moveTo>
                <a:lnTo>
                  <a:pt x="861435" y="0"/>
                </a:lnTo>
                <a:lnTo>
                  <a:pt x="2376728" y="1575284"/>
                </a:lnTo>
                <a:lnTo>
                  <a:pt x="2376728" y="2060823"/>
                </a:lnTo>
                <a:cubicBezTo>
                  <a:pt x="2376728" y="2132597"/>
                  <a:pt x="2318543" y="2190782"/>
                  <a:pt x="2246769" y="2190782"/>
                </a:cubicBezTo>
                <a:lnTo>
                  <a:pt x="129959" y="2190782"/>
                </a:lnTo>
                <a:cubicBezTo>
                  <a:pt x="58185" y="2190782"/>
                  <a:pt x="0" y="2132597"/>
                  <a:pt x="0" y="2060823"/>
                </a:cubicBezTo>
                <a:close/>
              </a:path>
            </a:pathLst>
          </a:custGeom>
          <a:gradFill flip="none" rotWithShape="1">
            <a:gsLst>
              <a:gs pos="0">
                <a:srgbClr val="FCB322">
                  <a:alpha val="42000"/>
                </a:srgbClr>
              </a:gs>
              <a:gs pos="100000">
                <a:srgbClr val="FCB322">
                  <a:alpha val="66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CFA0CEE2-8162-4BED-AD41-B656C0A6F8DE}"/>
              </a:ext>
            </a:extLst>
          </p:cNvPr>
          <p:cNvSpPr/>
          <p:nvPr userDrawn="1"/>
        </p:nvSpPr>
        <p:spPr>
          <a:xfrm rot="2633279">
            <a:off x="10469024" y="-271433"/>
            <a:ext cx="1417202" cy="1453112"/>
          </a:xfrm>
          <a:custGeom>
            <a:avLst/>
            <a:gdLst>
              <a:gd name="connsiteX0" fmla="*/ 0 w 1417202"/>
              <a:gd name="connsiteY0" fmla="*/ 778180 h 1453112"/>
              <a:gd name="connsiteX1" fmla="*/ 808988 w 1417202"/>
              <a:gd name="connsiteY1" fmla="*/ 0 h 1453112"/>
              <a:gd name="connsiteX2" fmla="*/ 1339709 w 1417202"/>
              <a:gd name="connsiteY2" fmla="*/ 0 h 1453112"/>
              <a:gd name="connsiteX3" fmla="*/ 1417202 w 1417202"/>
              <a:gd name="connsiteY3" fmla="*/ 77493 h 1453112"/>
              <a:gd name="connsiteX4" fmla="*/ 1417202 w 1417202"/>
              <a:gd name="connsiteY4" fmla="*/ 1375619 h 1453112"/>
              <a:gd name="connsiteX5" fmla="*/ 1339709 w 1417202"/>
              <a:gd name="connsiteY5" fmla="*/ 1453112 h 1453112"/>
              <a:gd name="connsiteX6" fmla="*/ 77493 w 1417202"/>
              <a:gd name="connsiteY6" fmla="*/ 1453112 h 1453112"/>
              <a:gd name="connsiteX7" fmla="*/ 0 w 1417202"/>
              <a:gd name="connsiteY7" fmla="*/ 1375619 h 145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7202" h="1453112">
                <a:moveTo>
                  <a:pt x="0" y="778180"/>
                </a:moveTo>
                <a:lnTo>
                  <a:pt x="808988" y="0"/>
                </a:lnTo>
                <a:lnTo>
                  <a:pt x="1339709" y="0"/>
                </a:lnTo>
                <a:cubicBezTo>
                  <a:pt x="1382507" y="0"/>
                  <a:pt x="1417202" y="34695"/>
                  <a:pt x="1417202" y="77493"/>
                </a:cubicBezTo>
                <a:lnTo>
                  <a:pt x="1417202" y="1375619"/>
                </a:lnTo>
                <a:cubicBezTo>
                  <a:pt x="1417202" y="1418417"/>
                  <a:pt x="1382507" y="1453112"/>
                  <a:pt x="1339709" y="1453112"/>
                </a:cubicBezTo>
                <a:lnTo>
                  <a:pt x="77493" y="1453112"/>
                </a:lnTo>
                <a:cubicBezTo>
                  <a:pt x="34695" y="1453112"/>
                  <a:pt x="0" y="1418417"/>
                  <a:pt x="0" y="1375619"/>
                </a:cubicBezTo>
                <a:close/>
              </a:path>
            </a:pathLst>
          </a:custGeom>
          <a:gradFill flip="none" rotWithShape="1">
            <a:gsLst>
              <a:gs pos="0">
                <a:srgbClr val="FCB322">
                  <a:alpha val="34000"/>
                </a:srgbClr>
              </a:gs>
              <a:gs pos="100000">
                <a:srgbClr val="FCB322">
                  <a:alpha val="66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261E0CA8-FC54-43A4-85A9-C251D69B238D}"/>
              </a:ext>
            </a:extLst>
          </p:cNvPr>
          <p:cNvSpPr/>
          <p:nvPr userDrawn="1"/>
        </p:nvSpPr>
        <p:spPr>
          <a:xfrm rot="2633279">
            <a:off x="10649305" y="4389736"/>
            <a:ext cx="2302331" cy="2436952"/>
          </a:xfrm>
          <a:custGeom>
            <a:avLst/>
            <a:gdLst>
              <a:gd name="connsiteX0" fmla="*/ 38064 w 2302331"/>
              <a:gd name="connsiteY0" fmla="*/ 38065 h 2436952"/>
              <a:gd name="connsiteX1" fmla="*/ 129959 w 2302331"/>
              <a:gd name="connsiteY1" fmla="*/ 0 h 2436952"/>
              <a:gd name="connsiteX2" fmla="*/ 527780 w 2302331"/>
              <a:gd name="connsiteY2" fmla="*/ 0 h 2436952"/>
              <a:gd name="connsiteX3" fmla="*/ 2302331 w 2302331"/>
              <a:gd name="connsiteY3" fmla="*/ 1844805 h 2436952"/>
              <a:gd name="connsiteX4" fmla="*/ 1686741 w 2302331"/>
              <a:gd name="connsiteY4" fmla="*/ 2436952 h 2436952"/>
              <a:gd name="connsiteX5" fmla="*/ 129959 w 2302331"/>
              <a:gd name="connsiteY5" fmla="*/ 2436952 h 2436952"/>
              <a:gd name="connsiteX6" fmla="*/ 0 w 2302331"/>
              <a:gd name="connsiteY6" fmla="*/ 2306993 h 2436952"/>
              <a:gd name="connsiteX7" fmla="*/ 0 w 2302331"/>
              <a:gd name="connsiteY7" fmla="*/ 129959 h 2436952"/>
              <a:gd name="connsiteX8" fmla="*/ 38064 w 2302331"/>
              <a:gd name="connsiteY8" fmla="*/ 38065 h 243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2331" h="2436952">
                <a:moveTo>
                  <a:pt x="38064" y="38065"/>
                </a:moveTo>
                <a:cubicBezTo>
                  <a:pt x="61583" y="14546"/>
                  <a:pt x="94072" y="0"/>
                  <a:pt x="129959" y="0"/>
                </a:cubicBezTo>
                <a:lnTo>
                  <a:pt x="527780" y="0"/>
                </a:lnTo>
                <a:lnTo>
                  <a:pt x="2302331" y="1844805"/>
                </a:lnTo>
                <a:lnTo>
                  <a:pt x="1686741" y="2436952"/>
                </a:lnTo>
                <a:lnTo>
                  <a:pt x="129959" y="2436952"/>
                </a:lnTo>
                <a:cubicBezTo>
                  <a:pt x="58185" y="2436952"/>
                  <a:pt x="0" y="2378767"/>
                  <a:pt x="0" y="2306993"/>
                </a:cubicBezTo>
                <a:lnTo>
                  <a:pt x="0" y="129959"/>
                </a:lnTo>
                <a:cubicBezTo>
                  <a:pt x="0" y="94072"/>
                  <a:pt x="14546" y="61582"/>
                  <a:pt x="38064" y="38065"/>
                </a:cubicBezTo>
                <a:close/>
              </a:path>
            </a:pathLst>
          </a:custGeom>
          <a:gradFill flip="none" rotWithShape="1">
            <a:gsLst>
              <a:gs pos="0">
                <a:srgbClr val="E86888">
                  <a:alpha val="18000"/>
                </a:srgbClr>
              </a:gs>
              <a:gs pos="100000">
                <a:srgbClr val="E86888">
                  <a:alpha val="84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5755BDE2-51C3-4D95-825A-B5D89AA6DA9D}"/>
              </a:ext>
            </a:extLst>
          </p:cNvPr>
          <p:cNvSpPr/>
          <p:nvPr userDrawn="1"/>
        </p:nvSpPr>
        <p:spPr>
          <a:xfrm rot="2633279">
            <a:off x="10506807" y="5377262"/>
            <a:ext cx="1417202" cy="1453112"/>
          </a:xfrm>
          <a:custGeom>
            <a:avLst/>
            <a:gdLst>
              <a:gd name="connsiteX0" fmla="*/ 22697 w 1417202"/>
              <a:gd name="connsiteY0" fmla="*/ 22698 h 1453112"/>
              <a:gd name="connsiteX1" fmla="*/ 77493 w 1417202"/>
              <a:gd name="connsiteY1" fmla="*/ 0 h 1453112"/>
              <a:gd name="connsiteX2" fmla="*/ 1339709 w 1417202"/>
              <a:gd name="connsiteY2" fmla="*/ 0 h 1453112"/>
              <a:gd name="connsiteX3" fmla="*/ 1417202 w 1417202"/>
              <a:gd name="connsiteY3" fmla="*/ 77493 h 1453112"/>
              <a:gd name="connsiteX4" fmla="*/ 1417202 w 1417202"/>
              <a:gd name="connsiteY4" fmla="*/ 1091403 h 1453112"/>
              <a:gd name="connsiteX5" fmla="*/ 1041173 w 1417202"/>
              <a:gd name="connsiteY5" fmla="*/ 1453112 h 1453112"/>
              <a:gd name="connsiteX6" fmla="*/ 77493 w 1417202"/>
              <a:gd name="connsiteY6" fmla="*/ 1453112 h 1453112"/>
              <a:gd name="connsiteX7" fmla="*/ 0 w 1417202"/>
              <a:gd name="connsiteY7" fmla="*/ 1375619 h 1453112"/>
              <a:gd name="connsiteX8" fmla="*/ 0 w 1417202"/>
              <a:gd name="connsiteY8" fmla="*/ 77493 h 1453112"/>
              <a:gd name="connsiteX9" fmla="*/ 22697 w 1417202"/>
              <a:gd name="connsiteY9" fmla="*/ 22698 h 145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202" h="1453112">
                <a:moveTo>
                  <a:pt x="22697" y="22698"/>
                </a:moveTo>
                <a:cubicBezTo>
                  <a:pt x="36721" y="8674"/>
                  <a:pt x="56094" y="0"/>
                  <a:pt x="77493" y="0"/>
                </a:cubicBezTo>
                <a:lnTo>
                  <a:pt x="1339709" y="0"/>
                </a:lnTo>
                <a:cubicBezTo>
                  <a:pt x="1382507" y="0"/>
                  <a:pt x="1417202" y="34695"/>
                  <a:pt x="1417202" y="77493"/>
                </a:cubicBezTo>
                <a:lnTo>
                  <a:pt x="1417202" y="1091403"/>
                </a:lnTo>
                <a:lnTo>
                  <a:pt x="1041173" y="1453112"/>
                </a:lnTo>
                <a:lnTo>
                  <a:pt x="77493" y="1453112"/>
                </a:lnTo>
                <a:cubicBezTo>
                  <a:pt x="34695" y="1453112"/>
                  <a:pt x="0" y="1418417"/>
                  <a:pt x="0" y="1375619"/>
                </a:cubicBezTo>
                <a:lnTo>
                  <a:pt x="0" y="77493"/>
                </a:lnTo>
                <a:cubicBezTo>
                  <a:pt x="0" y="56094"/>
                  <a:pt x="8674" y="36720"/>
                  <a:pt x="22697" y="22698"/>
                </a:cubicBezTo>
                <a:close/>
              </a:path>
            </a:pathLst>
          </a:custGeom>
          <a:gradFill>
            <a:gsLst>
              <a:gs pos="0">
                <a:srgbClr val="E39EB4">
                  <a:alpha val="37000"/>
                </a:srgbClr>
              </a:gs>
              <a:gs pos="100000">
                <a:srgbClr val="E86888">
                  <a:alpha val="72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7" name="Graphic 15">
            <a:extLst>
              <a:ext uri="{FF2B5EF4-FFF2-40B4-BE49-F238E27FC236}">
                <a16:creationId xmlns:a16="http://schemas.microsoft.com/office/drawing/2014/main" id="{112B1278-CFB9-49C3-9851-808E83E5A4D1}"/>
              </a:ext>
            </a:extLst>
          </p:cNvPr>
          <p:cNvGrpSpPr/>
          <p:nvPr userDrawn="1"/>
        </p:nvGrpSpPr>
        <p:grpSpPr>
          <a:xfrm>
            <a:off x="7518423" y="1249582"/>
            <a:ext cx="4217355" cy="4206240"/>
            <a:chOff x="7528767" y="1044722"/>
            <a:chExt cx="3998968" cy="3997504"/>
          </a:xfrm>
        </p:grpSpPr>
        <p:sp>
          <p:nvSpPr>
            <p:cNvPr id="18" name="Freeform: Shape 17">
              <a:extLst>
                <a:ext uri="{FF2B5EF4-FFF2-40B4-BE49-F238E27FC236}">
                  <a16:creationId xmlns:a16="http://schemas.microsoft.com/office/drawing/2014/main" id="{D0717EA5-33F0-4BB9-AFDC-F3E5D60B74B0}"/>
                </a:ext>
              </a:extLst>
            </p:cNvPr>
            <p:cNvSpPr/>
            <p:nvPr/>
          </p:nvSpPr>
          <p:spPr>
            <a:xfrm>
              <a:off x="9020143" y="3726655"/>
              <a:ext cx="1198307" cy="1315571"/>
            </a:xfrm>
            <a:custGeom>
              <a:avLst/>
              <a:gdLst>
                <a:gd name="connsiteX0" fmla="*/ 1060343 w 1198307"/>
                <a:gd name="connsiteY0" fmla="*/ 312117 h 1315571"/>
                <a:gd name="connsiteX1" fmla="*/ 1016617 w 1198307"/>
                <a:gd name="connsiteY1" fmla="*/ 234465 h 1315571"/>
                <a:gd name="connsiteX2" fmla="*/ 969874 w 1198307"/>
                <a:gd name="connsiteY2" fmla="*/ 159074 h 1315571"/>
                <a:gd name="connsiteX3" fmla="*/ 858799 w 1198307"/>
                <a:gd name="connsiteY3" fmla="*/ 19350 h 1315571"/>
                <a:gd name="connsiteX4" fmla="*/ 841711 w 1198307"/>
                <a:gd name="connsiteY4" fmla="*/ 0 h 1315571"/>
                <a:gd name="connsiteX5" fmla="*/ 760289 w 1198307"/>
                <a:gd name="connsiteY5" fmla="*/ 84438 h 1315571"/>
                <a:gd name="connsiteX6" fmla="*/ 47848 w 1198307"/>
                <a:gd name="connsiteY6" fmla="*/ 796376 h 1315571"/>
                <a:gd name="connsiteX7" fmla="*/ 29503 w 1198307"/>
                <a:gd name="connsiteY7" fmla="*/ 814721 h 1315571"/>
                <a:gd name="connsiteX8" fmla="*/ 27241 w 1198307"/>
                <a:gd name="connsiteY8" fmla="*/ 898404 h 1315571"/>
                <a:gd name="connsiteX9" fmla="*/ 40811 w 1198307"/>
                <a:gd name="connsiteY9" fmla="*/ 912226 h 1315571"/>
                <a:gd name="connsiteX10" fmla="*/ 379064 w 1198307"/>
                <a:gd name="connsiteY10" fmla="*/ 1249975 h 1315571"/>
                <a:gd name="connsiteX11" fmla="*/ 411733 w 1198307"/>
                <a:gd name="connsiteY11" fmla="*/ 1281137 h 1315571"/>
                <a:gd name="connsiteX12" fmla="*/ 500945 w 1198307"/>
                <a:gd name="connsiteY12" fmla="*/ 1315565 h 1315571"/>
                <a:gd name="connsiteX13" fmla="*/ 636900 w 1198307"/>
                <a:gd name="connsiteY13" fmla="*/ 1253996 h 1315571"/>
                <a:gd name="connsiteX14" fmla="*/ 1198308 w 1198307"/>
                <a:gd name="connsiteY14" fmla="*/ 692337 h 1315571"/>
                <a:gd name="connsiteX15" fmla="*/ 1060343 w 1198307"/>
                <a:gd name="connsiteY15" fmla="*/ 312117 h 131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8307" h="1315571">
                  <a:moveTo>
                    <a:pt x="1060343" y="312117"/>
                  </a:moveTo>
                  <a:cubicBezTo>
                    <a:pt x="1048532" y="284223"/>
                    <a:pt x="1030941" y="261857"/>
                    <a:pt x="1016617" y="234465"/>
                  </a:cubicBezTo>
                  <a:cubicBezTo>
                    <a:pt x="1002343" y="208556"/>
                    <a:pt x="986737" y="183400"/>
                    <a:pt x="969874" y="159074"/>
                  </a:cubicBezTo>
                  <a:cubicBezTo>
                    <a:pt x="936150" y="109970"/>
                    <a:pt x="899032" y="63278"/>
                    <a:pt x="858799" y="19350"/>
                  </a:cubicBezTo>
                  <a:cubicBezTo>
                    <a:pt x="853522" y="12816"/>
                    <a:pt x="847490" y="6534"/>
                    <a:pt x="841711" y="0"/>
                  </a:cubicBezTo>
                  <a:lnTo>
                    <a:pt x="760289" y="84438"/>
                  </a:lnTo>
                  <a:lnTo>
                    <a:pt x="47848" y="796376"/>
                  </a:lnTo>
                  <a:cubicBezTo>
                    <a:pt x="41565" y="802407"/>
                    <a:pt x="35534" y="808438"/>
                    <a:pt x="29503" y="814721"/>
                  </a:cubicBezTo>
                  <a:cubicBezTo>
                    <a:pt x="-9449" y="855180"/>
                    <a:pt x="-9449" y="859704"/>
                    <a:pt x="27241" y="898404"/>
                  </a:cubicBezTo>
                  <a:lnTo>
                    <a:pt x="40811" y="912226"/>
                  </a:lnTo>
                  <a:lnTo>
                    <a:pt x="379064" y="1249975"/>
                  </a:lnTo>
                  <a:cubicBezTo>
                    <a:pt x="389619" y="1260782"/>
                    <a:pt x="400425" y="1271336"/>
                    <a:pt x="411733" y="1281137"/>
                  </a:cubicBezTo>
                  <a:cubicBezTo>
                    <a:pt x="436861" y="1302146"/>
                    <a:pt x="468226" y="1314233"/>
                    <a:pt x="500945" y="1315565"/>
                  </a:cubicBezTo>
                  <a:cubicBezTo>
                    <a:pt x="553115" y="1316018"/>
                    <a:pt x="602848" y="1293501"/>
                    <a:pt x="636900" y="1253996"/>
                  </a:cubicBezTo>
                  <a:cubicBezTo>
                    <a:pt x="823541" y="1066199"/>
                    <a:pt x="1010661" y="878978"/>
                    <a:pt x="1198308" y="692337"/>
                  </a:cubicBezTo>
                  <a:cubicBezTo>
                    <a:pt x="1165940" y="561056"/>
                    <a:pt x="1119676" y="433596"/>
                    <a:pt x="1060343" y="312117"/>
                  </a:cubicBezTo>
                  <a:close/>
                </a:path>
              </a:pathLst>
            </a:custGeom>
            <a:gradFill>
              <a:gsLst>
                <a:gs pos="0">
                  <a:srgbClr val="5A8AB5">
                    <a:alpha val="33000"/>
                  </a:srgbClr>
                </a:gs>
                <a:gs pos="100000">
                  <a:srgbClr val="5A8AB5">
                    <a:alpha val="67000"/>
                  </a:srgbClr>
                </a:gs>
              </a:gsLst>
              <a:path path="circle">
                <a:fillToRect l="50000" t="50000" r="50000" b="50000"/>
              </a:path>
            </a:gradFill>
            <a:ln w="2509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B103360-3B30-4A14-A1C4-55C57CE00512}"/>
                </a:ext>
              </a:extLst>
            </p:cNvPr>
            <p:cNvSpPr/>
            <p:nvPr/>
          </p:nvSpPr>
          <p:spPr>
            <a:xfrm>
              <a:off x="7528767" y="2227137"/>
              <a:ext cx="2134055" cy="2147633"/>
            </a:xfrm>
            <a:custGeom>
              <a:avLst/>
              <a:gdLst>
                <a:gd name="connsiteX0" fmla="*/ 2070225 w 2134055"/>
                <a:gd name="connsiteY0" fmla="*/ 1274603 h 2147633"/>
                <a:gd name="connsiteX1" fmla="*/ 1370600 w 2134055"/>
                <a:gd name="connsiteY1" fmla="*/ 817234 h 2147633"/>
                <a:gd name="connsiteX2" fmla="*/ 1201725 w 2134055"/>
                <a:gd name="connsiteY2" fmla="*/ 673740 h 2147633"/>
                <a:gd name="connsiteX3" fmla="*/ 1124073 w 2134055"/>
                <a:gd name="connsiteY3" fmla="*/ 593826 h 2147633"/>
                <a:gd name="connsiteX4" fmla="*/ 1050442 w 2134055"/>
                <a:gd name="connsiteY4" fmla="*/ 510394 h 2147633"/>
                <a:gd name="connsiteX5" fmla="*/ 981334 w 2134055"/>
                <a:gd name="connsiteY5" fmla="*/ 422690 h 2147633"/>
                <a:gd name="connsiteX6" fmla="*/ 920519 w 2134055"/>
                <a:gd name="connsiteY6" fmla="*/ 330713 h 2147633"/>
                <a:gd name="connsiteX7" fmla="*/ 864478 w 2134055"/>
                <a:gd name="connsiteY7" fmla="*/ 236978 h 2147633"/>
                <a:gd name="connsiteX8" fmla="*/ 814218 w 2134055"/>
                <a:gd name="connsiteY8" fmla="*/ 139724 h 2147633"/>
                <a:gd name="connsiteX9" fmla="*/ 755162 w 2134055"/>
                <a:gd name="connsiteY9" fmla="*/ 0 h 2147633"/>
                <a:gd name="connsiteX10" fmla="*/ 74134 w 2134055"/>
                <a:gd name="connsiteY10" fmla="*/ 680023 h 2147633"/>
                <a:gd name="connsiteX11" fmla="*/ 34177 w 2134055"/>
                <a:gd name="connsiteY11" fmla="*/ 722241 h 2147633"/>
                <a:gd name="connsiteX12" fmla="*/ 0 w 2134055"/>
                <a:gd name="connsiteY12" fmla="*/ 814218 h 2147633"/>
                <a:gd name="connsiteX13" fmla="*/ 40460 w 2134055"/>
                <a:gd name="connsiteY13" fmla="*/ 918006 h 2147633"/>
                <a:gd name="connsiteX14" fmla="*/ 85443 w 2134055"/>
                <a:gd name="connsiteY14" fmla="*/ 964497 h 2147633"/>
                <a:gd name="connsiteX15" fmla="*/ 1218814 w 2134055"/>
                <a:gd name="connsiteY15" fmla="*/ 2096863 h 2147633"/>
                <a:gd name="connsiteX16" fmla="*/ 1250981 w 2134055"/>
                <a:gd name="connsiteY16" fmla="*/ 2128527 h 2147633"/>
                <a:gd name="connsiteX17" fmla="*/ 1316822 w 2134055"/>
                <a:gd name="connsiteY17" fmla="*/ 2130537 h 2147633"/>
                <a:gd name="connsiteX18" fmla="*/ 1344716 w 2134055"/>
                <a:gd name="connsiteY18" fmla="*/ 2103397 h 2147633"/>
                <a:gd name="connsiteX19" fmla="*/ 2134055 w 2134055"/>
                <a:gd name="connsiteY19" fmla="*/ 1320591 h 2147633"/>
                <a:gd name="connsiteX20" fmla="*/ 2070225 w 2134055"/>
                <a:gd name="connsiteY20" fmla="*/ 1274603 h 214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4055" h="2147633">
                  <a:moveTo>
                    <a:pt x="2070225" y="1274603"/>
                  </a:moveTo>
                  <a:cubicBezTo>
                    <a:pt x="1860890" y="1123822"/>
                    <a:pt x="1603557" y="998171"/>
                    <a:pt x="1370600" y="817234"/>
                  </a:cubicBezTo>
                  <a:cubicBezTo>
                    <a:pt x="1311544" y="773758"/>
                    <a:pt x="1256509" y="723247"/>
                    <a:pt x="1201725" y="673740"/>
                  </a:cubicBezTo>
                  <a:cubicBezTo>
                    <a:pt x="1173831" y="648610"/>
                    <a:pt x="1149957" y="620213"/>
                    <a:pt x="1124073" y="593826"/>
                  </a:cubicBezTo>
                  <a:cubicBezTo>
                    <a:pt x="1097878" y="567520"/>
                    <a:pt x="1073288" y="539658"/>
                    <a:pt x="1050442" y="510394"/>
                  </a:cubicBezTo>
                  <a:lnTo>
                    <a:pt x="981334" y="422690"/>
                  </a:lnTo>
                  <a:cubicBezTo>
                    <a:pt x="958214" y="394041"/>
                    <a:pt x="940874" y="361121"/>
                    <a:pt x="920519" y="330713"/>
                  </a:cubicBezTo>
                  <a:cubicBezTo>
                    <a:pt x="900163" y="300306"/>
                    <a:pt x="880813" y="269396"/>
                    <a:pt x="864478" y="236978"/>
                  </a:cubicBezTo>
                  <a:lnTo>
                    <a:pt x="814218" y="139724"/>
                  </a:lnTo>
                  <a:cubicBezTo>
                    <a:pt x="792857" y="93484"/>
                    <a:pt x="773004" y="47747"/>
                    <a:pt x="755162" y="0"/>
                  </a:cubicBezTo>
                  <a:cubicBezTo>
                    <a:pt x="666453" y="88207"/>
                    <a:pt x="263364" y="490792"/>
                    <a:pt x="74134" y="680023"/>
                  </a:cubicBezTo>
                  <a:cubicBezTo>
                    <a:pt x="60312" y="693593"/>
                    <a:pt x="46742" y="707666"/>
                    <a:pt x="34177" y="722241"/>
                  </a:cubicBezTo>
                  <a:cubicBezTo>
                    <a:pt x="13332" y="748508"/>
                    <a:pt x="1365" y="780715"/>
                    <a:pt x="0" y="814218"/>
                  </a:cubicBezTo>
                  <a:cubicBezTo>
                    <a:pt x="1887" y="852283"/>
                    <a:pt x="16086" y="888704"/>
                    <a:pt x="40460" y="918006"/>
                  </a:cubicBezTo>
                  <a:cubicBezTo>
                    <a:pt x="54784" y="934089"/>
                    <a:pt x="70113" y="949167"/>
                    <a:pt x="85443" y="964497"/>
                  </a:cubicBezTo>
                  <a:lnTo>
                    <a:pt x="1218814" y="2096863"/>
                  </a:lnTo>
                  <a:cubicBezTo>
                    <a:pt x="1229369" y="2107418"/>
                    <a:pt x="1239923" y="2118475"/>
                    <a:pt x="1250981" y="2128527"/>
                  </a:cubicBezTo>
                  <a:cubicBezTo>
                    <a:pt x="1280132" y="2153657"/>
                    <a:pt x="1289179" y="2153657"/>
                    <a:pt x="1316822" y="2130537"/>
                  </a:cubicBezTo>
                  <a:cubicBezTo>
                    <a:pt x="1326622" y="2121993"/>
                    <a:pt x="1335418" y="2112695"/>
                    <a:pt x="1344716" y="2103397"/>
                  </a:cubicBezTo>
                  <a:cubicBezTo>
                    <a:pt x="1574909" y="1873455"/>
                    <a:pt x="1895821" y="1558072"/>
                    <a:pt x="2134055" y="1320591"/>
                  </a:cubicBezTo>
                  <a:cubicBezTo>
                    <a:pt x="2112192" y="1304257"/>
                    <a:pt x="2092088" y="1289430"/>
                    <a:pt x="2070225" y="1274603"/>
                  </a:cubicBezTo>
                  <a:close/>
                </a:path>
              </a:pathLst>
            </a:custGeom>
            <a:gradFill>
              <a:gsLst>
                <a:gs pos="100000">
                  <a:srgbClr val="074975"/>
                </a:gs>
                <a:gs pos="0">
                  <a:srgbClr val="5A8AB5"/>
                </a:gs>
              </a:gsLst>
              <a:path path="circle">
                <a:fillToRect l="50000" t="50000" r="50000" b="50000"/>
              </a:path>
            </a:gradFill>
            <a:ln w="25098"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19312A6-8ED9-48FF-BD3A-60E1C132EC03}"/>
                </a:ext>
              </a:extLst>
            </p:cNvPr>
            <p:cNvSpPr/>
            <p:nvPr/>
          </p:nvSpPr>
          <p:spPr>
            <a:xfrm>
              <a:off x="8407569" y="1044722"/>
              <a:ext cx="3120166" cy="2980981"/>
            </a:xfrm>
            <a:custGeom>
              <a:avLst/>
              <a:gdLst>
                <a:gd name="connsiteX0" fmla="*/ 3085736 w 3120166"/>
                <a:gd name="connsiteY0" fmla="*/ 1905661 h 2980981"/>
                <a:gd name="connsiteX1" fmla="*/ 3046030 w 3120166"/>
                <a:gd name="connsiteY1" fmla="*/ 1863442 h 2980981"/>
                <a:gd name="connsiteX2" fmla="*/ 1261787 w 3120166"/>
                <a:gd name="connsiteY2" fmla="*/ 77943 h 2980981"/>
                <a:gd name="connsiteX3" fmla="*/ 1219568 w 3120166"/>
                <a:gd name="connsiteY3" fmla="*/ 37986 h 2980981"/>
                <a:gd name="connsiteX4" fmla="*/ 1025060 w 3120166"/>
                <a:gd name="connsiteY4" fmla="*/ 37986 h 2980981"/>
                <a:gd name="connsiteX5" fmla="*/ 978569 w 3120166"/>
                <a:gd name="connsiteY5" fmla="*/ 82466 h 2980981"/>
                <a:gd name="connsiteX6" fmla="*/ 0 w 3120166"/>
                <a:gd name="connsiteY6" fmla="*/ 1054250 h 2980981"/>
                <a:gd name="connsiteX7" fmla="*/ 100521 w 3120166"/>
                <a:gd name="connsiteY7" fmla="*/ 1231921 h 2980981"/>
                <a:gd name="connsiteX8" fmla="*/ 651374 w 3120166"/>
                <a:gd name="connsiteY8" fmla="*/ 1768199 h 2980981"/>
                <a:gd name="connsiteX9" fmla="*/ 1388945 w 3120166"/>
                <a:gd name="connsiteY9" fmla="*/ 2138618 h 2980981"/>
                <a:gd name="connsiteX10" fmla="*/ 2075753 w 3120166"/>
                <a:gd name="connsiteY10" fmla="*/ 2754810 h 2980981"/>
                <a:gd name="connsiteX11" fmla="*/ 2203666 w 3120166"/>
                <a:gd name="connsiteY11" fmla="*/ 2980982 h 2980981"/>
                <a:gd name="connsiteX12" fmla="*/ 2209446 w 3120166"/>
                <a:gd name="connsiteY12" fmla="*/ 2975956 h 2980981"/>
                <a:gd name="connsiteX13" fmla="*/ 3040501 w 3120166"/>
                <a:gd name="connsiteY13" fmla="*/ 2144900 h 2980981"/>
                <a:gd name="connsiteX14" fmla="*/ 3087746 w 3120166"/>
                <a:gd name="connsiteY14" fmla="*/ 2092127 h 2980981"/>
                <a:gd name="connsiteX15" fmla="*/ 3120164 w 3120166"/>
                <a:gd name="connsiteY15" fmla="*/ 1994371 h 2980981"/>
                <a:gd name="connsiteX16" fmla="*/ 3085736 w 3120166"/>
                <a:gd name="connsiteY16" fmla="*/ 1905661 h 29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0166" h="2980981">
                  <a:moveTo>
                    <a:pt x="3085736" y="1905661"/>
                  </a:moveTo>
                  <a:cubicBezTo>
                    <a:pt x="3073422" y="1890834"/>
                    <a:pt x="3060606" y="1877012"/>
                    <a:pt x="3046030" y="1863442"/>
                  </a:cubicBezTo>
                  <a:lnTo>
                    <a:pt x="1261787" y="77943"/>
                  </a:lnTo>
                  <a:cubicBezTo>
                    <a:pt x="1248392" y="63920"/>
                    <a:pt x="1234294" y="50586"/>
                    <a:pt x="1219568" y="37986"/>
                  </a:cubicBezTo>
                  <a:cubicBezTo>
                    <a:pt x="1164633" y="-12662"/>
                    <a:pt x="1080005" y="-12662"/>
                    <a:pt x="1025060" y="37986"/>
                  </a:cubicBezTo>
                  <a:cubicBezTo>
                    <a:pt x="1008776" y="51965"/>
                    <a:pt x="993255" y="66815"/>
                    <a:pt x="978569" y="82466"/>
                  </a:cubicBezTo>
                  <a:cubicBezTo>
                    <a:pt x="702640" y="357893"/>
                    <a:pt x="278443" y="776310"/>
                    <a:pt x="0" y="1054250"/>
                  </a:cubicBezTo>
                  <a:cubicBezTo>
                    <a:pt x="30659" y="1115317"/>
                    <a:pt x="64082" y="1174875"/>
                    <a:pt x="100521" y="1231921"/>
                  </a:cubicBezTo>
                  <a:cubicBezTo>
                    <a:pt x="238086" y="1452581"/>
                    <a:pt x="427105" y="1636597"/>
                    <a:pt x="651374" y="1768199"/>
                  </a:cubicBezTo>
                  <a:cubicBezTo>
                    <a:pt x="872269" y="1904907"/>
                    <a:pt x="1128848" y="1994371"/>
                    <a:pt x="1388945" y="2138618"/>
                  </a:cubicBezTo>
                  <a:cubicBezTo>
                    <a:pt x="1666006" y="2283066"/>
                    <a:pt x="1902230" y="2494964"/>
                    <a:pt x="2075753" y="2754810"/>
                  </a:cubicBezTo>
                  <a:cubicBezTo>
                    <a:pt x="2122797" y="2827612"/>
                    <a:pt x="2165518" y="2903153"/>
                    <a:pt x="2203666" y="2980982"/>
                  </a:cubicBezTo>
                  <a:lnTo>
                    <a:pt x="2209446" y="2975956"/>
                  </a:lnTo>
                  <a:cubicBezTo>
                    <a:pt x="2486557" y="2699021"/>
                    <a:pt x="2763567" y="2422011"/>
                    <a:pt x="3040501" y="2144900"/>
                  </a:cubicBezTo>
                  <a:cubicBezTo>
                    <a:pt x="3057163" y="2128164"/>
                    <a:pt x="3072944" y="2110547"/>
                    <a:pt x="3087746" y="2092127"/>
                  </a:cubicBezTo>
                  <a:cubicBezTo>
                    <a:pt x="3108981" y="2063981"/>
                    <a:pt x="3120365" y="2029628"/>
                    <a:pt x="3120164" y="1994371"/>
                  </a:cubicBezTo>
                  <a:cubicBezTo>
                    <a:pt x="3118128" y="1961953"/>
                    <a:pt x="3106116" y="1930960"/>
                    <a:pt x="3085736" y="1905661"/>
                  </a:cubicBezTo>
                  <a:close/>
                </a:path>
              </a:pathLst>
            </a:custGeom>
            <a:gradFill>
              <a:gsLst>
                <a:gs pos="0">
                  <a:srgbClr val="5A8AB5">
                    <a:alpha val="45000"/>
                  </a:srgbClr>
                </a:gs>
                <a:gs pos="100000">
                  <a:srgbClr val="5A8AB5"/>
                </a:gs>
              </a:gsLst>
              <a:path path="circle">
                <a:fillToRect l="50000" t="50000" r="50000" b="50000"/>
              </a:path>
            </a:gradFill>
            <a:ln w="25098" cap="flat">
              <a:noFill/>
              <a:prstDash val="solid"/>
              <a:miter/>
            </a:ln>
          </p:spPr>
          <p:txBody>
            <a:bodyPr rtlCol="0" anchor="ctr"/>
            <a:lstStyle/>
            <a:p>
              <a:endParaRPr lang="en-US"/>
            </a:p>
          </p:txBody>
        </p:sp>
      </p:grpSp>
      <p:sp>
        <p:nvSpPr>
          <p:cNvPr id="21" name="Title 1">
            <a:extLst>
              <a:ext uri="{FF2B5EF4-FFF2-40B4-BE49-F238E27FC236}">
                <a16:creationId xmlns:a16="http://schemas.microsoft.com/office/drawing/2014/main" id="{0CD2850B-3401-4D3C-9D44-10F7EDC8CE46}"/>
              </a:ext>
            </a:extLst>
          </p:cNvPr>
          <p:cNvSpPr>
            <a:spLocks noGrp="1"/>
          </p:cNvSpPr>
          <p:nvPr>
            <p:ph type="ctrTitle"/>
          </p:nvPr>
        </p:nvSpPr>
        <p:spPr>
          <a:xfrm>
            <a:off x="1133008" y="722245"/>
            <a:ext cx="5749376" cy="1475238"/>
          </a:xfrm>
        </p:spPr>
        <p:txBody>
          <a:bodyPr anchor="b">
            <a:normAutofit/>
          </a:bodyPr>
          <a:lstStyle>
            <a:lvl1pPr algn="l">
              <a:defRPr sz="4800" b="1">
                <a:solidFill>
                  <a:srgbClr val="074975"/>
                </a:solidFill>
                <a:latin typeface="Century Gothic" panose="020B0502020202020204" pitchFamily="34" charset="0"/>
              </a:defRPr>
            </a:lvl1pPr>
          </a:lstStyle>
          <a:p>
            <a:r>
              <a:rPr lang="en-US" dirty="0"/>
              <a:t>Click to edit Master title style</a:t>
            </a:r>
          </a:p>
        </p:txBody>
      </p:sp>
      <p:cxnSp>
        <p:nvCxnSpPr>
          <p:cNvPr id="23" name="Straight Connector 22">
            <a:extLst>
              <a:ext uri="{FF2B5EF4-FFF2-40B4-BE49-F238E27FC236}">
                <a16:creationId xmlns:a16="http://schemas.microsoft.com/office/drawing/2014/main" id="{25525041-D5E7-49E5-BFF9-174FC283285B}"/>
              </a:ext>
            </a:extLst>
          </p:cNvPr>
          <p:cNvCxnSpPr>
            <a:cxnSpLocks/>
          </p:cNvCxnSpPr>
          <p:nvPr userDrawn="1"/>
        </p:nvCxnSpPr>
        <p:spPr>
          <a:xfrm>
            <a:off x="1133008" y="3253916"/>
            <a:ext cx="4987376" cy="0"/>
          </a:xfrm>
          <a:prstGeom prst="line">
            <a:avLst/>
          </a:prstGeom>
          <a:ln w="19050">
            <a:solidFill>
              <a:srgbClr val="5A8AB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629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Slide">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44AE21C7-D885-43AB-85B4-091732934688}"/>
              </a:ext>
            </a:extLst>
          </p:cNvPr>
          <p:cNvSpPr/>
          <p:nvPr userDrawn="1"/>
        </p:nvSpPr>
        <p:spPr>
          <a:xfrm>
            <a:off x="-3" y="-1416"/>
            <a:ext cx="12192000" cy="6859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Slide Number Placeholder 5">
            <a:extLst>
              <a:ext uri="{FF2B5EF4-FFF2-40B4-BE49-F238E27FC236}">
                <a16:creationId xmlns:a16="http://schemas.microsoft.com/office/drawing/2014/main" id="{B161DD6A-B88D-489D-9BA3-2BB3DDB5D598}"/>
              </a:ext>
            </a:extLst>
          </p:cNvPr>
          <p:cNvSpPr>
            <a:spLocks noGrp="1"/>
          </p:cNvSpPr>
          <p:nvPr>
            <p:ph type="sldNum" sz="quarter" idx="12"/>
          </p:nvPr>
        </p:nvSpPr>
        <p:spPr>
          <a:xfrm>
            <a:off x="627721" y="5738693"/>
            <a:ext cx="2743200" cy="365125"/>
          </a:xfrm>
        </p:spPr>
        <p:txBody>
          <a:bodyPr/>
          <a:lstStyle>
            <a:lvl1pPr algn="l">
              <a:defRPr>
                <a:solidFill>
                  <a:srgbClr val="074975"/>
                </a:solidFill>
              </a:defRPr>
            </a:lvl1pPr>
          </a:lstStyle>
          <a:p>
            <a:fld id="{7E68E447-13C0-421B-B222-9B30BD94899B}" type="slidenum">
              <a:rPr lang="en-US" smtClean="0"/>
              <a:pPr/>
              <a:t>‹#›</a:t>
            </a:fld>
            <a:endParaRPr lang="en-US" dirty="0"/>
          </a:p>
        </p:txBody>
      </p:sp>
      <p:sp>
        <p:nvSpPr>
          <p:cNvPr id="33" name="Rectangle 32">
            <a:extLst>
              <a:ext uri="{FF2B5EF4-FFF2-40B4-BE49-F238E27FC236}">
                <a16:creationId xmlns:a16="http://schemas.microsoft.com/office/drawing/2014/main" id="{0592D0BA-3078-4BD8-927D-27D798A5A6FB}"/>
              </a:ext>
            </a:extLst>
          </p:cNvPr>
          <p:cNvSpPr/>
          <p:nvPr userDrawn="1"/>
        </p:nvSpPr>
        <p:spPr>
          <a:xfrm>
            <a:off x="0" y="-1417"/>
            <a:ext cx="12192000" cy="269815"/>
          </a:xfrm>
          <a:prstGeom prst="rect">
            <a:avLst/>
          </a:prstGeom>
          <a:gradFill flip="none" rotWithShape="1">
            <a:gsLst>
              <a:gs pos="0">
                <a:srgbClr val="074975">
                  <a:shade val="30000"/>
                  <a:satMod val="115000"/>
                </a:srgbClr>
              </a:gs>
              <a:gs pos="50000">
                <a:srgbClr val="074975">
                  <a:shade val="67500"/>
                  <a:satMod val="115000"/>
                </a:srgbClr>
              </a:gs>
              <a:gs pos="100000">
                <a:srgbClr val="074975">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74975"/>
              </a:solidFill>
            </a:endParaRPr>
          </a:p>
        </p:txBody>
      </p:sp>
      <p:sp>
        <p:nvSpPr>
          <p:cNvPr id="34" name="Rectangle 33">
            <a:extLst>
              <a:ext uri="{FF2B5EF4-FFF2-40B4-BE49-F238E27FC236}">
                <a16:creationId xmlns:a16="http://schemas.microsoft.com/office/drawing/2014/main" id="{42858E38-E443-4F72-ACE9-EDDBBC084B22}"/>
              </a:ext>
            </a:extLst>
          </p:cNvPr>
          <p:cNvSpPr/>
          <p:nvPr userDrawn="1"/>
        </p:nvSpPr>
        <p:spPr>
          <a:xfrm flipV="1">
            <a:off x="-3" y="6588185"/>
            <a:ext cx="12192000" cy="269815"/>
          </a:xfrm>
          <a:prstGeom prst="rect">
            <a:avLst/>
          </a:prstGeom>
          <a:gradFill flip="none" rotWithShape="1">
            <a:gsLst>
              <a:gs pos="0">
                <a:srgbClr val="074975">
                  <a:shade val="30000"/>
                  <a:satMod val="115000"/>
                </a:srgbClr>
              </a:gs>
              <a:gs pos="50000">
                <a:srgbClr val="074975">
                  <a:shade val="67500"/>
                  <a:satMod val="115000"/>
                </a:srgbClr>
              </a:gs>
              <a:gs pos="100000">
                <a:srgbClr val="074975">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74975"/>
              </a:solidFill>
            </a:endParaRPr>
          </a:p>
        </p:txBody>
      </p:sp>
      <p:sp>
        <p:nvSpPr>
          <p:cNvPr id="35" name="Freeform: Shape 34">
            <a:extLst>
              <a:ext uri="{FF2B5EF4-FFF2-40B4-BE49-F238E27FC236}">
                <a16:creationId xmlns:a16="http://schemas.microsoft.com/office/drawing/2014/main" id="{49DF0D88-3D61-4662-8773-BC5AB62EA33C}"/>
              </a:ext>
            </a:extLst>
          </p:cNvPr>
          <p:cNvSpPr/>
          <p:nvPr userDrawn="1"/>
        </p:nvSpPr>
        <p:spPr>
          <a:xfrm rot="2633279">
            <a:off x="10479872" y="-78213"/>
            <a:ext cx="2376728" cy="2190782"/>
          </a:xfrm>
          <a:custGeom>
            <a:avLst/>
            <a:gdLst>
              <a:gd name="connsiteX0" fmla="*/ 0 w 2376728"/>
              <a:gd name="connsiteY0" fmla="*/ 828630 h 2190782"/>
              <a:gd name="connsiteX1" fmla="*/ 861435 w 2376728"/>
              <a:gd name="connsiteY1" fmla="*/ 0 h 2190782"/>
              <a:gd name="connsiteX2" fmla="*/ 2376728 w 2376728"/>
              <a:gd name="connsiteY2" fmla="*/ 1575284 h 2190782"/>
              <a:gd name="connsiteX3" fmla="*/ 2376728 w 2376728"/>
              <a:gd name="connsiteY3" fmla="*/ 2060823 h 2190782"/>
              <a:gd name="connsiteX4" fmla="*/ 2246769 w 2376728"/>
              <a:gd name="connsiteY4" fmla="*/ 2190782 h 2190782"/>
              <a:gd name="connsiteX5" fmla="*/ 129959 w 2376728"/>
              <a:gd name="connsiteY5" fmla="*/ 2190782 h 2190782"/>
              <a:gd name="connsiteX6" fmla="*/ 0 w 2376728"/>
              <a:gd name="connsiteY6" fmla="*/ 2060823 h 219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728" h="2190782">
                <a:moveTo>
                  <a:pt x="0" y="828630"/>
                </a:moveTo>
                <a:lnTo>
                  <a:pt x="861435" y="0"/>
                </a:lnTo>
                <a:lnTo>
                  <a:pt x="2376728" y="1575284"/>
                </a:lnTo>
                <a:lnTo>
                  <a:pt x="2376728" y="2060823"/>
                </a:lnTo>
                <a:cubicBezTo>
                  <a:pt x="2376728" y="2132597"/>
                  <a:pt x="2318543" y="2190782"/>
                  <a:pt x="2246769" y="2190782"/>
                </a:cubicBezTo>
                <a:lnTo>
                  <a:pt x="129959" y="2190782"/>
                </a:lnTo>
                <a:cubicBezTo>
                  <a:pt x="58185" y="2190782"/>
                  <a:pt x="0" y="2132597"/>
                  <a:pt x="0" y="2060823"/>
                </a:cubicBezTo>
                <a:close/>
              </a:path>
            </a:pathLst>
          </a:custGeom>
          <a:gradFill flip="none" rotWithShape="1">
            <a:gsLst>
              <a:gs pos="0">
                <a:srgbClr val="FCB322">
                  <a:alpha val="42000"/>
                </a:srgbClr>
              </a:gs>
              <a:gs pos="100000">
                <a:srgbClr val="FCB322">
                  <a:alpha val="66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022A5E69-1369-4548-AFC5-37655E527D1E}"/>
              </a:ext>
            </a:extLst>
          </p:cNvPr>
          <p:cNvSpPr/>
          <p:nvPr userDrawn="1"/>
        </p:nvSpPr>
        <p:spPr>
          <a:xfrm rot="2633279">
            <a:off x="10469024" y="-271433"/>
            <a:ext cx="1417202" cy="1453112"/>
          </a:xfrm>
          <a:custGeom>
            <a:avLst/>
            <a:gdLst>
              <a:gd name="connsiteX0" fmla="*/ 0 w 1417202"/>
              <a:gd name="connsiteY0" fmla="*/ 778180 h 1453112"/>
              <a:gd name="connsiteX1" fmla="*/ 808988 w 1417202"/>
              <a:gd name="connsiteY1" fmla="*/ 0 h 1453112"/>
              <a:gd name="connsiteX2" fmla="*/ 1339709 w 1417202"/>
              <a:gd name="connsiteY2" fmla="*/ 0 h 1453112"/>
              <a:gd name="connsiteX3" fmla="*/ 1417202 w 1417202"/>
              <a:gd name="connsiteY3" fmla="*/ 77493 h 1453112"/>
              <a:gd name="connsiteX4" fmla="*/ 1417202 w 1417202"/>
              <a:gd name="connsiteY4" fmla="*/ 1375619 h 1453112"/>
              <a:gd name="connsiteX5" fmla="*/ 1339709 w 1417202"/>
              <a:gd name="connsiteY5" fmla="*/ 1453112 h 1453112"/>
              <a:gd name="connsiteX6" fmla="*/ 77493 w 1417202"/>
              <a:gd name="connsiteY6" fmla="*/ 1453112 h 1453112"/>
              <a:gd name="connsiteX7" fmla="*/ 0 w 1417202"/>
              <a:gd name="connsiteY7" fmla="*/ 1375619 h 145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7202" h="1453112">
                <a:moveTo>
                  <a:pt x="0" y="778180"/>
                </a:moveTo>
                <a:lnTo>
                  <a:pt x="808988" y="0"/>
                </a:lnTo>
                <a:lnTo>
                  <a:pt x="1339709" y="0"/>
                </a:lnTo>
                <a:cubicBezTo>
                  <a:pt x="1382507" y="0"/>
                  <a:pt x="1417202" y="34695"/>
                  <a:pt x="1417202" y="77493"/>
                </a:cubicBezTo>
                <a:lnTo>
                  <a:pt x="1417202" y="1375619"/>
                </a:lnTo>
                <a:cubicBezTo>
                  <a:pt x="1417202" y="1418417"/>
                  <a:pt x="1382507" y="1453112"/>
                  <a:pt x="1339709" y="1453112"/>
                </a:cubicBezTo>
                <a:lnTo>
                  <a:pt x="77493" y="1453112"/>
                </a:lnTo>
                <a:cubicBezTo>
                  <a:pt x="34695" y="1453112"/>
                  <a:pt x="0" y="1418417"/>
                  <a:pt x="0" y="1375619"/>
                </a:cubicBezTo>
                <a:close/>
              </a:path>
            </a:pathLst>
          </a:custGeom>
          <a:gradFill flip="none" rotWithShape="1">
            <a:gsLst>
              <a:gs pos="0">
                <a:srgbClr val="FCB322">
                  <a:alpha val="34000"/>
                </a:srgbClr>
              </a:gs>
              <a:gs pos="100000">
                <a:srgbClr val="FCB322">
                  <a:alpha val="66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9" name="Graphic 15">
            <a:extLst>
              <a:ext uri="{FF2B5EF4-FFF2-40B4-BE49-F238E27FC236}">
                <a16:creationId xmlns:a16="http://schemas.microsoft.com/office/drawing/2014/main" id="{C6F569B3-51EF-410E-862F-B550CE1B813D}"/>
              </a:ext>
            </a:extLst>
          </p:cNvPr>
          <p:cNvGrpSpPr/>
          <p:nvPr userDrawn="1"/>
        </p:nvGrpSpPr>
        <p:grpSpPr>
          <a:xfrm>
            <a:off x="7616209" y="1246314"/>
            <a:ext cx="4217356" cy="4206241"/>
            <a:chOff x="7528767" y="1044721"/>
            <a:chExt cx="3998969" cy="3997505"/>
          </a:xfrm>
        </p:grpSpPr>
        <p:sp>
          <p:nvSpPr>
            <p:cNvPr id="40" name="Freeform: Shape 39">
              <a:extLst>
                <a:ext uri="{FF2B5EF4-FFF2-40B4-BE49-F238E27FC236}">
                  <a16:creationId xmlns:a16="http://schemas.microsoft.com/office/drawing/2014/main" id="{FAB803AB-98C3-4413-A9B4-F202F485946E}"/>
                </a:ext>
              </a:extLst>
            </p:cNvPr>
            <p:cNvSpPr/>
            <p:nvPr/>
          </p:nvSpPr>
          <p:spPr>
            <a:xfrm>
              <a:off x="9020143" y="3726655"/>
              <a:ext cx="1198307" cy="1315571"/>
            </a:xfrm>
            <a:custGeom>
              <a:avLst/>
              <a:gdLst>
                <a:gd name="connsiteX0" fmla="*/ 1060343 w 1198307"/>
                <a:gd name="connsiteY0" fmla="*/ 312117 h 1315571"/>
                <a:gd name="connsiteX1" fmla="*/ 1016617 w 1198307"/>
                <a:gd name="connsiteY1" fmla="*/ 234465 h 1315571"/>
                <a:gd name="connsiteX2" fmla="*/ 969874 w 1198307"/>
                <a:gd name="connsiteY2" fmla="*/ 159074 h 1315571"/>
                <a:gd name="connsiteX3" fmla="*/ 858799 w 1198307"/>
                <a:gd name="connsiteY3" fmla="*/ 19350 h 1315571"/>
                <a:gd name="connsiteX4" fmla="*/ 841711 w 1198307"/>
                <a:gd name="connsiteY4" fmla="*/ 0 h 1315571"/>
                <a:gd name="connsiteX5" fmla="*/ 760289 w 1198307"/>
                <a:gd name="connsiteY5" fmla="*/ 84438 h 1315571"/>
                <a:gd name="connsiteX6" fmla="*/ 47848 w 1198307"/>
                <a:gd name="connsiteY6" fmla="*/ 796376 h 1315571"/>
                <a:gd name="connsiteX7" fmla="*/ 29503 w 1198307"/>
                <a:gd name="connsiteY7" fmla="*/ 814721 h 1315571"/>
                <a:gd name="connsiteX8" fmla="*/ 27241 w 1198307"/>
                <a:gd name="connsiteY8" fmla="*/ 898404 h 1315571"/>
                <a:gd name="connsiteX9" fmla="*/ 40811 w 1198307"/>
                <a:gd name="connsiteY9" fmla="*/ 912226 h 1315571"/>
                <a:gd name="connsiteX10" fmla="*/ 379064 w 1198307"/>
                <a:gd name="connsiteY10" fmla="*/ 1249975 h 1315571"/>
                <a:gd name="connsiteX11" fmla="*/ 411733 w 1198307"/>
                <a:gd name="connsiteY11" fmla="*/ 1281137 h 1315571"/>
                <a:gd name="connsiteX12" fmla="*/ 500945 w 1198307"/>
                <a:gd name="connsiteY12" fmla="*/ 1315565 h 1315571"/>
                <a:gd name="connsiteX13" fmla="*/ 636900 w 1198307"/>
                <a:gd name="connsiteY13" fmla="*/ 1253996 h 1315571"/>
                <a:gd name="connsiteX14" fmla="*/ 1198308 w 1198307"/>
                <a:gd name="connsiteY14" fmla="*/ 692337 h 1315571"/>
                <a:gd name="connsiteX15" fmla="*/ 1060343 w 1198307"/>
                <a:gd name="connsiteY15" fmla="*/ 312117 h 131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8307" h="1315571">
                  <a:moveTo>
                    <a:pt x="1060343" y="312117"/>
                  </a:moveTo>
                  <a:cubicBezTo>
                    <a:pt x="1048532" y="284223"/>
                    <a:pt x="1030941" y="261857"/>
                    <a:pt x="1016617" y="234465"/>
                  </a:cubicBezTo>
                  <a:cubicBezTo>
                    <a:pt x="1002343" y="208556"/>
                    <a:pt x="986737" y="183400"/>
                    <a:pt x="969874" y="159074"/>
                  </a:cubicBezTo>
                  <a:cubicBezTo>
                    <a:pt x="936150" y="109970"/>
                    <a:pt x="899032" y="63278"/>
                    <a:pt x="858799" y="19350"/>
                  </a:cubicBezTo>
                  <a:cubicBezTo>
                    <a:pt x="853522" y="12816"/>
                    <a:pt x="847490" y="6534"/>
                    <a:pt x="841711" y="0"/>
                  </a:cubicBezTo>
                  <a:lnTo>
                    <a:pt x="760289" y="84438"/>
                  </a:lnTo>
                  <a:lnTo>
                    <a:pt x="47848" y="796376"/>
                  </a:lnTo>
                  <a:cubicBezTo>
                    <a:pt x="41565" y="802407"/>
                    <a:pt x="35534" y="808438"/>
                    <a:pt x="29503" y="814721"/>
                  </a:cubicBezTo>
                  <a:cubicBezTo>
                    <a:pt x="-9449" y="855180"/>
                    <a:pt x="-9449" y="859704"/>
                    <a:pt x="27241" y="898404"/>
                  </a:cubicBezTo>
                  <a:lnTo>
                    <a:pt x="40811" y="912226"/>
                  </a:lnTo>
                  <a:lnTo>
                    <a:pt x="379064" y="1249975"/>
                  </a:lnTo>
                  <a:cubicBezTo>
                    <a:pt x="389619" y="1260782"/>
                    <a:pt x="400425" y="1271336"/>
                    <a:pt x="411733" y="1281137"/>
                  </a:cubicBezTo>
                  <a:cubicBezTo>
                    <a:pt x="436861" y="1302146"/>
                    <a:pt x="468226" y="1314233"/>
                    <a:pt x="500945" y="1315565"/>
                  </a:cubicBezTo>
                  <a:cubicBezTo>
                    <a:pt x="553115" y="1316018"/>
                    <a:pt x="602848" y="1293501"/>
                    <a:pt x="636900" y="1253996"/>
                  </a:cubicBezTo>
                  <a:cubicBezTo>
                    <a:pt x="823541" y="1066199"/>
                    <a:pt x="1010661" y="878978"/>
                    <a:pt x="1198308" y="692337"/>
                  </a:cubicBezTo>
                  <a:cubicBezTo>
                    <a:pt x="1165940" y="561056"/>
                    <a:pt x="1119676" y="433596"/>
                    <a:pt x="1060343" y="312117"/>
                  </a:cubicBezTo>
                  <a:close/>
                </a:path>
              </a:pathLst>
            </a:custGeom>
            <a:gradFill>
              <a:gsLst>
                <a:gs pos="0">
                  <a:srgbClr val="00B5B9">
                    <a:alpha val="10000"/>
                  </a:srgbClr>
                </a:gs>
                <a:gs pos="100000">
                  <a:srgbClr val="00B5B9">
                    <a:alpha val="35000"/>
                  </a:srgbClr>
                </a:gs>
              </a:gsLst>
              <a:path path="circle">
                <a:fillToRect l="50000" t="50000" r="50000" b="50000"/>
              </a:path>
            </a:gradFill>
            <a:ln w="25098"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D7BFC475-0B7D-4C64-969F-D36EA9D2B576}"/>
                </a:ext>
              </a:extLst>
            </p:cNvPr>
            <p:cNvSpPr/>
            <p:nvPr/>
          </p:nvSpPr>
          <p:spPr>
            <a:xfrm>
              <a:off x="7528767" y="2227137"/>
              <a:ext cx="2134055" cy="2147633"/>
            </a:xfrm>
            <a:custGeom>
              <a:avLst/>
              <a:gdLst>
                <a:gd name="connsiteX0" fmla="*/ 2070225 w 2134055"/>
                <a:gd name="connsiteY0" fmla="*/ 1274603 h 2147633"/>
                <a:gd name="connsiteX1" fmla="*/ 1370600 w 2134055"/>
                <a:gd name="connsiteY1" fmla="*/ 817234 h 2147633"/>
                <a:gd name="connsiteX2" fmla="*/ 1201725 w 2134055"/>
                <a:gd name="connsiteY2" fmla="*/ 673740 h 2147633"/>
                <a:gd name="connsiteX3" fmla="*/ 1124073 w 2134055"/>
                <a:gd name="connsiteY3" fmla="*/ 593826 h 2147633"/>
                <a:gd name="connsiteX4" fmla="*/ 1050442 w 2134055"/>
                <a:gd name="connsiteY4" fmla="*/ 510394 h 2147633"/>
                <a:gd name="connsiteX5" fmla="*/ 981334 w 2134055"/>
                <a:gd name="connsiteY5" fmla="*/ 422690 h 2147633"/>
                <a:gd name="connsiteX6" fmla="*/ 920519 w 2134055"/>
                <a:gd name="connsiteY6" fmla="*/ 330713 h 2147633"/>
                <a:gd name="connsiteX7" fmla="*/ 864478 w 2134055"/>
                <a:gd name="connsiteY7" fmla="*/ 236978 h 2147633"/>
                <a:gd name="connsiteX8" fmla="*/ 814218 w 2134055"/>
                <a:gd name="connsiteY8" fmla="*/ 139724 h 2147633"/>
                <a:gd name="connsiteX9" fmla="*/ 755162 w 2134055"/>
                <a:gd name="connsiteY9" fmla="*/ 0 h 2147633"/>
                <a:gd name="connsiteX10" fmla="*/ 74134 w 2134055"/>
                <a:gd name="connsiteY10" fmla="*/ 680023 h 2147633"/>
                <a:gd name="connsiteX11" fmla="*/ 34177 w 2134055"/>
                <a:gd name="connsiteY11" fmla="*/ 722241 h 2147633"/>
                <a:gd name="connsiteX12" fmla="*/ 0 w 2134055"/>
                <a:gd name="connsiteY12" fmla="*/ 814218 h 2147633"/>
                <a:gd name="connsiteX13" fmla="*/ 40460 w 2134055"/>
                <a:gd name="connsiteY13" fmla="*/ 918006 h 2147633"/>
                <a:gd name="connsiteX14" fmla="*/ 85443 w 2134055"/>
                <a:gd name="connsiteY14" fmla="*/ 964497 h 2147633"/>
                <a:gd name="connsiteX15" fmla="*/ 1218814 w 2134055"/>
                <a:gd name="connsiteY15" fmla="*/ 2096863 h 2147633"/>
                <a:gd name="connsiteX16" fmla="*/ 1250981 w 2134055"/>
                <a:gd name="connsiteY16" fmla="*/ 2128527 h 2147633"/>
                <a:gd name="connsiteX17" fmla="*/ 1316822 w 2134055"/>
                <a:gd name="connsiteY17" fmla="*/ 2130537 h 2147633"/>
                <a:gd name="connsiteX18" fmla="*/ 1344716 w 2134055"/>
                <a:gd name="connsiteY18" fmla="*/ 2103397 h 2147633"/>
                <a:gd name="connsiteX19" fmla="*/ 2134055 w 2134055"/>
                <a:gd name="connsiteY19" fmla="*/ 1320591 h 2147633"/>
                <a:gd name="connsiteX20" fmla="*/ 2070225 w 2134055"/>
                <a:gd name="connsiteY20" fmla="*/ 1274603 h 214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4055" h="2147633">
                  <a:moveTo>
                    <a:pt x="2070225" y="1274603"/>
                  </a:moveTo>
                  <a:cubicBezTo>
                    <a:pt x="1860890" y="1123822"/>
                    <a:pt x="1603557" y="998171"/>
                    <a:pt x="1370600" y="817234"/>
                  </a:cubicBezTo>
                  <a:cubicBezTo>
                    <a:pt x="1311544" y="773758"/>
                    <a:pt x="1256509" y="723247"/>
                    <a:pt x="1201725" y="673740"/>
                  </a:cubicBezTo>
                  <a:cubicBezTo>
                    <a:pt x="1173831" y="648610"/>
                    <a:pt x="1149957" y="620213"/>
                    <a:pt x="1124073" y="593826"/>
                  </a:cubicBezTo>
                  <a:cubicBezTo>
                    <a:pt x="1097878" y="567520"/>
                    <a:pt x="1073288" y="539658"/>
                    <a:pt x="1050442" y="510394"/>
                  </a:cubicBezTo>
                  <a:lnTo>
                    <a:pt x="981334" y="422690"/>
                  </a:lnTo>
                  <a:cubicBezTo>
                    <a:pt x="958214" y="394041"/>
                    <a:pt x="940874" y="361121"/>
                    <a:pt x="920519" y="330713"/>
                  </a:cubicBezTo>
                  <a:cubicBezTo>
                    <a:pt x="900163" y="300306"/>
                    <a:pt x="880813" y="269396"/>
                    <a:pt x="864478" y="236978"/>
                  </a:cubicBezTo>
                  <a:lnTo>
                    <a:pt x="814218" y="139724"/>
                  </a:lnTo>
                  <a:cubicBezTo>
                    <a:pt x="792857" y="93484"/>
                    <a:pt x="773004" y="47747"/>
                    <a:pt x="755162" y="0"/>
                  </a:cubicBezTo>
                  <a:cubicBezTo>
                    <a:pt x="666453" y="88207"/>
                    <a:pt x="263364" y="490792"/>
                    <a:pt x="74134" y="680023"/>
                  </a:cubicBezTo>
                  <a:cubicBezTo>
                    <a:pt x="60312" y="693593"/>
                    <a:pt x="46742" y="707666"/>
                    <a:pt x="34177" y="722241"/>
                  </a:cubicBezTo>
                  <a:cubicBezTo>
                    <a:pt x="13332" y="748508"/>
                    <a:pt x="1365" y="780715"/>
                    <a:pt x="0" y="814218"/>
                  </a:cubicBezTo>
                  <a:cubicBezTo>
                    <a:pt x="1887" y="852283"/>
                    <a:pt x="16086" y="888704"/>
                    <a:pt x="40460" y="918006"/>
                  </a:cubicBezTo>
                  <a:cubicBezTo>
                    <a:pt x="54784" y="934089"/>
                    <a:pt x="70113" y="949167"/>
                    <a:pt x="85443" y="964497"/>
                  </a:cubicBezTo>
                  <a:lnTo>
                    <a:pt x="1218814" y="2096863"/>
                  </a:lnTo>
                  <a:cubicBezTo>
                    <a:pt x="1229369" y="2107418"/>
                    <a:pt x="1239923" y="2118475"/>
                    <a:pt x="1250981" y="2128527"/>
                  </a:cubicBezTo>
                  <a:cubicBezTo>
                    <a:pt x="1280132" y="2153657"/>
                    <a:pt x="1289179" y="2153657"/>
                    <a:pt x="1316822" y="2130537"/>
                  </a:cubicBezTo>
                  <a:cubicBezTo>
                    <a:pt x="1326622" y="2121993"/>
                    <a:pt x="1335418" y="2112695"/>
                    <a:pt x="1344716" y="2103397"/>
                  </a:cubicBezTo>
                  <a:cubicBezTo>
                    <a:pt x="1574909" y="1873455"/>
                    <a:pt x="1895821" y="1558072"/>
                    <a:pt x="2134055" y="1320591"/>
                  </a:cubicBezTo>
                  <a:cubicBezTo>
                    <a:pt x="2112192" y="1304257"/>
                    <a:pt x="2092088" y="1289430"/>
                    <a:pt x="2070225" y="1274603"/>
                  </a:cubicBezTo>
                  <a:close/>
                </a:path>
              </a:pathLst>
            </a:custGeom>
            <a:gradFill>
              <a:gsLst>
                <a:gs pos="100000">
                  <a:srgbClr val="00B5B9"/>
                </a:gs>
                <a:gs pos="0">
                  <a:srgbClr val="8AE2E1"/>
                </a:gs>
              </a:gsLst>
              <a:path path="circle">
                <a:fillToRect l="50000" t="50000" r="50000" b="50000"/>
              </a:path>
            </a:gradFill>
            <a:ln w="25098"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621575D6-5F27-4E1B-AE07-02FFF90D5F40}"/>
                </a:ext>
              </a:extLst>
            </p:cNvPr>
            <p:cNvSpPr/>
            <p:nvPr/>
          </p:nvSpPr>
          <p:spPr>
            <a:xfrm>
              <a:off x="8407570" y="1044721"/>
              <a:ext cx="3120166" cy="2980981"/>
            </a:xfrm>
            <a:custGeom>
              <a:avLst/>
              <a:gdLst>
                <a:gd name="connsiteX0" fmla="*/ 3085736 w 3120166"/>
                <a:gd name="connsiteY0" fmla="*/ 1905661 h 2980981"/>
                <a:gd name="connsiteX1" fmla="*/ 3046030 w 3120166"/>
                <a:gd name="connsiteY1" fmla="*/ 1863442 h 2980981"/>
                <a:gd name="connsiteX2" fmla="*/ 1261787 w 3120166"/>
                <a:gd name="connsiteY2" fmla="*/ 77943 h 2980981"/>
                <a:gd name="connsiteX3" fmla="*/ 1219568 w 3120166"/>
                <a:gd name="connsiteY3" fmla="*/ 37986 h 2980981"/>
                <a:gd name="connsiteX4" fmla="*/ 1025060 w 3120166"/>
                <a:gd name="connsiteY4" fmla="*/ 37986 h 2980981"/>
                <a:gd name="connsiteX5" fmla="*/ 978569 w 3120166"/>
                <a:gd name="connsiteY5" fmla="*/ 82466 h 2980981"/>
                <a:gd name="connsiteX6" fmla="*/ 0 w 3120166"/>
                <a:gd name="connsiteY6" fmla="*/ 1054250 h 2980981"/>
                <a:gd name="connsiteX7" fmla="*/ 100521 w 3120166"/>
                <a:gd name="connsiteY7" fmla="*/ 1231921 h 2980981"/>
                <a:gd name="connsiteX8" fmla="*/ 651374 w 3120166"/>
                <a:gd name="connsiteY8" fmla="*/ 1768199 h 2980981"/>
                <a:gd name="connsiteX9" fmla="*/ 1388945 w 3120166"/>
                <a:gd name="connsiteY9" fmla="*/ 2138618 h 2980981"/>
                <a:gd name="connsiteX10" fmla="*/ 2075753 w 3120166"/>
                <a:gd name="connsiteY10" fmla="*/ 2754810 h 2980981"/>
                <a:gd name="connsiteX11" fmla="*/ 2203666 w 3120166"/>
                <a:gd name="connsiteY11" fmla="*/ 2980982 h 2980981"/>
                <a:gd name="connsiteX12" fmla="*/ 2209446 w 3120166"/>
                <a:gd name="connsiteY12" fmla="*/ 2975956 h 2980981"/>
                <a:gd name="connsiteX13" fmla="*/ 3040501 w 3120166"/>
                <a:gd name="connsiteY13" fmla="*/ 2144900 h 2980981"/>
                <a:gd name="connsiteX14" fmla="*/ 3087746 w 3120166"/>
                <a:gd name="connsiteY14" fmla="*/ 2092127 h 2980981"/>
                <a:gd name="connsiteX15" fmla="*/ 3120164 w 3120166"/>
                <a:gd name="connsiteY15" fmla="*/ 1994371 h 2980981"/>
                <a:gd name="connsiteX16" fmla="*/ 3085736 w 3120166"/>
                <a:gd name="connsiteY16" fmla="*/ 1905661 h 29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0166" h="2980981">
                  <a:moveTo>
                    <a:pt x="3085736" y="1905661"/>
                  </a:moveTo>
                  <a:cubicBezTo>
                    <a:pt x="3073422" y="1890834"/>
                    <a:pt x="3060606" y="1877012"/>
                    <a:pt x="3046030" y="1863442"/>
                  </a:cubicBezTo>
                  <a:lnTo>
                    <a:pt x="1261787" y="77943"/>
                  </a:lnTo>
                  <a:cubicBezTo>
                    <a:pt x="1248392" y="63920"/>
                    <a:pt x="1234294" y="50586"/>
                    <a:pt x="1219568" y="37986"/>
                  </a:cubicBezTo>
                  <a:cubicBezTo>
                    <a:pt x="1164633" y="-12662"/>
                    <a:pt x="1080005" y="-12662"/>
                    <a:pt x="1025060" y="37986"/>
                  </a:cubicBezTo>
                  <a:cubicBezTo>
                    <a:pt x="1008776" y="51965"/>
                    <a:pt x="993255" y="66815"/>
                    <a:pt x="978569" y="82466"/>
                  </a:cubicBezTo>
                  <a:cubicBezTo>
                    <a:pt x="702640" y="357893"/>
                    <a:pt x="278443" y="776310"/>
                    <a:pt x="0" y="1054250"/>
                  </a:cubicBezTo>
                  <a:cubicBezTo>
                    <a:pt x="30659" y="1115317"/>
                    <a:pt x="64082" y="1174875"/>
                    <a:pt x="100521" y="1231921"/>
                  </a:cubicBezTo>
                  <a:cubicBezTo>
                    <a:pt x="238086" y="1452581"/>
                    <a:pt x="427105" y="1636597"/>
                    <a:pt x="651374" y="1768199"/>
                  </a:cubicBezTo>
                  <a:cubicBezTo>
                    <a:pt x="872269" y="1904907"/>
                    <a:pt x="1128848" y="1994371"/>
                    <a:pt x="1388945" y="2138618"/>
                  </a:cubicBezTo>
                  <a:cubicBezTo>
                    <a:pt x="1666006" y="2283066"/>
                    <a:pt x="1902230" y="2494964"/>
                    <a:pt x="2075753" y="2754810"/>
                  </a:cubicBezTo>
                  <a:cubicBezTo>
                    <a:pt x="2122797" y="2827612"/>
                    <a:pt x="2165518" y="2903153"/>
                    <a:pt x="2203666" y="2980982"/>
                  </a:cubicBezTo>
                  <a:lnTo>
                    <a:pt x="2209446" y="2975956"/>
                  </a:lnTo>
                  <a:cubicBezTo>
                    <a:pt x="2486557" y="2699021"/>
                    <a:pt x="2763567" y="2422011"/>
                    <a:pt x="3040501" y="2144900"/>
                  </a:cubicBezTo>
                  <a:cubicBezTo>
                    <a:pt x="3057163" y="2128164"/>
                    <a:pt x="3072944" y="2110547"/>
                    <a:pt x="3087746" y="2092127"/>
                  </a:cubicBezTo>
                  <a:cubicBezTo>
                    <a:pt x="3108981" y="2063981"/>
                    <a:pt x="3120365" y="2029628"/>
                    <a:pt x="3120164" y="1994371"/>
                  </a:cubicBezTo>
                  <a:cubicBezTo>
                    <a:pt x="3118128" y="1961953"/>
                    <a:pt x="3106116" y="1930960"/>
                    <a:pt x="3085736" y="1905661"/>
                  </a:cubicBezTo>
                  <a:close/>
                </a:path>
              </a:pathLst>
            </a:custGeom>
            <a:gradFill>
              <a:gsLst>
                <a:gs pos="100000">
                  <a:srgbClr val="00B5B9">
                    <a:alpha val="42000"/>
                  </a:srgbClr>
                </a:gs>
                <a:gs pos="0">
                  <a:srgbClr val="00B5B9">
                    <a:alpha val="20000"/>
                  </a:srgbClr>
                </a:gs>
              </a:gsLst>
              <a:path path="circle">
                <a:fillToRect l="50000" t="50000" r="50000" b="50000"/>
              </a:path>
            </a:gradFill>
            <a:ln w="25098" cap="flat">
              <a:noFill/>
              <a:prstDash val="solid"/>
              <a:miter/>
            </a:ln>
          </p:spPr>
          <p:txBody>
            <a:bodyPr rtlCol="0" anchor="ctr"/>
            <a:lstStyle/>
            <a:p>
              <a:endParaRPr lang="en-US"/>
            </a:p>
          </p:txBody>
        </p:sp>
      </p:grpSp>
      <p:sp>
        <p:nvSpPr>
          <p:cNvPr id="43" name="Freeform: Shape 42">
            <a:extLst>
              <a:ext uri="{FF2B5EF4-FFF2-40B4-BE49-F238E27FC236}">
                <a16:creationId xmlns:a16="http://schemas.microsoft.com/office/drawing/2014/main" id="{38DB379A-8672-4D50-9A4C-7F72E4D8B23B}"/>
              </a:ext>
            </a:extLst>
          </p:cNvPr>
          <p:cNvSpPr/>
          <p:nvPr userDrawn="1"/>
        </p:nvSpPr>
        <p:spPr>
          <a:xfrm rot="2633279">
            <a:off x="10649305" y="4389736"/>
            <a:ext cx="2302331" cy="2436952"/>
          </a:xfrm>
          <a:custGeom>
            <a:avLst/>
            <a:gdLst>
              <a:gd name="connsiteX0" fmla="*/ 38064 w 2302331"/>
              <a:gd name="connsiteY0" fmla="*/ 38065 h 2436952"/>
              <a:gd name="connsiteX1" fmla="*/ 129959 w 2302331"/>
              <a:gd name="connsiteY1" fmla="*/ 0 h 2436952"/>
              <a:gd name="connsiteX2" fmla="*/ 527780 w 2302331"/>
              <a:gd name="connsiteY2" fmla="*/ 0 h 2436952"/>
              <a:gd name="connsiteX3" fmla="*/ 2302331 w 2302331"/>
              <a:gd name="connsiteY3" fmla="*/ 1844805 h 2436952"/>
              <a:gd name="connsiteX4" fmla="*/ 1686741 w 2302331"/>
              <a:gd name="connsiteY4" fmla="*/ 2436952 h 2436952"/>
              <a:gd name="connsiteX5" fmla="*/ 129959 w 2302331"/>
              <a:gd name="connsiteY5" fmla="*/ 2436952 h 2436952"/>
              <a:gd name="connsiteX6" fmla="*/ 0 w 2302331"/>
              <a:gd name="connsiteY6" fmla="*/ 2306993 h 2436952"/>
              <a:gd name="connsiteX7" fmla="*/ 0 w 2302331"/>
              <a:gd name="connsiteY7" fmla="*/ 129959 h 2436952"/>
              <a:gd name="connsiteX8" fmla="*/ 38064 w 2302331"/>
              <a:gd name="connsiteY8" fmla="*/ 38065 h 243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2331" h="2436952">
                <a:moveTo>
                  <a:pt x="38064" y="38065"/>
                </a:moveTo>
                <a:cubicBezTo>
                  <a:pt x="61583" y="14546"/>
                  <a:pt x="94072" y="0"/>
                  <a:pt x="129959" y="0"/>
                </a:cubicBezTo>
                <a:lnTo>
                  <a:pt x="527780" y="0"/>
                </a:lnTo>
                <a:lnTo>
                  <a:pt x="2302331" y="1844805"/>
                </a:lnTo>
                <a:lnTo>
                  <a:pt x="1686741" y="2436952"/>
                </a:lnTo>
                <a:lnTo>
                  <a:pt x="129959" y="2436952"/>
                </a:lnTo>
                <a:cubicBezTo>
                  <a:pt x="58185" y="2436952"/>
                  <a:pt x="0" y="2378767"/>
                  <a:pt x="0" y="2306993"/>
                </a:cubicBezTo>
                <a:lnTo>
                  <a:pt x="0" y="129959"/>
                </a:lnTo>
                <a:cubicBezTo>
                  <a:pt x="0" y="94072"/>
                  <a:pt x="14546" y="61582"/>
                  <a:pt x="38064" y="38065"/>
                </a:cubicBezTo>
                <a:close/>
              </a:path>
            </a:pathLst>
          </a:custGeom>
          <a:gradFill flip="none" rotWithShape="1">
            <a:gsLst>
              <a:gs pos="0">
                <a:srgbClr val="E86888">
                  <a:alpha val="18000"/>
                </a:srgbClr>
              </a:gs>
              <a:gs pos="100000">
                <a:srgbClr val="E86888">
                  <a:alpha val="84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Freeform: Shape 43">
            <a:extLst>
              <a:ext uri="{FF2B5EF4-FFF2-40B4-BE49-F238E27FC236}">
                <a16:creationId xmlns:a16="http://schemas.microsoft.com/office/drawing/2014/main" id="{ACFE86E8-F60A-4E6D-8CDD-DDF7656E1853}"/>
              </a:ext>
            </a:extLst>
          </p:cNvPr>
          <p:cNvSpPr/>
          <p:nvPr userDrawn="1"/>
        </p:nvSpPr>
        <p:spPr>
          <a:xfrm rot="2633279">
            <a:off x="10506807" y="5377262"/>
            <a:ext cx="1417202" cy="1453112"/>
          </a:xfrm>
          <a:custGeom>
            <a:avLst/>
            <a:gdLst>
              <a:gd name="connsiteX0" fmla="*/ 22697 w 1417202"/>
              <a:gd name="connsiteY0" fmla="*/ 22698 h 1453112"/>
              <a:gd name="connsiteX1" fmla="*/ 77493 w 1417202"/>
              <a:gd name="connsiteY1" fmla="*/ 0 h 1453112"/>
              <a:gd name="connsiteX2" fmla="*/ 1339709 w 1417202"/>
              <a:gd name="connsiteY2" fmla="*/ 0 h 1453112"/>
              <a:gd name="connsiteX3" fmla="*/ 1417202 w 1417202"/>
              <a:gd name="connsiteY3" fmla="*/ 77493 h 1453112"/>
              <a:gd name="connsiteX4" fmla="*/ 1417202 w 1417202"/>
              <a:gd name="connsiteY4" fmla="*/ 1091403 h 1453112"/>
              <a:gd name="connsiteX5" fmla="*/ 1041173 w 1417202"/>
              <a:gd name="connsiteY5" fmla="*/ 1453112 h 1453112"/>
              <a:gd name="connsiteX6" fmla="*/ 77493 w 1417202"/>
              <a:gd name="connsiteY6" fmla="*/ 1453112 h 1453112"/>
              <a:gd name="connsiteX7" fmla="*/ 0 w 1417202"/>
              <a:gd name="connsiteY7" fmla="*/ 1375619 h 1453112"/>
              <a:gd name="connsiteX8" fmla="*/ 0 w 1417202"/>
              <a:gd name="connsiteY8" fmla="*/ 77493 h 1453112"/>
              <a:gd name="connsiteX9" fmla="*/ 22697 w 1417202"/>
              <a:gd name="connsiteY9" fmla="*/ 22698 h 145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202" h="1453112">
                <a:moveTo>
                  <a:pt x="22697" y="22698"/>
                </a:moveTo>
                <a:cubicBezTo>
                  <a:pt x="36721" y="8674"/>
                  <a:pt x="56094" y="0"/>
                  <a:pt x="77493" y="0"/>
                </a:cubicBezTo>
                <a:lnTo>
                  <a:pt x="1339709" y="0"/>
                </a:lnTo>
                <a:cubicBezTo>
                  <a:pt x="1382507" y="0"/>
                  <a:pt x="1417202" y="34695"/>
                  <a:pt x="1417202" y="77493"/>
                </a:cubicBezTo>
                <a:lnTo>
                  <a:pt x="1417202" y="1091403"/>
                </a:lnTo>
                <a:lnTo>
                  <a:pt x="1041173" y="1453112"/>
                </a:lnTo>
                <a:lnTo>
                  <a:pt x="77493" y="1453112"/>
                </a:lnTo>
                <a:cubicBezTo>
                  <a:pt x="34695" y="1453112"/>
                  <a:pt x="0" y="1418417"/>
                  <a:pt x="0" y="1375619"/>
                </a:cubicBezTo>
                <a:lnTo>
                  <a:pt x="0" y="77493"/>
                </a:lnTo>
                <a:cubicBezTo>
                  <a:pt x="0" y="56094"/>
                  <a:pt x="8674" y="36720"/>
                  <a:pt x="22697" y="22698"/>
                </a:cubicBezTo>
                <a:close/>
              </a:path>
            </a:pathLst>
          </a:custGeom>
          <a:gradFill>
            <a:gsLst>
              <a:gs pos="0">
                <a:srgbClr val="E39EB4">
                  <a:alpha val="37000"/>
                </a:srgbClr>
              </a:gs>
              <a:gs pos="100000">
                <a:srgbClr val="E86888">
                  <a:alpha val="72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326678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CDDAC-837B-44AB-8CA5-C68D9C5FA7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9D6DAB-1493-4D61-B793-B4DFA0AA0F76}"/>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27596F0-0A9A-4E9A-8902-5971E3293131}"/>
              </a:ext>
            </a:extLst>
          </p:cNvPr>
          <p:cNvSpPr>
            <a:spLocks noGrp="1"/>
          </p:cNvSpPr>
          <p:nvPr>
            <p:ph type="dt" sz="half" idx="10"/>
          </p:nvPr>
        </p:nvSpPr>
        <p:spPr/>
        <p:txBody>
          <a:bodyPr/>
          <a:lstStyle/>
          <a:p>
            <a:fld id="{B7D325DE-A54A-4259-93E8-C37C937064EE}" type="datetimeFigureOut">
              <a:rPr lang="en-US" smtClean="0"/>
              <a:t>1/29/2024</a:t>
            </a:fld>
            <a:endParaRPr lang="en-US"/>
          </a:p>
        </p:txBody>
      </p:sp>
      <p:sp>
        <p:nvSpPr>
          <p:cNvPr id="5" name="Footer Placeholder 4">
            <a:extLst>
              <a:ext uri="{FF2B5EF4-FFF2-40B4-BE49-F238E27FC236}">
                <a16:creationId xmlns:a16="http://schemas.microsoft.com/office/drawing/2014/main" id="{9333C6E8-1E30-43E5-B529-70C47B9627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9A9AA1-B602-48A7-9CBD-B30E00ABC530}"/>
              </a:ext>
            </a:extLst>
          </p:cNvPr>
          <p:cNvSpPr>
            <a:spLocks noGrp="1"/>
          </p:cNvSpPr>
          <p:nvPr>
            <p:ph type="sldNum" sz="quarter" idx="12"/>
          </p:nvPr>
        </p:nvSpPr>
        <p:spPr/>
        <p:txBody>
          <a:bodyPr/>
          <a:lstStyle/>
          <a:p>
            <a:fld id="{7E68E447-13C0-421B-B222-9B30BD94899B}" type="slidenum">
              <a:rPr lang="en-US" smtClean="0"/>
              <a:t>‹#›</a:t>
            </a:fld>
            <a:endParaRPr lang="en-US"/>
          </a:p>
        </p:txBody>
      </p:sp>
    </p:spTree>
    <p:extLst>
      <p:ext uri="{BB962C8B-B14F-4D97-AF65-F5344CB8AC3E}">
        <p14:creationId xmlns:p14="http://schemas.microsoft.com/office/powerpoint/2010/main" val="1513133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762CC-CA56-4C9D-8ACE-12A17D8D91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06E769-1A27-41A5-B8D4-E67DD52F7ED4}"/>
              </a:ext>
            </a:extLst>
          </p:cNvPr>
          <p:cNvSpPr>
            <a:spLocks noGrp="1"/>
          </p:cNvSpPr>
          <p:nvPr>
            <p:ph type="dt" sz="half" idx="10"/>
          </p:nvPr>
        </p:nvSpPr>
        <p:spPr/>
        <p:txBody>
          <a:bodyPr/>
          <a:lstStyle/>
          <a:p>
            <a:fld id="{B7D325DE-A54A-4259-93E8-C37C937064EE}" type="datetimeFigureOut">
              <a:rPr lang="en-US" smtClean="0"/>
              <a:t>1/29/2024</a:t>
            </a:fld>
            <a:endParaRPr lang="en-US"/>
          </a:p>
        </p:txBody>
      </p:sp>
      <p:sp>
        <p:nvSpPr>
          <p:cNvPr id="4" name="Footer Placeholder 3">
            <a:extLst>
              <a:ext uri="{FF2B5EF4-FFF2-40B4-BE49-F238E27FC236}">
                <a16:creationId xmlns:a16="http://schemas.microsoft.com/office/drawing/2014/main" id="{BD34A99E-3026-4B73-A4AE-5542D6CA8C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5AEBA9-0CDB-41C7-8310-45B4A0D962A1}"/>
              </a:ext>
            </a:extLst>
          </p:cNvPr>
          <p:cNvSpPr>
            <a:spLocks noGrp="1"/>
          </p:cNvSpPr>
          <p:nvPr>
            <p:ph type="sldNum" sz="quarter" idx="12"/>
          </p:nvPr>
        </p:nvSpPr>
        <p:spPr/>
        <p:txBody>
          <a:bodyPr/>
          <a:lstStyle/>
          <a:p>
            <a:fld id="{7E68E447-13C0-421B-B222-9B30BD94899B}" type="slidenum">
              <a:rPr lang="en-US" smtClean="0"/>
              <a:t>‹#›</a:t>
            </a:fld>
            <a:endParaRPr lang="en-US"/>
          </a:p>
        </p:txBody>
      </p:sp>
    </p:spTree>
    <p:extLst>
      <p:ext uri="{BB962C8B-B14F-4D97-AF65-F5344CB8AC3E}">
        <p14:creationId xmlns:p14="http://schemas.microsoft.com/office/powerpoint/2010/main" val="3054830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46E5B8-71F0-44D7-BEA1-6D25FF659304}"/>
              </a:ext>
            </a:extLst>
          </p:cNvPr>
          <p:cNvSpPr>
            <a:spLocks noGrp="1"/>
          </p:cNvSpPr>
          <p:nvPr>
            <p:ph type="dt" sz="half" idx="10"/>
          </p:nvPr>
        </p:nvSpPr>
        <p:spPr/>
        <p:txBody>
          <a:bodyPr/>
          <a:lstStyle/>
          <a:p>
            <a:fld id="{B7D325DE-A54A-4259-93E8-C37C937064EE}" type="datetimeFigureOut">
              <a:rPr lang="en-US" smtClean="0"/>
              <a:t>1/29/2024</a:t>
            </a:fld>
            <a:endParaRPr lang="en-US"/>
          </a:p>
        </p:txBody>
      </p:sp>
      <p:sp>
        <p:nvSpPr>
          <p:cNvPr id="3" name="Footer Placeholder 2">
            <a:extLst>
              <a:ext uri="{FF2B5EF4-FFF2-40B4-BE49-F238E27FC236}">
                <a16:creationId xmlns:a16="http://schemas.microsoft.com/office/drawing/2014/main" id="{CA4F5895-3687-46FB-B02E-5FE5719E37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5AAA9D-8347-497E-9369-AEB60A1058D8}"/>
              </a:ext>
            </a:extLst>
          </p:cNvPr>
          <p:cNvSpPr>
            <a:spLocks noGrp="1"/>
          </p:cNvSpPr>
          <p:nvPr>
            <p:ph type="sldNum" sz="quarter" idx="12"/>
          </p:nvPr>
        </p:nvSpPr>
        <p:spPr/>
        <p:txBody>
          <a:bodyPr/>
          <a:lstStyle/>
          <a:p>
            <a:fld id="{7E68E447-13C0-421B-B222-9B30BD94899B}" type="slidenum">
              <a:rPr lang="en-US" smtClean="0"/>
              <a:t>‹#›</a:t>
            </a:fld>
            <a:endParaRPr lang="en-US"/>
          </a:p>
        </p:txBody>
      </p:sp>
      <p:sp>
        <p:nvSpPr>
          <p:cNvPr id="5" name="Rectangle 4">
            <a:extLst>
              <a:ext uri="{FF2B5EF4-FFF2-40B4-BE49-F238E27FC236}">
                <a16:creationId xmlns:a16="http://schemas.microsoft.com/office/drawing/2014/main" id="{241BBE93-2F69-44A3-B00F-BB62030A86D7}"/>
              </a:ext>
            </a:extLst>
          </p:cNvPr>
          <p:cNvSpPr/>
          <p:nvPr userDrawn="1"/>
        </p:nvSpPr>
        <p:spPr>
          <a:xfrm>
            <a:off x="-3"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761285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77288C-CB8C-4000-9283-7E5472854476}"/>
              </a:ext>
            </a:extLst>
          </p:cNvPr>
          <p:cNvSpPr/>
          <p:nvPr userDrawn="1"/>
        </p:nvSpPr>
        <p:spPr>
          <a:xfrm flipV="1">
            <a:off x="0" y="0"/>
            <a:ext cx="12192000" cy="1557338"/>
          </a:xfrm>
          <a:prstGeom prst="rect">
            <a:avLst/>
          </a:prstGeom>
          <a:solidFill>
            <a:srgbClr val="E5EB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74975"/>
              </a:solidFill>
            </a:endParaRPr>
          </a:p>
        </p:txBody>
      </p:sp>
      <p:sp>
        <p:nvSpPr>
          <p:cNvPr id="2" name="Title Placeholder 1">
            <a:extLst>
              <a:ext uri="{FF2B5EF4-FFF2-40B4-BE49-F238E27FC236}">
                <a16:creationId xmlns:a16="http://schemas.microsoft.com/office/drawing/2014/main" id="{09506AB4-B61D-42D7-B02A-A6C4FEBE63DC}"/>
              </a:ext>
            </a:extLst>
          </p:cNvPr>
          <p:cNvSpPr>
            <a:spLocks noGrp="1"/>
          </p:cNvSpPr>
          <p:nvPr>
            <p:ph type="title"/>
          </p:nvPr>
        </p:nvSpPr>
        <p:spPr>
          <a:xfrm>
            <a:off x="838200" y="365125"/>
            <a:ext cx="10515600" cy="10064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D284440-F089-440E-BD10-C43F3699CBE6}"/>
              </a:ext>
            </a:extLst>
          </p:cNvPr>
          <p:cNvSpPr>
            <a:spLocks noGrp="1"/>
          </p:cNvSpPr>
          <p:nvPr>
            <p:ph type="body" idx="1"/>
          </p:nvPr>
        </p:nvSpPr>
        <p:spPr>
          <a:xfrm>
            <a:off x="838200" y="2179319"/>
            <a:ext cx="10515600" cy="3497581"/>
          </a:xfrm>
          <a:prstGeom prst="rect">
            <a:avLst/>
          </a:prstGeom>
        </p:spPr>
        <p:txBody>
          <a:bodyPr vert="horz" wrap="square"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2AFCD8-E666-4878-8413-C12351707E4A}"/>
              </a:ext>
            </a:extLst>
          </p:cNvPr>
          <p:cNvSpPr>
            <a:spLocks noGrp="1"/>
          </p:cNvSpPr>
          <p:nvPr>
            <p:ph type="dt" sz="half" idx="2"/>
          </p:nvPr>
        </p:nvSpPr>
        <p:spPr>
          <a:xfrm>
            <a:off x="838200" y="615823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325DE-A54A-4259-93E8-C37C937064EE}" type="datetimeFigureOut">
              <a:rPr lang="en-US" smtClean="0"/>
              <a:t>1/29/2024</a:t>
            </a:fld>
            <a:endParaRPr lang="en-US"/>
          </a:p>
        </p:txBody>
      </p:sp>
      <p:sp>
        <p:nvSpPr>
          <p:cNvPr id="5" name="Footer Placeholder 4">
            <a:extLst>
              <a:ext uri="{FF2B5EF4-FFF2-40B4-BE49-F238E27FC236}">
                <a16:creationId xmlns:a16="http://schemas.microsoft.com/office/drawing/2014/main" id="{FC8168A6-6F2A-4F8D-BAD1-EDFD99041B21}"/>
              </a:ext>
            </a:extLst>
          </p:cNvPr>
          <p:cNvSpPr>
            <a:spLocks noGrp="1"/>
          </p:cNvSpPr>
          <p:nvPr>
            <p:ph type="ftr" sz="quarter" idx="3"/>
          </p:nvPr>
        </p:nvSpPr>
        <p:spPr>
          <a:xfrm>
            <a:off x="4038600" y="615823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6F4115-9215-47EE-A864-FDC1E8E4D9D5}"/>
              </a:ext>
            </a:extLst>
          </p:cNvPr>
          <p:cNvSpPr>
            <a:spLocks noGrp="1"/>
          </p:cNvSpPr>
          <p:nvPr>
            <p:ph type="sldNum" sz="quarter" idx="4"/>
          </p:nvPr>
        </p:nvSpPr>
        <p:spPr>
          <a:xfrm>
            <a:off x="8610600" y="615823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8E447-13C0-421B-B222-9B30BD94899B}" type="slidenum">
              <a:rPr lang="en-US" smtClean="0"/>
              <a:t>‹#›</a:t>
            </a:fld>
            <a:endParaRPr lang="en-US"/>
          </a:p>
        </p:txBody>
      </p:sp>
      <p:cxnSp>
        <p:nvCxnSpPr>
          <p:cNvPr id="9" name="Straight Connector 8">
            <a:extLst>
              <a:ext uri="{FF2B5EF4-FFF2-40B4-BE49-F238E27FC236}">
                <a16:creationId xmlns:a16="http://schemas.microsoft.com/office/drawing/2014/main" id="{A2F108D2-8E32-4132-A67A-A1AC4AF210C0}"/>
              </a:ext>
            </a:extLst>
          </p:cNvPr>
          <p:cNvCxnSpPr>
            <a:cxnSpLocks/>
          </p:cNvCxnSpPr>
          <p:nvPr userDrawn="1"/>
        </p:nvCxnSpPr>
        <p:spPr>
          <a:xfrm>
            <a:off x="0" y="1545840"/>
            <a:ext cx="12192000" cy="0"/>
          </a:xfrm>
          <a:prstGeom prst="line">
            <a:avLst/>
          </a:prstGeom>
          <a:ln w="44450">
            <a:solidFill>
              <a:srgbClr val="0749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68445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1" r:id="rId4"/>
    <p:sldLayoutId id="2147483650" r:id="rId5"/>
    <p:sldLayoutId id="2147483654" r:id="rId6"/>
    <p:sldLayoutId id="2147483655" r:id="rId7"/>
  </p:sldLayoutIdLst>
  <p:txStyles>
    <p:titleStyle>
      <a:lvl1pPr algn="l" defTabSz="914400" rtl="0" eaLnBrk="1" latinLnBrk="0" hangingPunct="1">
        <a:lnSpc>
          <a:spcPct val="90000"/>
        </a:lnSpc>
        <a:spcBef>
          <a:spcPct val="0"/>
        </a:spcBef>
        <a:buNone/>
        <a:defRPr sz="3600" b="1" kern="1200">
          <a:solidFill>
            <a:srgbClr val="074975"/>
          </a:solidFill>
          <a:latin typeface="Century Gothic" panose="020B0502020202020204" pitchFamily="34" charset="0"/>
          <a:ea typeface="+mj-ea"/>
          <a:cs typeface="+mj-cs"/>
        </a:defRPr>
      </a:lvl1pPr>
    </p:titleStyle>
    <p:bodyStyle>
      <a:lvl1pPr marL="228600" indent="-228600" algn="l" defTabSz="914400" rtl="0" eaLnBrk="1" latinLnBrk="0" hangingPunct="1">
        <a:lnSpc>
          <a:spcPct val="100000"/>
        </a:lnSpc>
        <a:spcBef>
          <a:spcPts val="0"/>
        </a:spcBef>
        <a:spcAft>
          <a:spcPts val="1200"/>
        </a:spcAft>
        <a:buClr>
          <a:srgbClr val="074975"/>
        </a:buClr>
        <a:buFont typeface="Wingdings" panose="05000000000000000000" pitchFamily="2" charset="2"/>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00000"/>
        </a:lnSpc>
        <a:spcBef>
          <a:spcPts val="0"/>
        </a:spcBef>
        <a:spcAft>
          <a:spcPts val="800"/>
        </a:spcAft>
        <a:buClr>
          <a:srgbClr val="074975"/>
        </a:buClr>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00000"/>
        </a:lnSpc>
        <a:spcBef>
          <a:spcPts val="0"/>
        </a:spcBef>
        <a:spcAft>
          <a:spcPts val="600"/>
        </a:spcAft>
        <a:buClr>
          <a:srgbClr val="074975"/>
        </a:buClr>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00000"/>
        </a:lnSpc>
        <a:spcBef>
          <a:spcPts val="0"/>
        </a:spcBef>
        <a:spcAft>
          <a:spcPts val="600"/>
        </a:spcAft>
        <a:buClr>
          <a:srgbClr val="074975"/>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00000"/>
        </a:lnSpc>
        <a:spcBef>
          <a:spcPts val="0"/>
        </a:spcBef>
        <a:spcAft>
          <a:spcPts val="600"/>
        </a:spcAft>
        <a:buClr>
          <a:srgbClr val="074975"/>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mailto:jbalsley@arlingtonva.us"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cdc.gov/nceh/ehs/elearn/eats/index.html"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30A09-3F66-4BB2-9135-E7B883B5B29B}"/>
              </a:ext>
            </a:extLst>
          </p:cNvPr>
          <p:cNvSpPr>
            <a:spLocks noGrp="1"/>
          </p:cNvSpPr>
          <p:nvPr>
            <p:ph type="ctrTitle"/>
          </p:nvPr>
        </p:nvSpPr>
        <p:spPr>
          <a:xfrm>
            <a:off x="1023602" y="1401534"/>
            <a:ext cx="5749376" cy="1475238"/>
          </a:xfrm>
        </p:spPr>
        <p:txBody>
          <a:bodyPr>
            <a:normAutofit fontScale="90000"/>
          </a:bodyPr>
          <a:lstStyle/>
          <a:p>
            <a:r>
              <a:rPr lang="en-US" dirty="0"/>
              <a:t>Conducting an Environmental Assessment</a:t>
            </a:r>
          </a:p>
        </p:txBody>
      </p:sp>
      <p:sp>
        <p:nvSpPr>
          <p:cNvPr id="6" name="TextBox 5">
            <a:extLst>
              <a:ext uri="{FF2B5EF4-FFF2-40B4-BE49-F238E27FC236}">
                <a16:creationId xmlns:a16="http://schemas.microsoft.com/office/drawing/2014/main" id="{75692C2E-C8D4-4C26-9C87-319D72519574}"/>
              </a:ext>
            </a:extLst>
          </p:cNvPr>
          <p:cNvSpPr txBox="1"/>
          <p:nvPr/>
        </p:nvSpPr>
        <p:spPr>
          <a:xfrm>
            <a:off x="1023602" y="3308665"/>
            <a:ext cx="6931597" cy="2031325"/>
          </a:xfrm>
          <a:prstGeom prst="rect">
            <a:avLst/>
          </a:prstGeom>
          <a:noFill/>
        </p:spPr>
        <p:txBody>
          <a:bodyPr wrap="square" rtlCol="0">
            <a:spAutoFit/>
          </a:bodyPr>
          <a:lstStyle/>
          <a:p>
            <a:r>
              <a:rPr lang="en-US" dirty="0">
                <a:solidFill>
                  <a:srgbClr val="074975"/>
                </a:solidFill>
                <a:latin typeface="Century Gothic" panose="020B0502020202020204" pitchFamily="34" charset="0"/>
              </a:rPr>
              <a:t>Julia Balsley, REHS/RS</a:t>
            </a:r>
          </a:p>
          <a:p>
            <a:r>
              <a:rPr lang="en-US" dirty="0">
                <a:solidFill>
                  <a:srgbClr val="074975"/>
                </a:solidFill>
                <a:latin typeface="Century Gothic" panose="020B0502020202020204" pitchFamily="34" charset="0"/>
              </a:rPr>
              <a:t>Environmental Health Program</a:t>
            </a:r>
          </a:p>
          <a:p>
            <a:r>
              <a:rPr lang="en-US" dirty="0">
                <a:solidFill>
                  <a:srgbClr val="074975"/>
                </a:solidFill>
                <a:latin typeface="Century Gothic" panose="020B0502020202020204" pitchFamily="34" charset="0"/>
              </a:rPr>
              <a:t>Community Health &amp; Protection Bureau</a:t>
            </a:r>
          </a:p>
          <a:p>
            <a:r>
              <a:rPr lang="en-US" dirty="0">
                <a:solidFill>
                  <a:srgbClr val="074975"/>
                </a:solidFill>
                <a:latin typeface="Century Gothic" panose="020B0502020202020204" pitchFamily="34" charset="0"/>
              </a:rPr>
              <a:t>Public Health Division</a:t>
            </a:r>
          </a:p>
          <a:p>
            <a:r>
              <a:rPr lang="en-US" dirty="0">
                <a:solidFill>
                  <a:srgbClr val="074975"/>
                </a:solidFill>
                <a:latin typeface="Century Gothic" panose="020B0502020202020204" pitchFamily="34" charset="0"/>
              </a:rPr>
              <a:t>Arlington County Department of Health &amp; Human Services</a:t>
            </a:r>
          </a:p>
          <a:p>
            <a:endParaRPr lang="en-US" dirty="0">
              <a:solidFill>
                <a:srgbClr val="074975"/>
              </a:solidFill>
              <a:latin typeface="Century Gothic" panose="020B0502020202020204" pitchFamily="34" charset="0"/>
            </a:endParaRPr>
          </a:p>
          <a:p>
            <a:r>
              <a:rPr lang="en-US" dirty="0">
                <a:solidFill>
                  <a:srgbClr val="074975"/>
                </a:solidFill>
                <a:latin typeface="Century Gothic" panose="020B0502020202020204" pitchFamily="34" charset="0"/>
              </a:rPr>
              <a:t>January 31, 2024</a:t>
            </a:r>
          </a:p>
        </p:txBody>
      </p:sp>
      <p:pic>
        <p:nvPicPr>
          <p:cNvPr id="5" name="Picture 4" descr="Text, logo&#10;&#10;Description automatically generated">
            <a:extLst>
              <a:ext uri="{FF2B5EF4-FFF2-40B4-BE49-F238E27FC236}">
                <a16:creationId xmlns:a16="http://schemas.microsoft.com/office/drawing/2014/main" id="{43AFDB39-0FB1-48B0-BCF3-ACAB84E1B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602" y="5494885"/>
            <a:ext cx="2344809" cy="721879"/>
          </a:xfrm>
          <a:prstGeom prst="rect">
            <a:avLst/>
          </a:prstGeom>
        </p:spPr>
      </p:pic>
    </p:spTree>
    <p:extLst>
      <p:ext uri="{BB962C8B-B14F-4D97-AF65-F5344CB8AC3E}">
        <p14:creationId xmlns:p14="http://schemas.microsoft.com/office/powerpoint/2010/main" val="1811527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96F0D01-F81A-4235-AF3B-1EDFA1BA67D3}"/>
              </a:ext>
            </a:extLst>
          </p:cNvPr>
          <p:cNvSpPr txBox="1">
            <a:spLocks/>
          </p:cNvSpPr>
          <p:nvPr/>
        </p:nvSpPr>
        <p:spPr>
          <a:xfrm>
            <a:off x="659640" y="906279"/>
            <a:ext cx="5554980" cy="936738"/>
          </a:xfrm>
          <a:prstGeom prst="rect">
            <a:avLst/>
          </a:prstGeom>
        </p:spPr>
        <p:txBody>
          <a:bodyPr anchor="b" anchorCtr="0"/>
          <a:lstStyle>
            <a:lvl1pPr algn="l" defTabSz="914400" rtl="0" eaLnBrk="1" latinLnBrk="0" hangingPunct="1">
              <a:lnSpc>
                <a:spcPct val="90000"/>
              </a:lnSpc>
              <a:spcBef>
                <a:spcPct val="0"/>
              </a:spcBef>
              <a:buNone/>
              <a:defRPr sz="3600" b="1" kern="1200">
                <a:solidFill>
                  <a:srgbClr val="074975"/>
                </a:solidFill>
                <a:latin typeface="Century Gothic" panose="020B0502020202020204" pitchFamily="34" charset="0"/>
                <a:ea typeface="+mj-ea"/>
                <a:cs typeface="+mj-cs"/>
              </a:defRPr>
            </a:lvl1pPr>
          </a:lstStyle>
          <a:p>
            <a:r>
              <a:rPr lang="en-US" dirty="0"/>
              <a:t>Questions?</a:t>
            </a:r>
          </a:p>
        </p:txBody>
      </p:sp>
      <p:sp>
        <p:nvSpPr>
          <p:cNvPr id="4" name="Text Placeholder 2">
            <a:extLst>
              <a:ext uri="{FF2B5EF4-FFF2-40B4-BE49-F238E27FC236}">
                <a16:creationId xmlns:a16="http://schemas.microsoft.com/office/drawing/2014/main" id="{A07BF6C2-1AFD-4F8E-8DC9-FD41C39DD29C}"/>
              </a:ext>
            </a:extLst>
          </p:cNvPr>
          <p:cNvSpPr txBox="1">
            <a:spLocks/>
          </p:cNvSpPr>
          <p:nvPr/>
        </p:nvSpPr>
        <p:spPr>
          <a:xfrm>
            <a:off x="523580" y="2473960"/>
            <a:ext cx="8252119" cy="3164839"/>
          </a:xfrm>
          <a:prstGeom prst="rect">
            <a:avLst/>
          </a:prstGeom>
        </p:spPr>
        <p:txBody>
          <a:bodyPr>
            <a:normAutofit/>
          </a:bodyPr>
          <a:lstStyle>
            <a:lvl1pPr marL="0" indent="0" algn="l" defTabSz="914400" rtl="0" eaLnBrk="1" latinLnBrk="0" hangingPunct="1">
              <a:lnSpc>
                <a:spcPct val="100000"/>
              </a:lnSpc>
              <a:spcBef>
                <a:spcPts val="0"/>
              </a:spcBef>
              <a:spcAft>
                <a:spcPts val="1200"/>
              </a:spcAft>
              <a:buClr>
                <a:srgbClr val="074975"/>
              </a:buClr>
              <a:buFont typeface="Wingdings" panose="05000000000000000000" pitchFamily="2" charset="2"/>
              <a:buNone/>
              <a:defRPr lang="en-US" sz="2000" b="1" kern="1200" dirty="0" smtClean="0">
                <a:solidFill>
                  <a:srgbClr val="5A8AB5"/>
                </a:solidFill>
                <a:latin typeface="Century Gothic" panose="020B0502020202020204" pitchFamily="34" charset="0"/>
                <a:ea typeface="+mn-ea"/>
                <a:cs typeface="+mn-cs"/>
              </a:defRPr>
            </a:lvl1pPr>
            <a:lvl2pPr marL="457200" indent="0" algn="l" defTabSz="914400" rtl="0" eaLnBrk="1" latinLnBrk="0" hangingPunct="1">
              <a:lnSpc>
                <a:spcPct val="100000"/>
              </a:lnSpc>
              <a:spcBef>
                <a:spcPts val="0"/>
              </a:spcBef>
              <a:spcAft>
                <a:spcPts val="800"/>
              </a:spcAft>
              <a:buClr>
                <a:srgbClr val="074975"/>
              </a:buClr>
              <a:buFont typeface="Arial" panose="020B0604020202020204" pitchFamily="34" charset="0"/>
              <a:buNone/>
              <a:defRPr sz="200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100000"/>
              </a:lnSpc>
              <a:spcBef>
                <a:spcPts val="0"/>
              </a:spcBef>
              <a:spcAft>
                <a:spcPts val="600"/>
              </a:spcAft>
              <a:buClr>
                <a:srgbClr val="074975"/>
              </a:buClr>
              <a:buFont typeface="Courier New" panose="02070309020205020404" pitchFamily="49" charset="0"/>
              <a:buNone/>
              <a:defRPr sz="180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100000"/>
              </a:lnSpc>
              <a:spcBef>
                <a:spcPts val="0"/>
              </a:spcBef>
              <a:spcAft>
                <a:spcPts val="600"/>
              </a:spcAft>
              <a:buClr>
                <a:srgbClr val="074975"/>
              </a:buClr>
              <a:buFont typeface="Arial" panose="020B0604020202020204" pitchFamily="34" charset="0"/>
              <a:buNone/>
              <a:defRPr sz="160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100000"/>
              </a:lnSpc>
              <a:spcBef>
                <a:spcPts val="0"/>
              </a:spcBef>
              <a:spcAft>
                <a:spcPts val="600"/>
              </a:spcAft>
              <a:buClr>
                <a:srgbClr val="074975"/>
              </a:buClr>
              <a:buFont typeface="Arial" panose="020B0604020202020204" pitchFamily="34" charset="0"/>
              <a:buNone/>
              <a:defRPr sz="160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8000"/>
              </a:lnSpc>
              <a:spcAft>
                <a:spcPts val="0"/>
              </a:spcAft>
            </a:pPr>
            <a:r>
              <a:rPr lang="en-US" sz="2800" dirty="0"/>
              <a:t>Julia Balsley, REHS/RS</a:t>
            </a:r>
          </a:p>
          <a:p>
            <a:pPr>
              <a:lnSpc>
                <a:spcPct val="108000"/>
              </a:lnSpc>
              <a:spcAft>
                <a:spcPts val="0"/>
              </a:spcAft>
            </a:pPr>
            <a:r>
              <a:rPr lang="en-US" sz="2800" dirty="0"/>
              <a:t>2110 Washington Blvd. Ste. 350</a:t>
            </a:r>
          </a:p>
          <a:p>
            <a:pPr>
              <a:lnSpc>
                <a:spcPct val="108000"/>
              </a:lnSpc>
              <a:spcAft>
                <a:spcPts val="0"/>
              </a:spcAft>
            </a:pPr>
            <a:r>
              <a:rPr lang="en-US" sz="2800" dirty="0"/>
              <a:t>Arlington, VA 22204</a:t>
            </a:r>
          </a:p>
          <a:p>
            <a:pPr>
              <a:lnSpc>
                <a:spcPct val="108000"/>
              </a:lnSpc>
              <a:spcAft>
                <a:spcPts val="0"/>
              </a:spcAft>
            </a:pPr>
            <a:r>
              <a:rPr lang="en-US" sz="2800" dirty="0"/>
              <a:t>703-350-5573 | </a:t>
            </a:r>
            <a:r>
              <a:rPr lang="en-US" sz="2800" dirty="0">
                <a:hlinkClick r:id="rId3"/>
              </a:rPr>
              <a:t>jbalsley@arlingtonva.us</a:t>
            </a:r>
            <a:r>
              <a:rPr lang="en-US" sz="2800" dirty="0"/>
              <a:t> </a:t>
            </a:r>
          </a:p>
        </p:txBody>
      </p:sp>
      <p:cxnSp>
        <p:nvCxnSpPr>
          <p:cNvPr id="5" name="Straight Connector 4">
            <a:extLst>
              <a:ext uri="{FF2B5EF4-FFF2-40B4-BE49-F238E27FC236}">
                <a16:creationId xmlns:a16="http://schemas.microsoft.com/office/drawing/2014/main" id="{C684CE25-2A98-4A2A-A563-E22B8CAC48F8}"/>
              </a:ext>
            </a:extLst>
          </p:cNvPr>
          <p:cNvCxnSpPr>
            <a:cxnSpLocks/>
          </p:cNvCxnSpPr>
          <p:nvPr/>
        </p:nvCxnSpPr>
        <p:spPr>
          <a:xfrm>
            <a:off x="659640" y="2158488"/>
            <a:ext cx="3989999" cy="0"/>
          </a:xfrm>
          <a:prstGeom prst="line">
            <a:avLst/>
          </a:prstGeom>
          <a:ln w="19050">
            <a:solidFill>
              <a:srgbClr val="5A8AB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570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96257-4FDB-92F4-F0E0-F09785D3CD3C}"/>
              </a:ext>
            </a:extLst>
          </p:cNvPr>
          <p:cNvSpPr>
            <a:spLocks noGrp="1"/>
          </p:cNvSpPr>
          <p:nvPr>
            <p:ph type="title"/>
          </p:nvPr>
        </p:nvSpPr>
        <p:spPr/>
        <p:txBody>
          <a:bodyPr/>
          <a:lstStyle/>
          <a:p>
            <a:r>
              <a:rPr lang="en-US" dirty="0"/>
              <a:t>What is an Environmental Assessment?</a:t>
            </a:r>
          </a:p>
        </p:txBody>
      </p:sp>
      <p:sp>
        <p:nvSpPr>
          <p:cNvPr id="3" name="Content Placeholder 2">
            <a:extLst>
              <a:ext uri="{FF2B5EF4-FFF2-40B4-BE49-F238E27FC236}">
                <a16:creationId xmlns:a16="http://schemas.microsoft.com/office/drawing/2014/main" id="{96985DC9-3951-B95A-CC8D-3243CEE4BC23}"/>
              </a:ext>
            </a:extLst>
          </p:cNvPr>
          <p:cNvSpPr>
            <a:spLocks noGrp="1"/>
          </p:cNvSpPr>
          <p:nvPr>
            <p:ph idx="1"/>
          </p:nvPr>
        </p:nvSpPr>
        <p:spPr>
          <a:xfrm>
            <a:off x="432390" y="1966734"/>
            <a:ext cx="6700019" cy="3497581"/>
          </a:xfrm>
        </p:spPr>
        <p:txBody>
          <a:bodyPr/>
          <a:lstStyle/>
          <a:p>
            <a:r>
              <a:rPr lang="en-US" dirty="0"/>
              <a:t>Systematic, detailed evaluation of environmental factors</a:t>
            </a:r>
          </a:p>
          <a:p>
            <a:r>
              <a:rPr lang="en-US" dirty="0"/>
              <a:t>Help identify underlying causes</a:t>
            </a:r>
          </a:p>
          <a:p>
            <a:r>
              <a:rPr lang="en-US" dirty="0"/>
              <a:t>Recommend steps to stop outbreaks and prevent future ones</a:t>
            </a:r>
          </a:p>
          <a:p>
            <a:r>
              <a:rPr lang="en-US" dirty="0"/>
              <a:t>Environmental Assessment Training Series: </a:t>
            </a:r>
            <a:r>
              <a:rPr lang="en-US" sz="2000" dirty="0">
                <a:hlinkClick r:id="rId3"/>
              </a:rPr>
              <a:t>www.cdc.gov/nceh/ehs/elearn/eats/index.html</a:t>
            </a:r>
            <a:r>
              <a:rPr lang="en-US" sz="2000" dirty="0"/>
              <a:t> </a:t>
            </a:r>
            <a:endParaRPr lang="en-US" dirty="0"/>
          </a:p>
        </p:txBody>
      </p:sp>
      <p:pic>
        <p:nvPicPr>
          <p:cNvPr id="7" name="Picture 6" descr="A magnifying glass over a restaurant&#10;&#10;Description automatically generated">
            <a:extLst>
              <a:ext uri="{FF2B5EF4-FFF2-40B4-BE49-F238E27FC236}">
                <a16:creationId xmlns:a16="http://schemas.microsoft.com/office/drawing/2014/main" id="{FD92237C-8E23-09B1-12E2-2A8BD53283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7614" y="1546964"/>
            <a:ext cx="4945911" cy="4945911"/>
          </a:xfrm>
          <a:prstGeom prst="rect">
            <a:avLst/>
          </a:prstGeom>
        </p:spPr>
      </p:pic>
    </p:spTree>
    <p:extLst>
      <p:ext uri="{BB962C8B-B14F-4D97-AF65-F5344CB8AC3E}">
        <p14:creationId xmlns:p14="http://schemas.microsoft.com/office/powerpoint/2010/main" val="3827303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ACAC6-61CA-F531-6DA2-1037DABB7664}"/>
              </a:ext>
            </a:extLst>
          </p:cNvPr>
          <p:cNvSpPr>
            <a:spLocks noGrp="1"/>
          </p:cNvSpPr>
          <p:nvPr>
            <p:ph type="title"/>
          </p:nvPr>
        </p:nvSpPr>
        <p:spPr>
          <a:xfrm>
            <a:off x="289111" y="365125"/>
            <a:ext cx="11613777" cy="1006475"/>
          </a:xfrm>
        </p:spPr>
        <p:txBody>
          <a:bodyPr>
            <a:normAutofit fontScale="90000"/>
          </a:bodyPr>
          <a:lstStyle/>
          <a:p>
            <a:r>
              <a:rPr lang="en-US" dirty="0"/>
              <a:t>What takes place during an Environmental Assessment? </a:t>
            </a:r>
          </a:p>
        </p:txBody>
      </p:sp>
      <p:sp>
        <p:nvSpPr>
          <p:cNvPr id="3" name="Content Placeholder 2">
            <a:extLst>
              <a:ext uri="{FF2B5EF4-FFF2-40B4-BE49-F238E27FC236}">
                <a16:creationId xmlns:a16="http://schemas.microsoft.com/office/drawing/2014/main" id="{26624109-28D1-98FB-E8E5-7C710E6A6B4E}"/>
              </a:ext>
            </a:extLst>
          </p:cNvPr>
          <p:cNvSpPr>
            <a:spLocks noGrp="1"/>
          </p:cNvSpPr>
          <p:nvPr>
            <p:ph idx="1"/>
          </p:nvPr>
        </p:nvSpPr>
        <p:spPr/>
        <p:txBody>
          <a:bodyPr/>
          <a:lstStyle/>
          <a:p>
            <a:r>
              <a:rPr lang="en-US" dirty="0"/>
              <a:t>Activities, but are not limited to; </a:t>
            </a:r>
          </a:p>
          <a:p>
            <a:pPr lvl="1"/>
            <a:r>
              <a:rPr lang="en-US" dirty="0"/>
              <a:t>Review/records (invoices from food suppliers, equipment temperature logs, cooling logs) </a:t>
            </a:r>
          </a:p>
          <a:p>
            <a:pPr lvl="1"/>
            <a:r>
              <a:rPr lang="en-US" dirty="0"/>
              <a:t>Interviews of food service staff and operators </a:t>
            </a:r>
          </a:p>
          <a:p>
            <a:pPr lvl="1"/>
            <a:r>
              <a:rPr lang="en-US" dirty="0"/>
              <a:t>Developing food flows based on Farm-to-Fork Food Continuum </a:t>
            </a:r>
          </a:p>
          <a:p>
            <a:pPr lvl="1"/>
            <a:endParaRPr lang="en-US" dirty="0"/>
          </a:p>
        </p:txBody>
      </p:sp>
    </p:spTree>
    <p:extLst>
      <p:ext uri="{BB962C8B-B14F-4D97-AF65-F5344CB8AC3E}">
        <p14:creationId xmlns:p14="http://schemas.microsoft.com/office/powerpoint/2010/main" val="1355670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51DDA-925C-47D2-86B5-B32DF1702394}"/>
              </a:ext>
            </a:extLst>
          </p:cNvPr>
          <p:cNvSpPr>
            <a:spLocks noGrp="1"/>
          </p:cNvSpPr>
          <p:nvPr>
            <p:ph type="title"/>
          </p:nvPr>
        </p:nvSpPr>
        <p:spPr/>
        <p:txBody>
          <a:bodyPr/>
          <a:lstStyle/>
          <a:p>
            <a:r>
              <a:rPr lang="en-US" dirty="0"/>
              <a:t>Initiating the Environmental Assessment</a:t>
            </a:r>
          </a:p>
        </p:txBody>
      </p:sp>
      <p:sp>
        <p:nvSpPr>
          <p:cNvPr id="3" name="Content Placeholder 2">
            <a:extLst>
              <a:ext uri="{FF2B5EF4-FFF2-40B4-BE49-F238E27FC236}">
                <a16:creationId xmlns:a16="http://schemas.microsoft.com/office/drawing/2014/main" id="{023EED1E-7A14-4F97-9542-AC1ECE91D31A}"/>
              </a:ext>
            </a:extLst>
          </p:cNvPr>
          <p:cNvSpPr>
            <a:spLocks noGrp="1"/>
          </p:cNvSpPr>
          <p:nvPr>
            <p:ph idx="1"/>
          </p:nvPr>
        </p:nvSpPr>
        <p:spPr>
          <a:xfrm>
            <a:off x="272904" y="1860341"/>
            <a:ext cx="7699742" cy="4264013"/>
          </a:xfrm>
        </p:spPr>
        <p:txBody>
          <a:bodyPr vert="horz" wrap="square" lIns="91440" tIns="45720" rIns="91440" bIns="45720" rtlCol="0" anchor="t">
            <a:normAutofit/>
          </a:bodyPr>
          <a:lstStyle/>
          <a:p>
            <a:r>
              <a:rPr lang="en-US" dirty="0"/>
              <a:t>Initiated 8/1 after reports of foodborne illness</a:t>
            </a:r>
          </a:p>
          <a:p>
            <a:r>
              <a:rPr lang="en-US" dirty="0"/>
              <a:t>Staff: Senior EHS, EHS, and Public Health Nurse</a:t>
            </a:r>
          </a:p>
          <a:p>
            <a:r>
              <a:rPr lang="en-US" dirty="0"/>
              <a:t>No ill employees, but patron complaints</a:t>
            </a:r>
          </a:p>
          <a:p>
            <a:r>
              <a:rPr lang="en-US" dirty="0"/>
              <a:t>Ill patrons ate shared raw meat dishes with hands</a:t>
            </a:r>
          </a:p>
          <a:p>
            <a:r>
              <a:rPr lang="en-US" dirty="0"/>
              <a:t>Confirmed suppliers</a:t>
            </a:r>
          </a:p>
          <a:p>
            <a:pPr lvl="1"/>
            <a:r>
              <a:rPr lang="en-US" dirty="0">
                <a:latin typeface="Century Gothic"/>
              </a:rPr>
              <a:t>Unapproved source for raw beef (Vendor X paid in cash)</a:t>
            </a:r>
          </a:p>
          <a:p>
            <a:r>
              <a:rPr lang="en-US" dirty="0"/>
              <a:t>Assessed kitchen and food handling processes</a:t>
            </a:r>
          </a:p>
        </p:txBody>
      </p:sp>
      <p:pic>
        <p:nvPicPr>
          <p:cNvPr id="1032" name="Picture 8">
            <a:extLst>
              <a:ext uri="{FF2B5EF4-FFF2-40B4-BE49-F238E27FC236}">
                <a16:creationId xmlns:a16="http://schemas.microsoft.com/office/drawing/2014/main" id="{6DE509C7-6664-6E89-82FE-EBCA2954F2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86" t="23921" r="325"/>
          <a:stretch/>
        </p:blipFill>
        <p:spPr bwMode="auto">
          <a:xfrm>
            <a:off x="7972646" y="2482630"/>
            <a:ext cx="4138290" cy="2742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641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32477-1AD9-FA3D-F39A-DDCC7380FD69}"/>
              </a:ext>
            </a:extLst>
          </p:cNvPr>
          <p:cNvSpPr>
            <a:spLocks noGrp="1"/>
          </p:cNvSpPr>
          <p:nvPr>
            <p:ph type="title"/>
          </p:nvPr>
        </p:nvSpPr>
        <p:spPr/>
        <p:txBody>
          <a:bodyPr/>
          <a:lstStyle/>
          <a:p>
            <a:r>
              <a:rPr lang="en-US" dirty="0"/>
              <a:t>Environmental Assessment Continued</a:t>
            </a:r>
          </a:p>
        </p:txBody>
      </p:sp>
      <p:sp>
        <p:nvSpPr>
          <p:cNvPr id="3" name="Content Placeholder 2">
            <a:extLst>
              <a:ext uri="{FF2B5EF4-FFF2-40B4-BE49-F238E27FC236}">
                <a16:creationId xmlns:a16="http://schemas.microsoft.com/office/drawing/2014/main" id="{7FB167B0-6510-8B7E-AD00-8D7BD1D0908B}"/>
              </a:ext>
            </a:extLst>
          </p:cNvPr>
          <p:cNvSpPr>
            <a:spLocks noGrp="1"/>
          </p:cNvSpPr>
          <p:nvPr>
            <p:ph idx="1"/>
          </p:nvPr>
        </p:nvSpPr>
        <p:spPr>
          <a:xfrm>
            <a:off x="265814" y="1807180"/>
            <a:ext cx="8279772" cy="4093890"/>
          </a:xfrm>
        </p:spPr>
        <p:txBody>
          <a:bodyPr/>
          <a:lstStyle/>
          <a:p>
            <a:r>
              <a:rPr lang="en-US" dirty="0"/>
              <a:t>Restaurant A voluntarily closed for deep clean on 8/2</a:t>
            </a:r>
          </a:p>
          <a:p>
            <a:r>
              <a:rPr lang="en-US" dirty="0"/>
              <a:t>Restaurant A volunteered to stop serving under-cooked or raw meats until ACPHD confirmed safe food practices and approved sources</a:t>
            </a:r>
          </a:p>
          <a:p>
            <a:pPr lvl="1"/>
            <a:r>
              <a:rPr lang="en-US" dirty="0"/>
              <a:t>Owner contacted ACPHD upon securing new meat vendor</a:t>
            </a:r>
          </a:p>
          <a:p>
            <a:pPr lvl="1"/>
            <a:r>
              <a:rPr lang="en-US" dirty="0"/>
              <a:t>ACPHD verified new source was USDA licensed and inspected</a:t>
            </a:r>
          </a:p>
          <a:p>
            <a:r>
              <a:rPr lang="en-US" dirty="0"/>
              <a:t>ACPHD performed multiple inspections to ensure facility operating safely and in compliance</a:t>
            </a:r>
          </a:p>
        </p:txBody>
      </p:sp>
      <p:pic>
        <p:nvPicPr>
          <p:cNvPr id="5" name="Picture 4">
            <a:extLst>
              <a:ext uri="{FF2B5EF4-FFF2-40B4-BE49-F238E27FC236}">
                <a16:creationId xmlns:a16="http://schemas.microsoft.com/office/drawing/2014/main" id="{A6BF3ED2-FF0C-49A4-5C74-6DA12CDA5C30}"/>
              </a:ext>
            </a:extLst>
          </p:cNvPr>
          <p:cNvPicPr>
            <a:picLocks noChangeAspect="1"/>
          </p:cNvPicPr>
          <p:nvPr/>
        </p:nvPicPr>
        <p:blipFill>
          <a:blip r:embed="rId3"/>
          <a:stretch>
            <a:fillRect/>
          </a:stretch>
        </p:blipFill>
        <p:spPr>
          <a:xfrm>
            <a:off x="8946633" y="1967245"/>
            <a:ext cx="2905125" cy="3933825"/>
          </a:xfrm>
          <a:prstGeom prst="rect">
            <a:avLst/>
          </a:prstGeom>
        </p:spPr>
      </p:pic>
    </p:spTree>
    <p:extLst>
      <p:ext uri="{BB962C8B-B14F-4D97-AF65-F5344CB8AC3E}">
        <p14:creationId xmlns:p14="http://schemas.microsoft.com/office/powerpoint/2010/main" val="6573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A75CB-7203-14E9-5C1E-512CBA758683}"/>
              </a:ext>
            </a:extLst>
          </p:cNvPr>
          <p:cNvSpPr>
            <a:spLocks noGrp="1"/>
          </p:cNvSpPr>
          <p:nvPr>
            <p:ph type="title"/>
          </p:nvPr>
        </p:nvSpPr>
        <p:spPr/>
        <p:txBody>
          <a:bodyPr/>
          <a:lstStyle/>
          <a:p>
            <a:r>
              <a:rPr lang="en-US" dirty="0"/>
              <a:t>Assessing Similar Establishments</a:t>
            </a:r>
          </a:p>
        </p:txBody>
      </p:sp>
      <p:sp>
        <p:nvSpPr>
          <p:cNvPr id="3" name="Content Placeholder 2">
            <a:extLst>
              <a:ext uri="{FF2B5EF4-FFF2-40B4-BE49-F238E27FC236}">
                <a16:creationId xmlns:a16="http://schemas.microsoft.com/office/drawing/2014/main" id="{F8E550D7-FD64-8B95-3CEE-B7EE62F5A0E3}"/>
              </a:ext>
            </a:extLst>
          </p:cNvPr>
          <p:cNvSpPr>
            <a:spLocks noGrp="1"/>
          </p:cNvSpPr>
          <p:nvPr>
            <p:ph idx="1"/>
          </p:nvPr>
        </p:nvSpPr>
        <p:spPr>
          <a:xfrm>
            <a:off x="561753" y="2158054"/>
            <a:ext cx="8390861" cy="3497581"/>
          </a:xfrm>
        </p:spPr>
        <p:txBody>
          <a:bodyPr/>
          <a:lstStyle/>
          <a:p>
            <a:r>
              <a:rPr lang="en-US" dirty="0"/>
              <a:t>ACPHD compiled list of similar establishments</a:t>
            </a:r>
          </a:p>
          <a:p>
            <a:r>
              <a:rPr lang="en-US" dirty="0"/>
              <a:t>EHS confirmed:</a:t>
            </a:r>
          </a:p>
          <a:p>
            <a:pPr lvl="1"/>
            <a:r>
              <a:rPr lang="en-US" dirty="0"/>
              <a:t>Do you serve raw or undercooked meats? What types?</a:t>
            </a:r>
          </a:p>
          <a:p>
            <a:pPr lvl="1"/>
            <a:r>
              <a:rPr lang="en-US" dirty="0"/>
              <a:t>Supplier information, including pictures of invoices and labels</a:t>
            </a:r>
          </a:p>
          <a:p>
            <a:r>
              <a:rPr lang="en-US" dirty="0"/>
              <a:t>None of the facilities were using unapproved sources</a:t>
            </a:r>
          </a:p>
          <a:p>
            <a:endParaRPr lang="en-US" dirty="0"/>
          </a:p>
        </p:txBody>
      </p:sp>
      <p:pic>
        <p:nvPicPr>
          <p:cNvPr id="11" name="Picture 10" descr="A clipboard with a pen and checklist&#10;&#10;Description automatically generated">
            <a:extLst>
              <a:ext uri="{FF2B5EF4-FFF2-40B4-BE49-F238E27FC236}">
                <a16:creationId xmlns:a16="http://schemas.microsoft.com/office/drawing/2014/main" id="{CFCFE05C-B22C-4543-DC99-8D11FE2E6C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45582">
            <a:off x="8459973" y="1692481"/>
            <a:ext cx="4157330" cy="4157330"/>
          </a:xfrm>
          <a:prstGeom prst="rect">
            <a:avLst/>
          </a:prstGeom>
        </p:spPr>
      </p:pic>
    </p:spTree>
    <p:extLst>
      <p:ext uri="{BB962C8B-B14F-4D97-AF65-F5344CB8AC3E}">
        <p14:creationId xmlns:p14="http://schemas.microsoft.com/office/powerpoint/2010/main" val="190635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32477-1AD9-FA3D-F39A-DDCC7380FD69}"/>
              </a:ext>
            </a:extLst>
          </p:cNvPr>
          <p:cNvSpPr>
            <a:spLocks noGrp="1"/>
          </p:cNvSpPr>
          <p:nvPr>
            <p:ph type="title"/>
          </p:nvPr>
        </p:nvSpPr>
        <p:spPr/>
        <p:txBody>
          <a:bodyPr/>
          <a:lstStyle/>
          <a:p>
            <a:r>
              <a:rPr lang="en-US" dirty="0"/>
              <a:t>Education</a:t>
            </a:r>
          </a:p>
        </p:txBody>
      </p:sp>
      <p:sp>
        <p:nvSpPr>
          <p:cNvPr id="3" name="Content Placeholder 2">
            <a:extLst>
              <a:ext uri="{FF2B5EF4-FFF2-40B4-BE49-F238E27FC236}">
                <a16:creationId xmlns:a16="http://schemas.microsoft.com/office/drawing/2014/main" id="{7FB167B0-6510-8B7E-AD00-8D7BD1D0908B}"/>
              </a:ext>
            </a:extLst>
          </p:cNvPr>
          <p:cNvSpPr>
            <a:spLocks noGrp="1"/>
          </p:cNvSpPr>
          <p:nvPr>
            <p:ph idx="1"/>
          </p:nvPr>
        </p:nvSpPr>
        <p:spPr>
          <a:xfrm>
            <a:off x="340242" y="1807180"/>
            <a:ext cx="7538484" cy="4093890"/>
          </a:xfrm>
        </p:spPr>
        <p:txBody>
          <a:bodyPr/>
          <a:lstStyle/>
          <a:p>
            <a:r>
              <a:rPr lang="en-US" dirty="0"/>
              <a:t>Educated owner about risk factors</a:t>
            </a:r>
          </a:p>
          <a:p>
            <a:r>
              <a:rPr lang="en-US" dirty="0"/>
              <a:t>Modified and translated VDH fact sheets on Salmonellosis and STEC</a:t>
            </a:r>
          </a:p>
          <a:p>
            <a:r>
              <a:rPr lang="en-US" dirty="0"/>
              <a:t>Modified and translated ACPHD food safety handout</a:t>
            </a:r>
          </a:p>
          <a:p>
            <a:r>
              <a:rPr lang="en-US" dirty="0"/>
              <a:t>Created foodborne illness website for the public</a:t>
            </a:r>
          </a:p>
          <a:p>
            <a:r>
              <a:rPr lang="en-US" dirty="0"/>
              <a:t>Sent blast email to all licensed establishments</a:t>
            </a:r>
          </a:p>
          <a:p>
            <a:endParaRPr lang="en-US" dirty="0"/>
          </a:p>
        </p:txBody>
      </p:sp>
      <p:pic>
        <p:nvPicPr>
          <p:cNvPr id="5" name="Picture 4">
            <a:extLst>
              <a:ext uri="{FF2B5EF4-FFF2-40B4-BE49-F238E27FC236}">
                <a16:creationId xmlns:a16="http://schemas.microsoft.com/office/drawing/2014/main" id="{4F0C0544-483B-29AD-E93D-B81C12F382F2}"/>
              </a:ext>
            </a:extLst>
          </p:cNvPr>
          <p:cNvPicPr>
            <a:picLocks noChangeAspect="1"/>
          </p:cNvPicPr>
          <p:nvPr/>
        </p:nvPicPr>
        <p:blipFill>
          <a:blip r:embed="rId3"/>
          <a:stretch>
            <a:fillRect/>
          </a:stretch>
        </p:blipFill>
        <p:spPr>
          <a:xfrm>
            <a:off x="7772400" y="1913506"/>
            <a:ext cx="3159682" cy="4093891"/>
          </a:xfrm>
          <a:prstGeom prst="rect">
            <a:avLst/>
          </a:prstGeom>
          <a:ln>
            <a:solidFill>
              <a:schemeClr val="bg1">
                <a:lumMod val="85000"/>
              </a:schemeClr>
            </a:solidFill>
          </a:ln>
        </p:spPr>
      </p:pic>
      <p:pic>
        <p:nvPicPr>
          <p:cNvPr id="9" name="Picture 8">
            <a:extLst>
              <a:ext uri="{FF2B5EF4-FFF2-40B4-BE49-F238E27FC236}">
                <a16:creationId xmlns:a16="http://schemas.microsoft.com/office/drawing/2014/main" id="{7291CAAC-A147-0421-B379-D7FD04A19CB1}"/>
              </a:ext>
            </a:extLst>
          </p:cNvPr>
          <p:cNvPicPr>
            <a:picLocks noChangeAspect="1"/>
          </p:cNvPicPr>
          <p:nvPr/>
        </p:nvPicPr>
        <p:blipFill>
          <a:blip r:embed="rId4"/>
          <a:stretch>
            <a:fillRect/>
          </a:stretch>
        </p:blipFill>
        <p:spPr>
          <a:xfrm>
            <a:off x="8793901" y="2821618"/>
            <a:ext cx="3259092" cy="3727685"/>
          </a:xfrm>
          <a:prstGeom prst="rect">
            <a:avLst/>
          </a:prstGeom>
          <a:ln>
            <a:solidFill>
              <a:schemeClr val="bg1">
                <a:lumMod val="85000"/>
              </a:schemeClr>
            </a:solidFill>
          </a:ln>
        </p:spPr>
      </p:pic>
    </p:spTree>
    <p:extLst>
      <p:ext uri="{BB962C8B-B14F-4D97-AF65-F5344CB8AC3E}">
        <p14:creationId xmlns:p14="http://schemas.microsoft.com/office/powerpoint/2010/main" val="3714152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83A07-909F-FB82-EF2E-BB07D5ED43E5}"/>
              </a:ext>
            </a:extLst>
          </p:cNvPr>
          <p:cNvSpPr>
            <a:spLocks noGrp="1"/>
          </p:cNvSpPr>
          <p:nvPr>
            <p:ph type="title"/>
          </p:nvPr>
        </p:nvSpPr>
        <p:spPr/>
        <p:txBody>
          <a:bodyPr/>
          <a:lstStyle/>
          <a:p>
            <a:r>
              <a:rPr lang="en-US" dirty="0"/>
              <a:t>Collaboration</a:t>
            </a:r>
          </a:p>
        </p:txBody>
      </p:sp>
      <p:sp>
        <p:nvSpPr>
          <p:cNvPr id="3" name="Content Placeholder 2">
            <a:extLst>
              <a:ext uri="{FF2B5EF4-FFF2-40B4-BE49-F238E27FC236}">
                <a16:creationId xmlns:a16="http://schemas.microsoft.com/office/drawing/2014/main" id="{EC3B765B-DE9E-EA98-75C1-3A893BB82B3E}"/>
              </a:ext>
            </a:extLst>
          </p:cNvPr>
          <p:cNvSpPr>
            <a:spLocks noGrp="1"/>
          </p:cNvSpPr>
          <p:nvPr>
            <p:ph idx="1"/>
          </p:nvPr>
        </p:nvSpPr>
        <p:spPr>
          <a:xfrm>
            <a:off x="352610" y="2253747"/>
            <a:ext cx="7462320" cy="3497581"/>
          </a:xfrm>
        </p:spPr>
        <p:txBody>
          <a:bodyPr/>
          <a:lstStyle/>
          <a:p>
            <a:r>
              <a:rPr lang="en-US" dirty="0"/>
              <a:t>Close collaboration between EH and Epi</a:t>
            </a:r>
          </a:p>
          <a:p>
            <a:r>
              <a:rPr lang="en-US" dirty="0"/>
              <a:t>Shared findings from Environmental Assessment</a:t>
            </a:r>
          </a:p>
          <a:p>
            <a:r>
              <a:rPr lang="en-US" dirty="0"/>
              <a:t>Supported Food History Interviews</a:t>
            </a:r>
          </a:p>
          <a:p>
            <a:pPr lvl="1"/>
            <a:r>
              <a:rPr lang="en-US" dirty="0"/>
              <a:t>Requested list of raw dishes sold</a:t>
            </a:r>
          </a:p>
          <a:p>
            <a:pPr lvl="1"/>
            <a:r>
              <a:rPr lang="en-US" dirty="0"/>
              <a:t>Requested patron and employee contact information</a:t>
            </a:r>
          </a:p>
          <a:p>
            <a:endParaRPr lang="en-US" dirty="0"/>
          </a:p>
          <a:p>
            <a:endParaRPr lang="en-US" dirty="0"/>
          </a:p>
        </p:txBody>
      </p:sp>
      <p:pic>
        <p:nvPicPr>
          <p:cNvPr id="7" name="Picture 6" descr="A group of people talking to each other&#10;&#10;Description automatically generated">
            <a:extLst>
              <a:ext uri="{FF2B5EF4-FFF2-40B4-BE49-F238E27FC236}">
                <a16:creationId xmlns:a16="http://schemas.microsoft.com/office/drawing/2014/main" id="{AEB65A19-D570-3A79-E884-E256A2D5D2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8880" y="1640922"/>
            <a:ext cx="5217078" cy="5217078"/>
          </a:xfrm>
          <a:prstGeom prst="rect">
            <a:avLst/>
          </a:prstGeom>
        </p:spPr>
      </p:pic>
    </p:spTree>
    <p:extLst>
      <p:ext uri="{BB962C8B-B14F-4D97-AF65-F5344CB8AC3E}">
        <p14:creationId xmlns:p14="http://schemas.microsoft.com/office/powerpoint/2010/main" val="3595271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51DDA-925C-47D2-86B5-B32DF1702394}"/>
              </a:ext>
            </a:extLst>
          </p:cNvPr>
          <p:cNvSpPr>
            <a:spLocks noGrp="1"/>
          </p:cNvSpPr>
          <p:nvPr>
            <p:ph type="title"/>
          </p:nvPr>
        </p:nvSpPr>
        <p:spPr/>
        <p:txBody>
          <a:bodyPr/>
          <a:lstStyle/>
          <a:p>
            <a:r>
              <a:rPr lang="en-US" dirty="0"/>
              <a:t>Findings</a:t>
            </a:r>
          </a:p>
        </p:txBody>
      </p:sp>
      <p:sp>
        <p:nvSpPr>
          <p:cNvPr id="3" name="Content Placeholder 2">
            <a:extLst>
              <a:ext uri="{FF2B5EF4-FFF2-40B4-BE49-F238E27FC236}">
                <a16:creationId xmlns:a16="http://schemas.microsoft.com/office/drawing/2014/main" id="{023EED1E-7A14-4F97-9542-AC1ECE91D31A}"/>
              </a:ext>
            </a:extLst>
          </p:cNvPr>
          <p:cNvSpPr>
            <a:spLocks noGrp="1"/>
          </p:cNvSpPr>
          <p:nvPr>
            <p:ph idx="1"/>
          </p:nvPr>
        </p:nvSpPr>
        <p:spPr>
          <a:xfrm>
            <a:off x="318977" y="2179319"/>
            <a:ext cx="7740502" cy="4008830"/>
          </a:xfrm>
        </p:spPr>
        <p:txBody>
          <a:bodyPr/>
          <a:lstStyle/>
          <a:p>
            <a:r>
              <a:rPr lang="en-US" dirty="0"/>
              <a:t>Meat sources from unapproved vendor</a:t>
            </a:r>
          </a:p>
          <a:p>
            <a:r>
              <a:rPr lang="en-US" dirty="0"/>
              <a:t>Lab testing indicated meat from unapproved vendor was: </a:t>
            </a:r>
          </a:p>
          <a:p>
            <a:pPr lvl="1"/>
            <a:r>
              <a:rPr lang="en-US" dirty="0"/>
              <a:t>Contaminated with salmonella</a:t>
            </a:r>
          </a:p>
          <a:p>
            <a:pPr lvl="1"/>
            <a:r>
              <a:rPr lang="en-US" dirty="0"/>
              <a:t>Consumed by ill patrons at Restaurant A</a:t>
            </a:r>
          </a:p>
          <a:p>
            <a:pPr lvl="1"/>
            <a:r>
              <a:rPr lang="en-US" dirty="0"/>
              <a:t>Connected to cases at an out-of-state market</a:t>
            </a:r>
          </a:p>
          <a:p>
            <a:r>
              <a:rPr lang="en-US" dirty="0"/>
              <a:t>No other Arlington establishments connected</a:t>
            </a:r>
          </a:p>
        </p:txBody>
      </p:sp>
      <p:pic>
        <p:nvPicPr>
          <p:cNvPr id="10" name="Picture 9" descr="A close-up of a puzzle&#10;&#10;Description automatically generated">
            <a:extLst>
              <a:ext uri="{FF2B5EF4-FFF2-40B4-BE49-F238E27FC236}">
                <a16:creationId xmlns:a16="http://schemas.microsoft.com/office/drawing/2014/main" id="{FE49B219-9B80-FFDB-028C-68CAE68DF9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31703">
            <a:off x="7887824" y="2202951"/>
            <a:ext cx="3429000" cy="3429000"/>
          </a:xfrm>
          <a:prstGeom prst="rect">
            <a:avLst/>
          </a:prstGeom>
        </p:spPr>
      </p:pic>
    </p:spTree>
    <p:extLst>
      <p:ext uri="{BB962C8B-B14F-4D97-AF65-F5344CB8AC3E}">
        <p14:creationId xmlns:p14="http://schemas.microsoft.com/office/powerpoint/2010/main" val="22281323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349199CC023547A16B724B332688B1" ma:contentTypeVersion="17" ma:contentTypeDescription="Create a new document." ma:contentTypeScope="" ma:versionID="12fbccb2e285304a6418a31b8535831d">
  <xsd:schema xmlns:xsd="http://www.w3.org/2001/XMLSchema" xmlns:xs="http://www.w3.org/2001/XMLSchema" xmlns:p="http://schemas.microsoft.com/office/2006/metadata/properties" xmlns:ns2="e3622947-5ec1-40c9-99a9-400164feb2ab" xmlns:ns3="53d8bbce-8414-40ba-b3a1-f80bcf2fa002" targetNamespace="http://schemas.microsoft.com/office/2006/metadata/properties" ma:root="true" ma:fieldsID="38fef377e256616c9ba6bdeff86d231d" ns2:_="" ns3:_="">
    <xsd:import namespace="e3622947-5ec1-40c9-99a9-400164feb2ab"/>
    <xsd:import namespace="53d8bbce-8414-40ba-b3a1-f80bcf2fa002"/>
    <xsd:element name="properties">
      <xsd:complexType>
        <xsd:sequence>
          <xsd:element name="documentManagement">
            <xsd:complexType>
              <xsd:all>
                <xsd:element ref="ns2:RecordSubtype" minOccurs="0"/>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622947-5ec1-40c9-99a9-400164feb2ab" elementFormDefault="qualified">
    <xsd:import namespace="http://schemas.microsoft.com/office/2006/documentManagement/types"/>
    <xsd:import namespace="http://schemas.microsoft.com/office/infopath/2007/PartnerControls"/>
    <xsd:element name="RecordSubtype" ma:index="8" nillable="true" ma:displayName="Subtype" ma:default="DHS - Administrative Files(GS-19 - 010024)" ma:format="Dropdown" ma:internalName="RecordSubtype">
      <xsd:simpleType>
        <xsd:restriction base="dms:Choice">
          <xsd:enumeration value="DHS - Administrative Files(GS-19 - 010024)"/>
          <xsd:enumeration value="DHS - Fiscal Files(GS-02 - 010151)"/>
          <xsd:enumeration value="DHS - Operational Files(GS-19 - 010096)"/>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c89badf8-0cd2-4e7b-b9e9-f8f3d3755954"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d8bbce-8414-40ba-b3a1-f80bcf2fa00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33a390d2-7171-4fbb-9e5c-024ebc7eec76}" ma:internalName="TaxCatchAll" ma:showField="CatchAllData" ma:web="53d8bbce-8414-40ba-b3a1-f80bcf2fa00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c89badf8-0cd2-4e7b-b9e9-f8f3d3755954" ContentTypeId="0x0101" PreviousValue="false"/>
</file>

<file path=customXml/item4.xml><?xml version="1.0" encoding="utf-8"?>
<p:properties xmlns:p="http://schemas.microsoft.com/office/2006/metadata/properties" xmlns:xsi="http://www.w3.org/2001/XMLSchema-instance" xmlns:pc="http://schemas.microsoft.com/office/infopath/2007/PartnerControls">
  <documentManagement>
    <SharedWithUsers xmlns="53d8bbce-8414-40ba-b3a1-f80bcf2fa002">
      <UserInfo>
        <DisplayName>Evelyn Poppell</DisplayName>
        <AccountId>33</AccountId>
        <AccountType/>
      </UserInfo>
      <UserInfo>
        <DisplayName>Candice Wooden</DisplayName>
        <AccountId>13</AccountId>
        <AccountType/>
      </UserInfo>
      <UserInfo>
        <DisplayName>Julia Balsley</DisplayName>
        <AccountId>24</AccountId>
        <AccountType/>
      </UserInfo>
      <UserInfo>
        <DisplayName>Sondra Dietz</DisplayName>
        <AccountId>31</AccountId>
        <AccountType/>
      </UserInfo>
      <UserInfo>
        <DisplayName>Kimberly Brunette</DisplayName>
        <AccountId>54</AccountId>
        <AccountType/>
      </UserInfo>
    </SharedWithUsers>
    <TaxCatchAll xmlns="53d8bbce-8414-40ba-b3a1-f80bcf2fa002" xsi:nil="true"/>
    <lcf76f155ced4ddcb4097134ff3c332f xmlns="e3622947-5ec1-40c9-99a9-400164feb2ab">
      <Terms xmlns="http://schemas.microsoft.com/office/infopath/2007/PartnerControls"/>
    </lcf76f155ced4ddcb4097134ff3c332f>
    <RecordSubtype xmlns="e3622947-5ec1-40c9-99a9-400164feb2ab">DHS - Administrative Files(GS-19 - 010024)</RecordSubtype>
  </documentManagement>
</p:properties>
</file>

<file path=customXml/itemProps1.xml><?xml version="1.0" encoding="utf-8"?>
<ds:datastoreItem xmlns:ds="http://schemas.openxmlformats.org/officeDocument/2006/customXml" ds:itemID="{476722DF-F5AA-47B9-8E7B-5F6AE05085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622947-5ec1-40c9-99a9-400164feb2ab"/>
    <ds:schemaRef ds:uri="53d8bbce-8414-40ba-b3a1-f80bcf2fa0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627142-9248-4F14-A3B9-473CB91DECE8}">
  <ds:schemaRefs>
    <ds:schemaRef ds:uri="http://schemas.microsoft.com/sharepoint/v3/contenttype/forms"/>
  </ds:schemaRefs>
</ds:datastoreItem>
</file>

<file path=customXml/itemProps3.xml><?xml version="1.0" encoding="utf-8"?>
<ds:datastoreItem xmlns:ds="http://schemas.openxmlformats.org/officeDocument/2006/customXml" ds:itemID="{12FEC54F-C7F3-4F90-95AC-28CEEA644291}">
  <ds:schemaRefs>
    <ds:schemaRef ds:uri="Microsoft.SharePoint.Taxonomy.ContentTypeSync"/>
  </ds:schemaRefs>
</ds:datastoreItem>
</file>

<file path=customXml/itemProps4.xml><?xml version="1.0" encoding="utf-8"?>
<ds:datastoreItem xmlns:ds="http://schemas.openxmlformats.org/officeDocument/2006/customXml" ds:itemID="{15AE6C4F-4092-44B9-91B0-3B38EE3749E0}">
  <ds:schemaRefs>
    <ds:schemaRef ds:uri="53d8bbce-8414-40ba-b3a1-f80bcf2fa002"/>
    <ds:schemaRef ds:uri="http://purl.org/dc/dcmitype/"/>
    <ds:schemaRef ds:uri="http://purl.org/dc/elements/1.1/"/>
    <ds:schemaRef ds:uri="http://schemas.microsoft.com/office/infopath/2007/PartnerControls"/>
    <ds:schemaRef ds:uri="http://schemas.microsoft.com/office/2006/metadata/properties"/>
    <ds:schemaRef ds:uri="http://purl.org/dc/terms/"/>
    <ds:schemaRef ds:uri="http://schemas.microsoft.com/office/2006/documentManagement/types"/>
    <ds:schemaRef ds:uri="http://schemas.openxmlformats.org/package/2006/metadata/core-properties"/>
    <ds:schemaRef ds:uri="e3622947-5ec1-40c9-99a9-400164feb2a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532</TotalTime>
  <Words>1657</Words>
  <Application>Microsoft Office PowerPoint</Application>
  <PresentationFormat>Widescreen</PresentationFormat>
  <Paragraphs>127</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Century Gothic</vt:lpstr>
      <vt:lpstr>Courier New</vt:lpstr>
      <vt:lpstr>Times New Roman</vt:lpstr>
      <vt:lpstr>Wingdings</vt:lpstr>
      <vt:lpstr>Office Theme</vt:lpstr>
      <vt:lpstr>Conducting an Environmental Assessment</vt:lpstr>
      <vt:lpstr>What is an Environmental Assessment?</vt:lpstr>
      <vt:lpstr>What takes place during an Environmental Assessment? </vt:lpstr>
      <vt:lpstr>Initiating the Environmental Assessment</vt:lpstr>
      <vt:lpstr>Environmental Assessment Continued</vt:lpstr>
      <vt:lpstr>Assessing Similar Establishments</vt:lpstr>
      <vt:lpstr>Education</vt:lpstr>
      <vt:lpstr>Collaboration</vt:lpstr>
      <vt:lpstr>Findings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Sumayal Shrestha</dc:creator>
  <cp:lastModifiedBy>Julia Balsley</cp:lastModifiedBy>
  <cp:revision>9</cp:revision>
  <dcterms:created xsi:type="dcterms:W3CDTF">2021-12-23T04:01:04Z</dcterms:created>
  <dcterms:modified xsi:type="dcterms:W3CDTF">2024-01-29T16:53:06Z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0x01010005349199CC023547A16B724B332688B1</vt:lpwstr>
  </property>
  <property fmtid="{D5CDD505-2E9C-101B-9397-08002B2CF9AE}" pid="3" name="MediaServiceImageTags">
    <vt:lpwstr/>
  </property>
</Properties>
</file>