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9" r:id="rId1"/>
    <p:sldMasterId id="2147483670" r:id="rId2"/>
  </p:sldMasterIdLst>
  <p:notesMasterIdLst>
    <p:notesMasterId r:id="rId28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29"/>
      <p:bold r:id="rId30"/>
      <p:italic r:id="rId31"/>
      <p:boldItalic r:id="rId32"/>
    </p:embeddedFont>
    <p:embeddedFont>
      <p:font typeface="Libre Franklin" pitchFamily="2" charset="77"/>
      <p:regular r:id="rId33"/>
      <p:bold r:id="rId34"/>
      <p:italic r:id="rId35"/>
      <p:boldItalic r:id="rId36"/>
    </p:embeddedFont>
    <p:embeddedFont>
      <p:font typeface="Libre Franklin Medium" pitchFamily="2" charset="77"/>
      <p:regular r:id="rId37"/>
      <p:bold r:id="rId38"/>
      <p:italic r:id="rId39"/>
      <p:boldItalic r:id="rId4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29"/>
  </p:normalViewPr>
  <p:slideViewPr>
    <p:cSldViewPr snapToGrid="0" snapToObjects="1">
      <p:cViewPr varScale="1">
        <p:scale>
          <a:sx n="144" d="100"/>
          <a:sy n="144" d="100"/>
        </p:scale>
        <p:origin x="72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11.fntdata"/><Relationship Id="rId21" Type="http://schemas.openxmlformats.org/officeDocument/2006/relationships/slide" Target="slides/slide19.xml"/><Relationship Id="rId34" Type="http://schemas.openxmlformats.org/officeDocument/2006/relationships/font" Target="fonts/font6.fntdata"/><Relationship Id="rId42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1.fntdata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font" Target="fonts/font12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8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3.fntdata"/><Relationship Id="rId44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43" Type="http://schemas.openxmlformats.org/officeDocument/2006/relationships/theme" Target="theme/theme1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5.fntdata"/><Relationship Id="rId38" Type="http://schemas.openxmlformats.org/officeDocument/2006/relationships/font" Target="fonts/font10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75786695d4_7_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6" name="Google Shape;96;g75786695d4_7_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g761bd7ed32_1_1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5" name="Google Shape;195;g761bd7ed32_1_1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6d55cfb3e6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3" name="Google Shape;203;g6d55cfb3e6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761bd7ed32_1_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3" name="Google Shape;213;g761bd7ed32_1_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g761bd7ed32_1_1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2" name="Google Shape;222;g761bd7ed32_1_1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6d0d1a3334_0_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1" name="Google Shape;231;g6d0d1a3334_0_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g6d0d1a3334_0_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0" name="Google Shape;240;g6d0d1a3334_0_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g761bd7ed32_1_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1" name="Google Shape;251;g761bd7ed32_1_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g761bd7ed32_1_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0" name="Google Shape;260;g761bd7ed32_1_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g7631b17bbb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9" name="Google Shape;269;g7631b17bbb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g6d7cf8f14e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8" name="Google Shape;278;g6d7cf8f14e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761bd7ed32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3" name="Google Shape;103;g761bd7ed32_0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g6d7cf8f14e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6" name="Google Shape;286;g6d7cf8f14e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g6d7cf8f14e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4" name="Google Shape;294;g6d7cf8f14e_0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g761bd7ed32_1_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2" name="Google Shape;302;g761bd7ed32_1_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g761bd7ed32_1_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1" name="Google Shape;311;g761bd7ed32_1_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g761bd7ed32_1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20" name="Google Shape;320;g761bd7ed32_1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g761bd7ed32_1_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0" name="Google Shape;330;g761bd7ed32_1_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761bd7ed32_1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4" name="Google Shape;114;g761bd7ed32_1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6d0d1a3334_0_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5" name="Google Shape;125;g6d0d1a3334_0_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3ad9241be6_0_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4" name="Google Shape;134;g3ad9241be6_0_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761bd7ed32_1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8" name="Google Shape;148;g761bd7ed32_1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6d0d1a3334_0_1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6" name="Google Shape;156;g6d0d1a3334_0_1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6d3c90e5f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2" name="Google Shape;172;g6d3c90e5f9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761bd7ed32_1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6" name="Google Shape;186;g761bd7ed32_1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4800">
                <a:solidFill>
                  <a:schemeClr val="dk1"/>
                </a:solidFill>
              </a:defRPr>
            </a:lvl2pPr>
            <a:lvl3pPr lvl="2" indent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4800">
                <a:solidFill>
                  <a:schemeClr val="dk1"/>
                </a:solidFill>
              </a:defRPr>
            </a:lvl3pPr>
            <a:lvl4pPr lvl="3" indent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4800">
                <a:solidFill>
                  <a:schemeClr val="dk1"/>
                </a:solidFill>
              </a:defRPr>
            </a:lvl4pPr>
            <a:lvl5pPr lvl="4" indent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4800">
                <a:solidFill>
                  <a:schemeClr val="dk1"/>
                </a:solidFill>
              </a:defRPr>
            </a:lvl5pPr>
            <a:lvl6pPr lvl="5" indent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4800">
                <a:solidFill>
                  <a:schemeClr val="dk1"/>
                </a:solidFill>
              </a:defRPr>
            </a:lvl6pPr>
            <a:lvl7pPr lvl="6" indent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4800">
                <a:solidFill>
                  <a:schemeClr val="dk1"/>
                </a:solidFill>
              </a:defRPr>
            </a:lvl7pPr>
            <a:lvl8pPr lvl="7" indent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4800">
                <a:solidFill>
                  <a:schemeClr val="dk1"/>
                </a:solidFill>
              </a:defRPr>
            </a:lvl8pPr>
            <a:lvl9pPr lvl="8" indent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4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2000">
                <a:solidFill>
                  <a:schemeClr val="dk1"/>
                </a:solidFill>
              </a:defRPr>
            </a:lvl2pPr>
            <a:lvl3pPr lvl="2" indent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2000">
                <a:solidFill>
                  <a:schemeClr val="dk1"/>
                </a:solidFill>
              </a:defRPr>
            </a:lvl3pPr>
            <a:lvl4pPr lvl="3" indent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2000">
                <a:solidFill>
                  <a:schemeClr val="dk1"/>
                </a:solidFill>
              </a:defRPr>
            </a:lvl4pPr>
            <a:lvl5pPr lvl="4" indent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2000">
                <a:solidFill>
                  <a:schemeClr val="dk1"/>
                </a:solidFill>
              </a:defRPr>
            </a:lvl5pPr>
            <a:lvl6pPr lvl="5" indent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2000">
                <a:solidFill>
                  <a:schemeClr val="dk1"/>
                </a:solidFill>
              </a:defRPr>
            </a:lvl6pPr>
            <a:lvl7pPr lvl="6" indent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2000">
                <a:solidFill>
                  <a:schemeClr val="dk1"/>
                </a:solidFill>
              </a:defRPr>
            </a:lvl7pPr>
            <a:lvl8pPr lvl="7" indent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2000">
                <a:solidFill>
                  <a:schemeClr val="dk1"/>
                </a:solidFill>
              </a:defRPr>
            </a:lvl8pPr>
            <a:lvl9pPr lvl="8" indent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ctr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Slide" type="title">
  <p:cSld name="TITLE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14"/>
          <p:cNvSpPr txBox="1">
            <a:spLocks noGrp="1"/>
          </p:cNvSpPr>
          <p:nvPr>
            <p:ph type="ctrTitle"/>
          </p:nvPr>
        </p:nvSpPr>
        <p:spPr>
          <a:xfrm>
            <a:off x="1143000" y="317500"/>
            <a:ext cx="6858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C8BAE"/>
              </a:buClr>
              <a:buSzPts val="2800"/>
              <a:buFont typeface="Libre Franklin Medium"/>
              <a:buNone/>
              <a:defRPr sz="2800" b="0" i="0" u="none" strike="noStrike" cap="none">
                <a:solidFill>
                  <a:srgbClr val="4C8BAE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3" name="Google Shape;53;p14"/>
          <p:cNvSpPr txBox="1">
            <a:spLocks noGrp="1"/>
          </p:cNvSpPr>
          <p:nvPr>
            <p:ph type="subTitle" idx="1"/>
          </p:nvPr>
        </p:nvSpPr>
        <p:spPr>
          <a:xfrm>
            <a:off x="1143000" y="758428"/>
            <a:ext cx="6858000" cy="124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R="0" lvl="1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R="0" lvl="2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R="0" lvl="3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R="0" lvl="4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R="0" lvl="5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R="0" lvl="6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R="0" lvl="7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R="0" lvl="8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bg>
      <p:bgPr>
        <a:solidFill>
          <a:schemeClr val="lt1">
            <a:alpha val="0"/>
          </a:schemeClr>
        </a:solidFill>
        <a:effectLst/>
      </p:bgPr>
    </p:bg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bre Franklin Medium"/>
              <a:buNone/>
              <a:defRPr sz="3300" b="0" i="0" u="none" strike="noStrike" cap="none">
                <a:solidFill>
                  <a:schemeClr val="dk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7" name="Google Shape;57;p1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●"/>
              <a:defRPr sz="2100" b="0" i="0" u="none" strike="noStrike" cap="non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914400" marR="0" lvl="1" indent="-3175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800" b="0" i="0" u="none" strike="noStrike" cap="non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L="1371600" marR="0" lvl="2" indent="-3175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500" b="0" i="0" u="none" strike="noStrike" cap="non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●"/>
              <a:defRPr sz="135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○"/>
              <a:defRPr sz="135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■"/>
              <a:defRPr sz="135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●"/>
              <a:defRPr sz="135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○"/>
              <a:defRPr sz="135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Arial"/>
              <a:buChar char="■"/>
              <a:defRPr sz="135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endParaRPr/>
          </a:p>
        </p:txBody>
      </p:sp>
      <p:sp>
        <p:nvSpPr>
          <p:cNvPr id="58" name="Google Shape;58;p1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ibre Franklin"/>
              <a:buNone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ibre Franklin"/>
              <a:buNone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ibre Franklin"/>
              <a:buNone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ibre Franklin"/>
              <a:buNone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ibre Franklin"/>
              <a:buNone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ibre Franklin"/>
              <a:buNone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ibre Franklin"/>
              <a:buNone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ibre Franklin"/>
              <a:buNone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ibre Franklin"/>
              <a:buNone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lt1">
            <a:alpha val="0"/>
          </a:schemeClr>
        </a:solidFill>
        <a:effectLst/>
      </p:bgPr>
    </p:bg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7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Libre Franklin Medium"/>
              <a:buNone/>
              <a:defRPr sz="3600" b="0" i="0" u="none" strike="noStrike" cap="none">
                <a:solidFill>
                  <a:schemeClr val="dk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defRPr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defRPr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defRPr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defRPr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defRPr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defRPr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defRPr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defRPr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1" name="Google Shape;61;p1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ibre Franklin"/>
              <a:buNone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ibre Franklin"/>
              <a:buNone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ibre Franklin"/>
              <a:buNone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ibre Franklin"/>
              <a:buNone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ibre Franklin"/>
              <a:buNone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ibre Franklin"/>
              <a:buNone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ibre Franklin"/>
              <a:buNone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ibre Franklin"/>
              <a:buNone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ibre Franklin"/>
              <a:buNone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>
  <p:cSld name="1_Title Slide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8"/>
          <p:cNvSpPr txBox="1"/>
          <p:nvPr/>
        </p:nvSpPr>
        <p:spPr>
          <a:xfrm>
            <a:off x="8712963" y="4945893"/>
            <a:ext cx="268500" cy="8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75"/>
              <a:buFont typeface="Arial"/>
              <a:buNone/>
            </a:pPr>
            <a:fld id="{00000000-1234-1234-1234-123412341234}" type="slidenum">
              <a:rPr lang="en" sz="675" b="0" i="0" u="none" strike="noStrike" cap="none">
                <a:solidFill>
                  <a:srgbClr val="75707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675" b="0" i="0" u="none" strike="noStrike" cap="none">
              <a:solidFill>
                <a:srgbClr val="75707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" name="Google Shape;64;p18"/>
          <p:cNvSpPr txBox="1"/>
          <p:nvPr/>
        </p:nvSpPr>
        <p:spPr>
          <a:xfrm>
            <a:off x="1859692" y="293636"/>
            <a:ext cx="54246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" sz="2400" b="0" i="0" u="none" strike="noStrike" cap="none">
                <a:solidFill>
                  <a:srgbClr val="4C8BAE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TWO TYPES OF EATERS IN THE USA</a:t>
            </a:r>
            <a:endParaRPr sz="2400" b="0" i="0" u="none" strike="noStrike" cap="none">
              <a:solidFill>
                <a:srgbClr val="4C8BAE"/>
              </a:solidFill>
              <a:latin typeface="Libre Franklin Medium"/>
              <a:ea typeface="Libre Franklin Medium"/>
              <a:cs typeface="Libre Franklin Medium"/>
              <a:sym typeface="Libre Franklin Medium"/>
            </a:endParaRPr>
          </a:p>
        </p:txBody>
      </p:sp>
      <p:sp>
        <p:nvSpPr>
          <p:cNvPr id="65" name="Google Shape;65;p18"/>
          <p:cNvSpPr txBox="1"/>
          <p:nvPr/>
        </p:nvSpPr>
        <p:spPr>
          <a:xfrm>
            <a:off x="1624273" y="2114260"/>
            <a:ext cx="29328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" sz="1800" b="0" i="0" u="none" strike="noStrike" cap="none">
                <a:solidFill>
                  <a:srgbClr val="DF5429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MAINSTREAM EATERS</a:t>
            </a:r>
            <a:endParaRPr sz="1800" b="0" i="0" u="none" strike="noStrike" cap="none">
              <a:solidFill>
                <a:srgbClr val="DF5429"/>
              </a:solidFill>
              <a:latin typeface="Libre Franklin Medium"/>
              <a:ea typeface="Libre Franklin Medium"/>
              <a:cs typeface="Libre Franklin Medium"/>
              <a:sym typeface="Libre Franklin Medium"/>
            </a:endParaRPr>
          </a:p>
        </p:txBody>
      </p:sp>
      <p:sp>
        <p:nvSpPr>
          <p:cNvPr id="66" name="Google Shape;66;p18"/>
          <p:cNvSpPr txBox="1"/>
          <p:nvPr/>
        </p:nvSpPr>
        <p:spPr>
          <a:xfrm>
            <a:off x="1347537" y="694824"/>
            <a:ext cx="6448800" cy="20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rPr lang="en" sz="1350" b="1" i="0" u="none" strike="noStrike" cap="none">
                <a:solidFill>
                  <a:srgbClr val="767776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THE $1.3T FOOD INDUSTRY IS FOCUSED ON THE HOMOGENEOUS MAINSTREAM</a:t>
            </a:r>
            <a:endParaRPr sz="2400" b="0" i="0" u="none" strike="noStrike" cap="none">
              <a:solidFill>
                <a:srgbClr val="767776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67" name="Google Shape;67;p18"/>
          <p:cNvSpPr txBox="1"/>
          <p:nvPr/>
        </p:nvSpPr>
        <p:spPr>
          <a:xfrm>
            <a:off x="2269739" y="3909768"/>
            <a:ext cx="15681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lang="en" sz="2700" b="1" i="0" u="none" strike="noStrike" cap="none">
                <a:solidFill>
                  <a:srgbClr val="DF5429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64%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9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endParaRPr/>
          </a:p>
        </p:txBody>
      </p:sp>
      <p:sp>
        <p:nvSpPr>
          <p:cNvPr id="70" name="Google Shape;70;p19"/>
          <p:cNvSpPr txBox="1">
            <a:spLocks noGrp="1"/>
          </p:cNvSpPr>
          <p:nvPr>
            <p:ph type="ftr" idx="1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endParaRPr/>
          </a:p>
        </p:txBody>
      </p:sp>
      <p:sp>
        <p:nvSpPr>
          <p:cNvPr id="71" name="Google Shape;71;p19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ibre Franklin"/>
              <a:buNone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ibre Franklin"/>
              <a:buNone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ibre Franklin"/>
              <a:buNone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ibre Franklin"/>
              <a:buNone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ibre Franklin"/>
              <a:buNone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ibre Franklin"/>
              <a:buNone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ibre Franklin"/>
              <a:buNone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ibre Franklin"/>
              <a:buNone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ibre Franklin"/>
              <a:buNone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72" name="Google Shape;72;p1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7968" y="4800078"/>
            <a:ext cx="734971" cy="1892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20"/>
          <p:cNvSpPr txBox="1">
            <a:spLocks noGrp="1"/>
          </p:cNvSpPr>
          <p:nvPr>
            <p:ph type="title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Libre Franklin Medium"/>
              <a:buNone/>
              <a:defRPr sz="3300" b="0" i="0" u="none" strike="noStrike" cap="none">
                <a:solidFill>
                  <a:schemeClr val="dk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5" name="Google Shape;75;p20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endParaRPr/>
          </a:p>
        </p:txBody>
      </p:sp>
      <p:sp>
        <p:nvSpPr>
          <p:cNvPr id="76" name="Google Shape;76;p20"/>
          <p:cNvSpPr txBox="1">
            <a:spLocks noGrp="1"/>
          </p:cNvSpPr>
          <p:nvPr>
            <p:ph type="ftr" idx="1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endParaRPr/>
          </a:p>
        </p:txBody>
      </p:sp>
      <p:sp>
        <p:nvSpPr>
          <p:cNvPr id="77" name="Google Shape;77;p20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1">
  <p:cSld name="Section Title Page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21"/>
          <p:cNvSpPr>
            <a:spLocks noGrp="1"/>
          </p:cNvSpPr>
          <p:nvPr>
            <p:ph type="pic" idx="2"/>
          </p:nvPr>
        </p:nvSpPr>
        <p:spPr>
          <a:xfrm>
            <a:off x="0" y="0"/>
            <a:ext cx="5029200" cy="514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0" name="Google Shape;80;p21"/>
          <p:cNvSpPr txBox="1">
            <a:spLocks noGrp="1"/>
          </p:cNvSpPr>
          <p:nvPr>
            <p:ph type="ctrTitle"/>
          </p:nvPr>
        </p:nvSpPr>
        <p:spPr>
          <a:xfrm>
            <a:off x="5257800" y="2936996"/>
            <a:ext cx="3666000" cy="44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C8BAE"/>
              </a:buClr>
              <a:buSzPts val="2800"/>
              <a:buFont typeface="Libre Franklin Medium"/>
              <a:buNone/>
              <a:defRPr sz="2800" b="0" i="0" u="none" strike="noStrike" cap="none">
                <a:solidFill>
                  <a:srgbClr val="4C8BAE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cxnSp>
        <p:nvCxnSpPr>
          <p:cNvPr id="81" name="Google Shape;81;p21"/>
          <p:cNvCxnSpPr/>
          <p:nvPr/>
        </p:nvCxnSpPr>
        <p:spPr>
          <a:xfrm>
            <a:off x="5257800" y="2835797"/>
            <a:ext cx="36660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>
                <a:solidFill>
                  <a:schemeClr val="dk1"/>
                </a:solidFill>
              </a:defRPr>
            </a:lvl2pPr>
            <a:lvl3pPr lvl="2" indent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>
                <a:solidFill>
                  <a:schemeClr val="dk1"/>
                </a:solidFill>
              </a:defRPr>
            </a:lvl3pPr>
            <a:lvl4pPr lvl="3" indent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>
                <a:solidFill>
                  <a:schemeClr val="dk1"/>
                </a:solidFill>
              </a:defRPr>
            </a:lvl4pPr>
            <a:lvl5pPr lvl="4" indent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>
                <a:solidFill>
                  <a:schemeClr val="dk1"/>
                </a:solidFill>
              </a:defRPr>
            </a:lvl5pPr>
            <a:lvl6pPr lvl="5" indent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>
                <a:solidFill>
                  <a:schemeClr val="dk1"/>
                </a:solidFill>
              </a:defRPr>
            </a:lvl6pPr>
            <a:lvl7pPr lvl="6" indent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>
                <a:solidFill>
                  <a:schemeClr val="dk1"/>
                </a:solidFill>
              </a:defRPr>
            </a:lvl7pPr>
            <a:lvl8pPr lvl="7" indent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>
                <a:solidFill>
                  <a:schemeClr val="dk1"/>
                </a:solidFill>
              </a:defRPr>
            </a:lvl8pPr>
            <a:lvl9pPr lvl="8" indent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Slide 1">
  <p:cSld name="Simple Header &amp; Sub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22"/>
          <p:cNvSpPr txBox="1">
            <a:spLocks noGrp="1"/>
          </p:cNvSpPr>
          <p:nvPr>
            <p:ph type="ctrTitle"/>
          </p:nvPr>
        </p:nvSpPr>
        <p:spPr>
          <a:xfrm>
            <a:off x="325120" y="317500"/>
            <a:ext cx="8493900" cy="44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C8BAE"/>
              </a:buClr>
              <a:buSzPts val="2800"/>
              <a:buFont typeface="Libre Franklin Medium"/>
              <a:buNone/>
              <a:defRPr sz="2800" b="0" i="0" u="none" strike="noStrike" cap="none">
                <a:solidFill>
                  <a:srgbClr val="4C8BAE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4" name="Google Shape;84;p22"/>
          <p:cNvSpPr txBox="1">
            <a:spLocks noGrp="1"/>
          </p:cNvSpPr>
          <p:nvPr>
            <p:ph type="subTitle" idx="1"/>
          </p:nvPr>
        </p:nvSpPr>
        <p:spPr>
          <a:xfrm>
            <a:off x="325120" y="686101"/>
            <a:ext cx="8493900" cy="34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600" b="0" i="0" u="none" strike="noStrike" cap="none">
                <a:solidFill>
                  <a:srgbClr val="9A9A9A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R="0" lvl="1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R="0" lvl="2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R="0" lvl="3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R="0" lvl="4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R="0" lvl="5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R="0" lvl="6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R="0" lvl="7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R="0" lvl="8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>
  <p:cSld name="1_Title and Content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3"/>
          <p:cNvSpPr/>
          <p:nvPr/>
        </p:nvSpPr>
        <p:spPr>
          <a:xfrm>
            <a:off x="-155769" y="-97134"/>
            <a:ext cx="9455400" cy="1036800"/>
          </a:xfrm>
          <a:prstGeom prst="rect">
            <a:avLst/>
          </a:prstGeom>
          <a:gradFill>
            <a:gsLst>
              <a:gs pos="0">
                <a:srgbClr val="0FAEC7"/>
              </a:gs>
              <a:gs pos="34000">
                <a:srgbClr val="0FAEC7"/>
              </a:gs>
              <a:gs pos="99000">
                <a:srgbClr val="0F8FA5"/>
              </a:gs>
              <a:gs pos="100000">
                <a:srgbClr val="0F8FA5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7" name="Google Shape;87;p23"/>
          <p:cNvSpPr txBox="1">
            <a:spLocks noGrp="1"/>
          </p:cNvSpPr>
          <p:nvPr>
            <p:ph type="title"/>
          </p:nvPr>
        </p:nvSpPr>
        <p:spPr>
          <a:xfrm>
            <a:off x="2544896" y="238873"/>
            <a:ext cx="6249900" cy="5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Arial"/>
              <a:buChar char="●"/>
              <a:defRPr sz="3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3"/>
          <p:cNvSpPr txBox="1">
            <a:spLocks noGrp="1"/>
          </p:cNvSpPr>
          <p:nvPr>
            <p:ph type="body" idx="1"/>
          </p:nvPr>
        </p:nvSpPr>
        <p:spPr>
          <a:xfrm>
            <a:off x="628649" y="1176578"/>
            <a:ext cx="3922800" cy="31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○"/>
              <a:defRPr sz="2000">
                <a:latin typeface="Arial"/>
                <a:ea typeface="Arial"/>
                <a:cs typeface="Arial"/>
                <a:sym typeface="Arial"/>
              </a:defRPr>
            </a:lvl2pPr>
            <a:lvl3pPr marL="1371600" lvl="2" indent="-3365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700"/>
              <a:buChar char="■"/>
              <a:defRPr sz="1700">
                <a:latin typeface="Arial"/>
                <a:ea typeface="Arial"/>
                <a:cs typeface="Arial"/>
                <a:sym typeface="Arial"/>
              </a:defRPr>
            </a:lvl3pPr>
            <a:lvl4pPr marL="1828800" lvl="3" indent="-3238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Char char="●"/>
              <a:defRPr sz="1500">
                <a:latin typeface="Arial"/>
                <a:ea typeface="Arial"/>
                <a:cs typeface="Arial"/>
                <a:sym typeface="Arial"/>
              </a:defRPr>
            </a:lvl4pPr>
            <a:lvl5pPr marL="2286000" lvl="4" indent="-3048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89" name="Google Shape;89;p23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Arial"/>
                <a:ea typeface="Arial"/>
                <a:cs typeface="Arial"/>
                <a:sym typeface="Arial"/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23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 rtl="0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 rtl="0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 rtl="0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 rtl="0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 rtl="0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 rtl="0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 rtl="0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 rtl="0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91" name="Google Shape;91;p23"/>
          <p:cNvSpPr txBox="1">
            <a:spLocks noGrp="1"/>
          </p:cNvSpPr>
          <p:nvPr>
            <p:ph type="body" idx="2"/>
          </p:nvPr>
        </p:nvSpPr>
        <p:spPr>
          <a:xfrm>
            <a:off x="628649" y="1517660"/>
            <a:ext cx="3922800" cy="301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55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  <a:defRPr sz="2000"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9pPr>
          </a:lstStyle>
          <a:p>
            <a:endParaRPr/>
          </a:p>
        </p:txBody>
      </p:sp>
      <p:pic>
        <p:nvPicPr>
          <p:cNvPr id="92" name="Google Shape;92;p2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01274" y="46651"/>
            <a:ext cx="1543611" cy="841500"/>
          </a:xfrm>
          <a:prstGeom prst="rect">
            <a:avLst/>
          </a:prstGeom>
          <a:noFill/>
          <a:ln>
            <a:noFill/>
          </a:ln>
        </p:spPr>
      </p:pic>
      <p:sp>
        <p:nvSpPr>
          <p:cNvPr id="93" name="Google Shape;93;p23"/>
          <p:cNvSpPr txBox="1">
            <a:spLocks noGrp="1"/>
          </p:cNvSpPr>
          <p:nvPr>
            <p:ph type="body" idx="3"/>
          </p:nvPr>
        </p:nvSpPr>
        <p:spPr>
          <a:xfrm>
            <a:off x="4705350" y="1517660"/>
            <a:ext cx="3922800" cy="301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55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  <a:defRPr sz="2000"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5200">
                <a:solidFill>
                  <a:schemeClr val="dk1"/>
                </a:solidFill>
              </a:defRPr>
            </a:lvl2pPr>
            <a:lvl3pPr lvl="2" indent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5200">
                <a:solidFill>
                  <a:schemeClr val="dk1"/>
                </a:solidFill>
              </a:defRPr>
            </a:lvl3pPr>
            <a:lvl4pPr lvl="3" indent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5200">
                <a:solidFill>
                  <a:schemeClr val="dk1"/>
                </a:solidFill>
              </a:defRPr>
            </a:lvl4pPr>
            <a:lvl5pPr lvl="4" indent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5200">
                <a:solidFill>
                  <a:schemeClr val="dk1"/>
                </a:solidFill>
              </a:defRPr>
            </a:lvl5pPr>
            <a:lvl6pPr lvl="5" indent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5200">
                <a:solidFill>
                  <a:schemeClr val="dk1"/>
                </a:solidFill>
              </a:defRPr>
            </a:lvl6pPr>
            <a:lvl7pPr lvl="6" indent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5200">
                <a:solidFill>
                  <a:schemeClr val="dk1"/>
                </a:solidFill>
              </a:defRPr>
            </a:lvl7pPr>
            <a:lvl8pPr lvl="7" indent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5200">
                <a:solidFill>
                  <a:schemeClr val="dk1"/>
                </a:solidFill>
              </a:defRPr>
            </a:lvl8pPr>
            <a:lvl9pPr lvl="8" indent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5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600">
                <a:solidFill>
                  <a:schemeClr val="dk1"/>
                </a:solidFill>
              </a:defRPr>
            </a:lvl2pPr>
            <a:lvl3pPr lvl="2" indent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600">
                <a:solidFill>
                  <a:schemeClr val="dk1"/>
                </a:solidFill>
              </a:defRPr>
            </a:lvl3pPr>
            <a:lvl4pPr lvl="3" indent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600">
                <a:solidFill>
                  <a:schemeClr val="dk1"/>
                </a:solidFill>
              </a:defRPr>
            </a:lvl4pPr>
            <a:lvl5pPr lvl="4" indent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600">
                <a:solidFill>
                  <a:schemeClr val="dk1"/>
                </a:solidFill>
              </a:defRPr>
            </a:lvl5pPr>
            <a:lvl6pPr lvl="5" indent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600">
                <a:solidFill>
                  <a:schemeClr val="dk1"/>
                </a:solidFill>
              </a:defRPr>
            </a:lvl6pPr>
            <a:lvl7pPr lvl="6" indent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600">
                <a:solidFill>
                  <a:schemeClr val="dk1"/>
                </a:solidFill>
              </a:defRPr>
            </a:lvl7pPr>
            <a:lvl8pPr lvl="7" indent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600">
                <a:solidFill>
                  <a:schemeClr val="dk1"/>
                </a:solidFill>
              </a:defRPr>
            </a:lvl8pPr>
            <a:lvl9pPr lvl="8" indent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6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>
                <a:solidFill>
                  <a:schemeClr val="dk1"/>
                </a:solidFill>
              </a:defRPr>
            </a:lvl2pPr>
            <a:lvl3pPr lvl="2" indent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>
                <a:solidFill>
                  <a:schemeClr val="dk1"/>
                </a:solidFill>
              </a:defRPr>
            </a:lvl3pPr>
            <a:lvl4pPr lvl="3" indent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>
                <a:solidFill>
                  <a:schemeClr val="dk1"/>
                </a:solidFill>
              </a:defRPr>
            </a:lvl4pPr>
            <a:lvl5pPr lvl="4" indent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>
                <a:solidFill>
                  <a:schemeClr val="dk1"/>
                </a:solidFill>
              </a:defRPr>
            </a:lvl5pPr>
            <a:lvl6pPr lvl="5" indent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>
                <a:solidFill>
                  <a:schemeClr val="dk1"/>
                </a:solidFill>
              </a:defRPr>
            </a:lvl6pPr>
            <a:lvl7pPr lvl="6" indent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>
                <a:solidFill>
                  <a:schemeClr val="dk1"/>
                </a:solidFill>
              </a:defRPr>
            </a:lvl7pPr>
            <a:lvl8pPr lvl="7" indent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>
                <a:solidFill>
                  <a:schemeClr val="dk1"/>
                </a:solidFill>
              </a:defRPr>
            </a:lvl8pPr>
            <a:lvl9pPr lvl="8" indent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5" name="Google Shape;25;p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6" name="Google Shape;26;p6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>
                <a:solidFill>
                  <a:schemeClr val="dk1"/>
                </a:solidFill>
              </a:defRPr>
            </a:lvl2pPr>
            <a:lvl3pPr lvl="2" indent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>
                <a:solidFill>
                  <a:schemeClr val="dk1"/>
                </a:solidFill>
              </a:defRPr>
            </a:lvl3pPr>
            <a:lvl4pPr lvl="3" indent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>
                <a:solidFill>
                  <a:schemeClr val="dk1"/>
                </a:solidFill>
              </a:defRPr>
            </a:lvl4pPr>
            <a:lvl5pPr lvl="4" indent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>
                <a:solidFill>
                  <a:schemeClr val="dk1"/>
                </a:solidFill>
              </a:defRPr>
            </a:lvl5pPr>
            <a:lvl6pPr lvl="5" indent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>
                <a:solidFill>
                  <a:schemeClr val="dk1"/>
                </a:solidFill>
              </a:defRPr>
            </a:lvl6pPr>
            <a:lvl7pPr lvl="6" indent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>
                <a:solidFill>
                  <a:schemeClr val="dk1"/>
                </a:solidFill>
              </a:defRPr>
            </a:lvl7pPr>
            <a:lvl8pPr lvl="7" indent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>
                <a:solidFill>
                  <a:schemeClr val="dk1"/>
                </a:solidFill>
              </a:defRPr>
            </a:lvl8pPr>
            <a:lvl9pPr lvl="8" indent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8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400">
                <a:solidFill>
                  <a:schemeClr val="dk1"/>
                </a:solidFill>
              </a:defRPr>
            </a:lvl2pPr>
            <a:lvl3pPr lvl="2" indent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400">
                <a:solidFill>
                  <a:schemeClr val="dk1"/>
                </a:solidFill>
              </a:defRPr>
            </a:lvl3pPr>
            <a:lvl4pPr lvl="3" indent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400">
                <a:solidFill>
                  <a:schemeClr val="dk1"/>
                </a:solidFill>
              </a:defRPr>
            </a:lvl4pPr>
            <a:lvl5pPr lvl="4" indent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400">
                <a:solidFill>
                  <a:schemeClr val="dk1"/>
                </a:solidFill>
              </a:defRPr>
            </a:lvl5pPr>
            <a:lvl6pPr lvl="5" indent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400">
                <a:solidFill>
                  <a:schemeClr val="dk1"/>
                </a:solidFill>
              </a:defRPr>
            </a:lvl6pPr>
            <a:lvl7pPr lvl="6" indent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400">
                <a:solidFill>
                  <a:schemeClr val="dk1"/>
                </a:solidFill>
              </a:defRPr>
            </a:lvl7pPr>
            <a:lvl8pPr lvl="7" indent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400">
                <a:solidFill>
                  <a:schemeClr val="dk1"/>
                </a:solidFill>
              </a:defRPr>
            </a:lvl8pPr>
            <a:lvl9pPr lvl="8" indent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3" name="Google Shape;33;p8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4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4200">
                <a:solidFill>
                  <a:schemeClr val="dk1"/>
                </a:solidFill>
              </a:defRPr>
            </a:lvl2pPr>
            <a:lvl3pPr lvl="2" indent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4200">
                <a:solidFill>
                  <a:schemeClr val="dk1"/>
                </a:solidFill>
              </a:defRPr>
            </a:lvl3pPr>
            <a:lvl4pPr lvl="3" indent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4200">
                <a:solidFill>
                  <a:schemeClr val="dk1"/>
                </a:solidFill>
              </a:defRPr>
            </a:lvl4pPr>
            <a:lvl5pPr lvl="4" indent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4200">
                <a:solidFill>
                  <a:schemeClr val="dk1"/>
                </a:solidFill>
              </a:defRPr>
            </a:lvl5pPr>
            <a:lvl6pPr lvl="5" indent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4200">
                <a:solidFill>
                  <a:schemeClr val="dk1"/>
                </a:solidFill>
              </a:defRPr>
            </a:lvl6pPr>
            <a:lvl7pPr lvl="6" indent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4200">
                <a:solidFill>
                  <a:schemeClr val="dk1"/>
                </a:solidFill>
              </a:defRPr>
            </a:lvl7pPr>
            <a:lvl8pPr lvl="7" indent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4200">
                <a:solidFill>
                  <a:schemeClr val="dk1"/>
                </a:solidFill>
              </a:defRPr>
            </a:lvl8pPr>
            <a:lvl9pPr lvl="8" indent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4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marR="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>
                <a:solidFill>
                  <a:schemeClr val="dk1"/>
                </a:solidFill>
              </a:defRPr>
            </a:lvl2pPr>
            <a:lvl3pPr lvl="2" indent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>
                <a:solidFill>
                  <a:schemeClr val="dk1"/>
                </a:solidFill>
              </a:defRPr>
            </a:lvl3pPr>
            <a:lvl4pPr lvl="3" indent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>
                <a:solidFill>
                  <a:schemeClr val="dk1"/>
                </a:solidFill>
              </a:defRPr>
            </a:lvl4pPr>
            <a:lvl5pPr lvl="4" indent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>
                <a:solidFill>
                  <a:schemeClr val="dk1"/>
                </a:solidFill>
              </a:defRPr>
            </a:lvl5pPr>
            <a:lvl6pPr lvl="5" indent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>
                <a:solidFill>
                  <a:schemeClr val="dk1"/>
                </a:solidFill>
              </a:defRPr>
            </a:lvl6pPr>
            <a:lvl7pPr lvl="6" indent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>
                <a:solidFill>
                  <a:schemeClr val="dk1"/>
                </a:solidFill>
              </a:defRPr>
            </a:lvl7pPr>
            <a:lvl8pPr lvl="7" indent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>
                <a:solidFill>
                  <a:schemeClr val="dk1"/>
                </a:solidFill>
              </a:defRPr>
            </a:lvl8pPr>
            <a:lvl9pPr lvl="8" indent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5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6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5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5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5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5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23.png"/><Relationship Id="rId4" Type="http://schemas.openxmlformats.org/officeDocument/2006/relationships/image" Target="../media/image6.png"/><Relationship Id="rId9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F541F"/>
        </a:solidFill>
        <a:effectLst/>
      </p:bgPr>
    </p:bg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4"/>
          <p:cNvSpPr txBox="1">
            <a:spLocks noGrp="1"/>
          </p:cNvSpPr>
          <p:nvPr>
            <p:ph type="ctrTitle"/>
          </p:nvPr>
        </p:nvSpPr>
        <p:spPr>
          <a:xfrm>
            <a:off x="49200" y="2309438"/>
            <a:ext cx="9144000" cy="97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ibre Franklin Medium"/>
              <a:buNone/>
            </a:pPr>
            <a:r>
              <a:rPr lang="en" sz="3000" b="1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The Intersection of Art &amp; Science:</a:t>
            </a:r>
            <a:endParaRPr sz="3000" b="1">
              <a:solidFill>
                <a:srgbClr val="000000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ibre Franklin Medium"/>
              <a:buNone/>
            </a:pPr>
            <a:r>
              <a:rPr lang="en" sz="1800" i="1">
                <a:solidFill>
                  <a:schemeClr val="lt1"/>
                </a:solidFill>
              </a:rPr>
              <a:t>The path to food safety excellence for the artisan meal delivery chef</a:t>
            </a:r>
            <a:endParaRPr sz="1800" i="1">
              <a:solidFill>
                <a:schemeClr val="lt1"/>
              </a:solidFill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ibre Franklin Medium"/>
              <a:buNone/>
            </a:pPr>
            <a:endParaRPr sz="1800">
              <a:solidFill>
                <a:schemeClr val="lt1"/>
              </a:solidFill>
            </a:endParaRPr>
          </a:p>
        </p:txBody>
      </p:sp>
      <p:pic>
        <p:nvPicPr>
          <p:cNvPr id="99" name="Google Shape;99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90750" y="610548"/>
            <a:ext cx="4762500" cy="1228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24"/>
          <p:cNvPicPr preferRelativeResize="0"/>
          <p:nvPr/>
        </p:nvPicPr>
        <p:blipFill rotWithShape="1">
          <a:blip r:embed="rId4">
            <a:alphaModFix/>
          </a:blip>
          <a:srcRect l="50000"/>
          <a:stretch/>
        </p:blipFill>
        <p:spPr>
          <a:xfrm rot="-5400000">
            <a:off x="3695700" y="2509838"/>
            <a:ext cx="1752600" cy="3514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" name="Google Shape;197;p33" descr="Pattern-BG-01-Cream.png"/>
          <p:cNvPicPr preferRelativeResize="0"/>
          <p:nvPr/>
        </p:nvPicPr>
        <p:blipFill rotWithShape="1">
          <a:blip r:embed="rId3">
            <a:alphaModFix amt="67000"/>
          </a:blip>
          <a:srcRect/>
          <a:stretch/>
        </p:blipFill>
        <p:spPr>
          <a:xfrm>
            <a:off x="0" y="-22650"/>
            <a:ext cx="9144000" cy="518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8534026" y="4574875"/>
            <a:ext cx="422099" cy="421674"/>
          </a:xfrm>
          <a:prstGeom prst="rect">
            <a:avLst/>
          </a:prstGeom>
          <a:noFill/>
          <a:ln>
            <a:noFill/>
          </a:ln>
        </p:spPr>
      </p:pic>
      <p:sp>
        <p:nvSpPr>
          <p:cNvPr id="199" name="Google Shape;199;p33"/>
          <p:cNvSpPr txBox="1"/>
          <p:nvPr/>
        </p:nvSpPr>
        <p:spPr>
          <a:xfrm>
            <a:off x="1527450" y="157725"/>
            <a:ext cx="60891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rgbClr val="FF0000"/>
                </a:solidFill>
              </a:rPr>
              <a:t>FSQA/CAPA Process</a:t>
            </a:r>
            <a:endParaRPr sz="2400" b="1">
              <a:solidFill>
                <a:srgbClr val="FF0000"/>
              </a:solidFill>
            </a:endParaRPr>
          </a:p>
        </p:txBody>
      </p:sp>
      <p:sp>
        <p:nvSpPr>
          <p:cNvPr id="200" name="Google Shape;200;p33"/>
          <p:cNvSpPr txBox="1"/>
          <p:nvPr/>
        </p:nvSpPr>
        <p:spPr>
          <a:xfrm>
            <a:off x="261000" y="1413050"/>
            <a:ext cx="84447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 sz="1800"/>
              <a:t>Chefs audits are conducted to ensure compliance with local/federal guidelines for food handling, and quality control.</a:t>
            </a: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 sz="1800"/>
              <a:t>Each Chef receives at minimum one audit per quarter, and remedial visits should they be necessary.</a:t>
            </a: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 sz="1800"/>
              <a:t>Audits are scored and unannounced, conducted during Territory production</a:t>
            </a:r>
            <a:endParaRPr sz="1800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 sz="1800"/>
              <a:t>Results of the audits are provided same-day and require a Corrective Action Plan to demonstrate understanding and prevent issues from reoccurring.	</a:t>
            </a: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 sz="1800"/>
              <a:t>Focus of these audits is to maintain a standard, but ensure understanding and proper education on processes.</a:t>
            </a:r>
            <a:endParaRPr sz="180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Google Shape;205;p34" descr="Pattern-BG-01-Cream.png"/>
          <p:cNvPicPr preferRelativeResize="0"/>
          <p:nvPr/>
        </p:nvPicPr>
        <p:blipFill rotWithShape="1">
          <a:blip r:embed="rId3">
            <a:alphaModFix amt="67000"/>
          </a:blip>
          <a:srcRect/>
          <a:stretch/>
        </p:blipFill>
        <p:spPr>
          <a:xfrm>
            <a:off x="0" y="-22650"/>
            <a:ext cx="9144000" cy="518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8534026" y="4574875"/>
            <a:ext cx="422099" cy="421674"/>
          </a:xfrm>
          <a:prstGeom prst="rect">
            <a:avLst/>
          </a:prstGeom>
          <a:noFill/>
          <a:ln>
            <a:noFill/>
          </a:ln>
        </p:spPr>
      </p:pic>
      <p:sp>
        <p:nvSpPr>
          <p:cNvPr id="207" name="Google Shape;207;p34"/>
          <p:cNvSpPr txBox="1"/>
          <p:nvPr/>
        </p:nvSpPr>
        <p:spPr>
          <a:xfrm>
            <a:off x="1527450" y="157725"/>
            <a:ext cx="60891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rgbClr val="FF0000"/>
                </a:solidFill>
              </a:rPr>
              <a:t>FSQA Audit Form</a:t>
            </a:r>
            <a:endParaRPr sz="2400" b="1">
              <a:solidFill>
                <a:srgbClr val="FF0000"/>
              </a:solidFill>
            </a:endParaRPr>
          </a:p>
        </p:txBody>
      </p:sp>
      <p:pic>
        <p:nvPicPr>
          <p:cNvPr id="208" name="Google Shape;208;p3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330269" y="746280"/>
            <a:ext cx="2910151" cy="3759050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9" name="Google Shape;209;p3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201619" y="746280"/>
            <a:ext cx="2905550" cy="3759050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10" name="Google Shape;210;p3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903569" y="746280"/>
            <a:ext cx="2905550" cy="3759050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" name="Google Shape;215;p35" descr="Pattern-BG-01-Cream.png"/>
          <p:cNvPicPr preferRelativeResize="0"/>
          <p:nvPr/>
        </p:nvPicPr>
        <p:blipFill rotWithShape="1">
          <a:blip r:embed="rId3">
            <a:alphaModFix amt="67000"/>
          </a:blip>
          <a:srcRect/>
          <a:stretch/>
        </p:blipFill>
        <p:spPr>
          <a:xfrm>
            <a:off x="0" y="-22650"/>
            <a:ext cx="9144000" cy="518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" name="Google Shape;216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8534026" y="4574875"/>
            <a:ext cx="422099" cy="421674"/>
          </a:xfrm>
          <a:prstGeom prst="rect">
            <a:avLst/>
          </a:prstGeom>
          <a:noFill/>
          <a:ln>
            <a:noFill/>
          </a:ln>
        </p:spPr>
      </p:pic>
      <p:sp>
        <p:nvSpPr>
          <p:cNvPr id="217" name="Google Shape;217;p35"/>
          <p:cNvSpPr txBox="1"/>
          <p:nvPr/>
        </p:nvSpPr>
        <p:spPr>
          <a:xfrm>
            <a:off x="927300" y="157725"/>
            <a:ext cx="71121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rgbClr val="FF0000"/>
                </a:solidFill>
              </a:rPr>
              <a:t>Food Production (Process) Preventive Controls</a:t>
            </a:r>
            <a:endParaRPr sz="2400" b="1">
              <a:solidFill>
                <a:srgbClr val="FF0000"/>
              </a:solidFill>
            </a:endParaRPr>
          </a:p>
        </p:txBody>
      </p:sp>
      <p:sp>
        <p:nvSpPr>
          <p:cNvPr id="218" name="Google Shape;218;p35"/>
          <p:cNvSpPr txBox="1"/>
          <p:nvPr/>
        </p:nvSpPr>
        <p:spPr>
          <a:xfrm>
            <a:off x="261000" y="1413050"/>
            <a:ext cx="84447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HACCP</a:t>
            </a: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Culinary Best Practices/SOPs</a:t>
            </a: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Allergen Controls (customer preferences)</a:t>
            </a: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Production reporting/Remote surveillance</a:t>
            </a:r>
            <a:endParaRPr sz="1800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/>
              <a:t>2020 Goals &amp; Initiatives:</a:t>
            </a:r>
            <a:endParaRPr sz="1800" b="1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 sz="1800" i="1"/>
              <a:t>Real-time HACCP reporting (Jolt)</a:t>
            </a:r>
            <a:endParaRPr sz="1800" i="1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 sz="1800" i="1"/>
              <a:t>HACCP Certification </a:t>
            </a:r>
            <a:endParaRPr sz="1800" i="1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 sz="1800" i="1"/>
              <a:t>Production scaling/automation</a:t>
            </a:r>
            <a:endParaRPr sz="1800" i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i="1"/>
          </a:p>
        </p:txBody>
      </p:sp>
      <p:pic>
        <p:nvPicPr>
          <p:cNvPr id="219" name="Google Shape;219;p3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389525" y="1035700"/>
            <a:ext cx="2779550" cy="3539175"/>
          </a:xfrm>
          <a:prstGeom prst="rect">
            <a:avLst/>
          </a:prstGeom>
          <a:noFill/>
          <a:ln w="19050" cap="flat" cmpd="sng">
            <a:solidFill>
              <a:srgbClr val="434343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" name="Google Shape;224;p36" descr="Pattern-BG-01-Cream.png"/>
          <p:cNvPicPr preferRelativeResize="0"/>
          <p:nvPr/>
        </p:nvPicPr>
        <p:blipFill rotWithShape="1">
          <a:blip r:embed="rId3">
            <a:alphaModFix amt="67000"/>
          </a:blip>
          <a:srcRect/>
          <a:stretch/>
        </p:blipFill>
        <p:spPr>
          <a:xfrm>
            <a:off x="0" y="-22650"/>
            <a:ext cx="9144000" cy="518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" name="Google Shape;225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8534026" y="4574875"/>
            <a:ext cx="422099" cy="421674"/>
          </a:xfrm>
          <a:prstGeom prst="rect">
            <a:avLst/>
          </a:prstGeom>
          <a:noFill/>
          <a:ln>
            <a:noFill/>
          </a:ln>
        </p:spPr>
      </p:pic>
      <p:sp>
        <p:nvSpPr>
          <p:cNvPr id="226" name="Google Shape;226;p36"/>
          <p:cNvSpPr txBox="1"/>
          <p:nvPr/>
        </p:nvSpPr>
        <p:spPr>
          <a:xfrm>
            <a:off x="1468600" y="124125"/>
            <a:ext cx="60891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rgbClr val="FF0000"/>
                </a:solidFill>
              </a:rPr>
              <a:t>Allergen/Ingredient Avoidance Process </a:t>
            </a:r>
            <a:endParaRPr sz="2400" b="1">
              <a:solidFill>
                <a:srgbClr val="FF0000"/>
              </a:solidFill>
            </a:endParaRPr>
          </a:p>
        </p:txBody>
      </p:sp>
      <p:pic>
        <p:nvPicPr>
          <p:cNvPr id="227" name="Google Shape;227;p3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234375" y="893800"/>
            <a:ext cx="4207201" cy="405095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28" name="Google Shape;228;p3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04925" y="1482125"/>
            <a:ext cx="3805075" cy="257885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3" name="Google Shape;233;p37" descr="Pattern-BG-01-Cream.png"/>
          <p:cNvPicPr preferRelativeResize="0"/>
          <p:nvPr/>
        </p:nvPicPr>
        <p:blipFill rotWithShape="1">
          <a:blip r:embed="rId3">
            <a:alphaModFix amt="67000"/>
          </a:blip>
          <a:srcRect/>
          <a:stretch/>
        </p:blipFill>
        <p:spPr>
          <a:xfrm>
            <a:off x="0" y="-22650"/>
            <a:ext cx="9144000" cy="518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8534026" y="4574875"/>
            <a:ext cx="422099" cy="421674"/>
          </a:xfrm>
          <a:prstGeom prst="rect">
            <a:avLst/>
          </a:prstGeom>
          <a:noFill/>
          <a:ln>
            <a:noFill/>
          </a:ln>
        </p:spPr>
      </p:pic>
      <p:sp>
        <p:nvSpPr>
          <p:cNvPr id="235" name="Google Shape;235;p37"/>
          <p:cNvSpPr txBox="1"/>
          <p:nvPr/>
        </p:nvSpPr>
        <p:spPr>
          <a:xfrm>
            <a:off x="973250" y="115725"/>
            <a:ext cx="74160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rgbClr val="FF0000"/>
                </a:solidFill>
              </a:rPr>
              <a:t>Allergen/Ingredient Avoidance Process</a:t>
            </a:r>
            <a:r>
              <a:rPr lang="en" sz="2400">
                <a:solidFill>
                  <a:srgbClr val="FF0000"/>
                </a:solidFill>
              </a:rPr>
              <a:t> (cont’d.)</a:t>
            </a:r>
            <a:r>
              <a:rPr lang="en" sz="2400" b="1">
                <a:solidFill>
                  <a:srgbClr val="FF0000"/>
                </a:solidFill>
              </a:rPr>
              <a:t> </a:t>
            </a:r>
            <a:endParaRPr sz="2400" b="1">
              <a:solidFill>
                <a:srgbClr val="FF0000"/>
              </a:solidFill>
            </a:endParaRPr>
          </a:p>
        </p:txBody>
      </p:sp>
      <p:pic>
        <p:nvPicPr>
          <p:cNvPr id="236" name="Google Shape;236;p3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286425" y="1120750"/>
            <a:ext cx="4619273" cy="3126425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37" name="Google Shape;237;p3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8699" y="1300350"/>
            <a:ext cx="3694775" cy="2767225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2" name="Google Shape;242;p38" descr="Pattern-BG-01-Cream.png"/>
          <p:cNvPicPr preferRelativeResize="0"/>
          <p:nvPr/>
        </p:nvPicPr>
        <p:blipFill rotWithShape="1">
          <a:blip r:embed="rId3">
            <a:alphaModFix amt="67000"/>
          </a:blip>
          <a:srcRect/>
          <a:stretch/>
        </p:blipFill>
        <p:spPr>
          <a:xfrm>
            <a:off x="0" y="-22650"/>
            <a:ext cx="9144000" cy="518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" name="Google Shape;243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8534026" y="4574875"/>
            <a:ext cx="422099" cy="421674"/>
          </a:xfrm>
          <a:prstGeom prst="rect">
            <a:avLst/>
          </a:prstGeom>
          <a:noFill/>
          <a:ln>
            <a:noFill/>
          </a:ln>
        </p:spPr>
      </p:pic>
      <p:sp>
        <p:nvSpPr>
          <p:cNvPr id="244" name="Google Shape;244;p38"/>
          <p:cNvSpPr txBox="1"/>
          <p:nvPr/>
        </p:nvSpPr>
        <p:spPr>
          <a:xfrm>
            <a:off x="1527450" y="157725"/>
            <a:ext cx="60891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rgbClr val="FF0000"/>
                </a:solidFill>
              </a:rPr>
              <a:t>Jolt </a:t>
            </a:r>
            <a:endParaRPr sz="2400" b="1">
              <a:solidFill>
                <a:srgbClr val="FF0000"/>
              </a:solidFill>
            </a:endParaRPr>
          </a:p>
        </p:txBody>
      </p:sp>
      <p:pic>
        <p:nvPicPr>
          <p:cNvPr id="245" name="Google Shape;245;p3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167050" y="1794375"/>
            <a:ext cx="2789075" cy="1554750"/>
          </a:xfrm>
          <a:prstGeom prst="rect">
            <a:avLst/>
          </a:prstGeom>
          <a:noFill/>
          <a:ln w="9525" cap="flat" cmpd="sng">
            <a:solidFill>
              <a:srgbClr val="4A86E8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46" name="Google Shape;246;p3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87831" y="705532"/>
            <a:ext cx="2781961" cy="3598231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47" name="Google Shape;247;p3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291258" y="705532"/>
            <a:ext cx="2773456" cy="3598231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48" name="Google Shape;248;p3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976384" y="705532"/>
            <a:ext cx="2780256" cy="3598230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3" name="Google Shape;253;p39" descr="Pattern-BG-01-Cream.png"/>
          <p:cNvPicPr preferRelativeResize="0"/>
          <p:nvPr/>
        </p:nvPicPr>
        <p:blipFill rotWithShape="1">
          <a:blip r:embed="rId3">
            <a:alphaModFix amt="67000"/>
          </a:blip>
          <a:srcRect/>
          <a:stretch/>
        </p:blipFill>
        <p:spPr>
          <a:xfrm>
            <a:off x="0" y="-22650"/>
            <a:ext cx="9144000" cy="518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4" name="Google Shape;254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8534026" y="4574875"/>
            <a:ext cx="422099" cy="421674"/>
          </a:xfrm>
          <a:prstGeom prst="rect">
            <a:avLst/>
          </a:prstGeom>
          <a:noFill/>
          <a:ln>
            <a:noFill/>
          </a:ln>
        </p:spPr>
      </p:pic>
      <p:sp>
        <p:nvSpPr>
          <p:cNvPr id="255" name="Google Shape;255;p39"/>
          <p:cNvSpPr txBox="1"/>
          <p:nvPr/>
        </p:nvSpPr>
        <p:spPr>
          <a:xfrm>
            <a:off x="929425" y="239225"/>
            <a:ext cx="75645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rgbClr val="FF0000"/>
                </a:solidFill>
              </a:rPr>
              <a:t>Sanitation &amp; Environmental Preventive Controls</a:t>
            </a:r>
            <a:endParaRPr sz="2400" b="1">
              <a:solidFill>
                <a:srgbClr val="FF0000"/>
              </a:solidFill>
            </a:endParaRPr>
          </a:p>
        </p:txBody>
      </p:sp>
      <p:sp>
        <p:nvSpPr>
          <p:cNvPr id="256" name="Google Shape;256;p39"/>
          <p:cNvSpPr txBox="1"/>
          <p:nvPr/>
        </p:nvSpPr>
        <p:spPr>
          <a:xfrm>
            <a:off x="261000" y="1413050"/>
            <a:ext cx="84447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Sanitation standard operating guidelines </a:t>
            </a: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Chef FSQA assessments</a:t>
            </a:r>
            <a:endParaRPr sz="1800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/>
              <a:t>2020 Goals &amp; Initiatives:</a:t>
            </a:r>
            <a:endParaRPr sz="1800" b="1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-"/>
            </a:pPr>
            <a:r>
              <a:rPr lang="en" i="1">
                <a:solidFill>
                  <a:schemeClr val="dk1"/>
                </a:solidFill>
              </a:rPr>
              <a:t>Self monitoring procedures - (Pre-operational/operational)</a:t>
            </a:r>
            <a:endParaRPr i="1">
              <a:solidFill>
                <a:schemeClr val="dk1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-"/>
            </a:pPr>
            <a:r>
              <a:rPr lang="en" i="1">
                <a:solidFill>
                  <a:schemeClr val="dk1"/>
                </a:solidFill>
              </a:rPr>
              <a:t>Sanitation verification inspections (Direct observations)</a:t>
            </a:r>
            <a:endParaRPr i="1">
              <a:solidFill>
                <a:schemeClr val="dk1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-"/>
            </a:pPr>
            <a:r>
              <a:rPr lang="en" i="1">
                <a:solidFill>
                  <a:schemeClr val="dk1"/>
                </a:solidFill>
              </a:rPr>
              <a:t>ATP swabbing</a:t>
            </a:r>
            <a:endParaRPr i="1">
              <a:solidFill>
                <a:schemeClr val="dk1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-"/>
            </a:pPr>
            <a:r>
              <a:rPr lang="en" i="1">
                <a:solidFill>
                  <a:schemeClr val="dk1"/>
                </a:solidFill>
              </a:rPr>
              <a:t>Allergen swabbing</a:t>
            </a:r>
            <a:endParaRPr i="1">
              <a:solidFill>
                <a:schemeClr val="dk1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-"/>
            </a:pPr>
            <a:r>
              <a:rPr lang="en" i="1">
                <a:solidFill>
                  <a:schemeClr val="dk1"/>
                </a:solidFill>
              </a:rPr>
              <a:t>Listeria monitoring program</a:t>
            </a:r>
            <a:endParaRPr i="1">
              <a:solidFill>
                <a:schemeClr val="dk1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-"/>
            </a:pPr>
            <a:r>
              <a:rPr lang="en" i="1">
                <a:solidFill>
                  <a:schemeClr val="dk1"/>
                </a:solidFill>
              </a:rPr>
              <a:t>Norovirus prevention/awareness</a:t>
            </a:r>
            <a:endParaRPr i="1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i="1"/>
          </a:p>
        </p:txBody>
      </p:sp>
      <p:pic>
        <p:nvPicPr>
          <p:cNvPr id="257" name="Google Shape;257;p3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711825" y="1792899"/>
            <a:ext cx="3142876" cy="1853725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2" name="Google Shape;262;p40" descr="Pattern-BG-01-Cream.png"/>
          <p:cNvPicPr preferRelativeResize="0"/>
          <p:nvPr/>
        </p:nvPicPr>
        <p:blipFill rotWithShape="1">
          <a:blip r:embed="rId3">
            <a:alphaModFix amt="67000"/>
          </a:blip>
          <a:srcRect/>
          <a:stretch/>
        </p:blipFill>
        <p:spPr>
          <a:xfrm>
            <a:off x="0" y="-22650"/>
            <a:ext cx="9144000" cy="518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" name="Google Shape;263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8534026" y="4574875"/>
            <a:ext cx="422099" cy="421674"/>
          </a:xfrm>
          <a:prstGeom prst="rect">
            <a:avLst/>
          </a:prstGeom>
          <a:noFill/>
          <a:ln>
            <a:noFill/>
          </a:ln>
        </p:spPr>
      </p:pic>
      <p:sp>
        <p:nvSpPr>
          <p:cNvPr id="264" name="Google Shape;264;p40"/>
          <p:cNvSpPr txBox="1"/>
          <p:nvPr/>
        </p:nvSpPr>
        <p:spPr>
          <a:xfrm>
            <a:off x="32775" y="239225"/>
            <a:ext cx="9007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rgbClr val="FF0000"/>
                </a:solidFill>
              </a:rPr>
              <a:t>Cold Chain Mgmt. &amp; Chain of Custody Preventive Controls </a:t>
            </a:r>
            <a:endParaRPr sz="2400" b="1">
              <a:solidFill>
                <a:srgbClr val="FF0000"/>
              </a:solidFill>
            </a:endParaRPr>
          </a:p>
        </p:txBody>
      </p:sp>
      <p:sp>
        <p:nvSpPr>
          <p:cNvPr id="265" name="Google Shape;265;p40"/>
          <p:cNvSpPr txBox="1"/>
          <p:nvPr/>
        </p:nvSpPr>
        <p:spPr>
          <a:xfrm>
            <a:off x="178375" y="1385525"/>
            <a:ext cx="56883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Continuous monitoring &amp; notification systems</a:t>
            </a: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Cold chain risk assessment (Hazard Analysis)</a:t>
            </a: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Chain of custody SOPs</a:t>
            </a: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Testing, Validation &amp; Supporting scientific data</a:t>
            </a:r>
            <a:endParaRPr sz="1800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(Data loggers, TTIs, Combase) </a:t>
            </a:r>
            <a:endParaRPr sz="1800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/>
              <a:t>2020 Goals &amp; Initiatives:</a:t>
            </a:r>
            <a:endParaRPr sz="1800" b="1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-"/>
            </a:pPr>
            <a:r>
              <a:rPr lang="en" i="1">
                <a:solidFill>
                  <a:schemeClr val="dk1"/>
                </a:solidFill>
              </a:rPr>
              <a:t>Continuous improvement &amp; innovation - NEW</a:t>
            </a:r>
            <a:endParaRPr i="1">
              <a:solidFill>
                <a:schemeClr val="dk1"/>
              </a:solidFill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i="1">
                <a:solidFill>
                  <a:schemeClr val="dk1"/>
                </a:solidFill>
              </a:rPr>
              <a:t>Technology</a:t>
            </a:r>
            <a:endParaRPr i="1">
              <a:solidFill>
                <a:schemeClr val="dk1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-"/>
            </a:pPr>
            <a:r>
              <a:rPr lang="en" i="1">
                <a:solidFill>
                  <a:schemeClr val="dk1"/>
                </a:solidFill>
              </a:rPr>
              <a:t>Actionable event Validation -  testing &amp; scientific data</a:t>
            </a:r>
            <a:endParaRPr i="1">
              <a:solidFill>
                <a:schemeClr val="dk1"/>
              </a:solidFill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i="1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i="1"/>
          </a:p>
        </p:txBody>
      </p:sp>
      <p:pic>
        <p:nvPicPr>
          <p:cNvPr id="266" name="Google Shape;266;p4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777200" y="1238348"/>
            <a:ext cx="2950899" cy="3055501"/>
          </a:xfrm>
          <a:prstGeom prst="rect">
            <a:avLst/>
          </a:prstGeom>
          <a:noFill/>
          <a:ln w="9525" cap="flat" cmpd="sng">
            <a:solidFill>
              <a:srgbClr val="4A86E8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1" name="Google Shape;271;p41" descr="Pattern-BG-01-Cream.png"/>
          <p:cNvPicPr preferRelativeResize="0"/>
          <p:nvPr/>
        </p:nvPicPr>
        <p:blipFill rotWithShape="1">
          <a:blip r:embed="rId3">
            <a:alphaModFix amt="67000"/>
          </a:blip>
          <a:srcRect/>
          <a:stretch/>
        </p:blipFill>
        <p:spPr>
          <a:xfrm>
            <a:off x="0" y="-22650"/>
            <a:ext cx="9144000" cy="518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2" name="Google Shape;272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8534026" y="4574875"/>
            <a:ext cx="422099" cy="421674"/>
          </a:xfrm>
          <a:prstGeom prst="rect">
            <a:avLst/>
          </a:prstGeom>
          <a:noFill/>
          <a:ln>
            <a:noFill/>
          </a:ln>
        </p:spPr>
      </p:pic>
      <p:sp>
        <p:nvSpPr>
          <p:cNvPr id="273" name="Google Shape;273;p41"/>
          <p:cNvSpPr txBox="1"/>
          <p:nvPr/>
        </p:nvSpPr>
        <p:spPr>
          <a:xfrm>
            <a:off x="1527450" y="157725"/>
            <a:ext cx="60891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rgbClr val="FF0000"/>
                </a:solidFill>
              </a:rPr>
              <a:t>Remote Cold Chain Monitoring Systems</a:t>
            </a:r>
            <a:endParaRPr sz="2400" b="1">
              <a:solidFill>
                <a:srgbClr val="FF0000"/>
              </a:solidFill>
            </a:endParaRPr>
          </a:p>
        </p:txBody>
      </p:sp>
      <p:pic>
        <p:nvPicPr>
          <p:cNvPr id="274" name="Google Shape;274;p4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93050" y="855300"/>
            <a:ext cx="7357901" cy="4141251"/>
          </a:xfrm>
          <a:prstGeom prst="rect">
            <a:avLst/>
          </a:prstGeom>
          <a:noFill/>
          <a:ln w="9525" cap="flat" cmpd="sng">
            <a:solidFill>
              <a:srgbClr val="B45F0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75" name="Google Shape;275;p4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968544" y="969200"/>
            <a:ext cx="1739759" cy="705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0" name="Google Shape;280;p42" descr="Pattern-BG-01-Cream.png"/>
          <p:cNvPicPr preferRelativeResize="0"/>
          <p:nvPr/>
        </p:nvPicPr>
        <p:blipFill rotWithShape="1">
          <a:blip r:embed="rId3">
            <a:alphaModFix amt="67000"/>
          </a:blip>
          <a:srcRect/>
          <a:stretch/>
        </p:blipFill>
        <p:spPr>
          <a:xfrm>
            <a:off x="0" y="-22650"/>
            <a:ext cx="9144000" cy="518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1" name="Google Shape;281;p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8534026" y="4574875"/>
            <a:ext cx="422099" cy="421674"/>
          </a:xfrm>
          <a:prstGeom prst="rect">
            <a:avLst/>
          </a:prstGeom>
          <a:noFill/>
          <a:ln>
            <a:noFill/>
          </a:ln>
        </p:spPr>
      </p:pic>
      <p:sp>
        <p:nvSpPr>
          <p:cNvPr id="282" name="Google Shape;282;p42"/>
          <p:cNvSpPr txBox="1"/>
          <p:nvPr/>
        </p:nvSpPr>
        <p:spPr>
          <a:xfrm>
            <a:off x="1527450" y="157725"/>
            <a:ext cx="60891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rgbClr val="FF0000"/>
                </a:solidFill>
              </a:rPr>
              <a:t>Digi</a:t>
            </a:r>
            <a:endParaRPr sz="2400" b="1">
              <a:solidFill>
                <a:srgbClr val="FF0000"/>
              </a:solidFill>
            </a:endParaRPr>
          </a:p>
        </p:txBody>
      </p:sp>
      <p:pic>
        <p:nvPicPr>
          <p:cNvPr id="283" name="Google Shape;283;p4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170166"/>
            <a:ext cx="9144002" cy="48031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Google Shape;105;p25" descr="Pattern-BG-01-Cream.png"/>
          <p:cNvPicPr preferRelativeResize="0"/>
          <p:nvPr/>
        </p:nvPicPr>
        <p:blipFill rotWithShape="1">
          <a:blip r:embed="rId3">
            <a:alphaModFix amt="67000"/>
          </a:blip>
          <a:srcRect/>
          <a:stretch/>
        </p:blipFill>
        <p:spPr>
          <a:xfrm>
            <a:off x="0" y="-22650"/>
            <a:ext cx="9144000" cy="518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8534026" y="4574875"/>
            <a:ext cx="422099" cy="4216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626950" y="3262900"/>
            <a:ext cx="5971648" cy="1733649"/>
          </a:xfrm>
          <a:prstGeom prst="rect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08" name="Google Shape;108;p25"/>
          <p:cNvSpPr txBox="1"/>
          <p:nvPr/>
        </p:nvSpPr>
        <p:spPr>
          <a:xfrm>
            <a:off x="2147525" y="76200"/>
            <a:ext cx="5417100" cy="46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rgbClr val="FF0000"/>
                </a:solidFill>
              </a:rPr>
              <a:t>Our Passion: </a:t>
            </a:r>
            <a:r>
              <a:rPr lang="en" sz="2400" i="1">
                <a:solidFill>
                  <a:srgbClr val="FF0000"/>
                </a:solidFill>
              </a:rPr>
              <a:t>Intentional Eaters</a:t>
            </a:r>
            <a:endParaRPr sz="2400" i="1">
              <a:solidFill>
                <a:srgbClr val="FF0000"/>
              </a:solidFill>
            </a:endParaRPr>
          </a:p>
        </p:txBody>
      </p:sp>
      <p:pic>
        <p:nvPicPr>
          <p:cNvPr id="109" name="Google Shape;109;p2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585275" y="848900"/>
            <a:ext cx="1682803" cy="2218625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10" name="Google Shape;110;p2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10100" y="1269425"/>
            <a:ext cx="2165975" cy="1377574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11" name="Google Shape;111;p2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877275" y="1314075"/>
            <a:ext cx="2202524" cy="1332925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8" name="Google Shape;288;p43" descr="Pattern-BG-01-Cream.png"/>
          <p:cNvPicPr preferRelativeResize="0"/>
          <p:nvPr/>
        </p:nvPicPr>
        <p:blipFill rotWithShape="1">
          <a:blip r:embed="rId3">
            <a:alphaModFix amt="67000"/>
          </a:blip>
          <a:srcRect/>
          <a:stretch/>
        </p:blipFill>
        <p:spPr>
          <a:xfrm>
            <a:off x="0" y="-22650"/>
            <a:ext cx="9144000" cy="518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9" name="Google Shape;289;p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8534026" y="4574875"/>
            <a:ext cx="422099" cy="421674"/>
          </a:xfrm>
          <a:prstGeom prst="rect">
            <a:avLst/>
          </a:prstGeom>
          <a:noFill/>
          <a:ln>
            <a:noFill/>
          </a:ln>
        </p:spPr>
      </p:pic>
      <p:sp>
        <p:nvSpPr>
          <p:cNvPr id="290" name="Google Shape;290;p43"/>
          <p:cNvSpPr txBox="1"/>
          <p:nvPr/>
        </p:nvSpPr>
        <p:spPr>
          <a:xfrm>
            <a:off x="1527450" y="157725"/>
            <a:ext cx="60891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rgbClr val="FF0000"/>
                </a:solidFill>
              </a:rPr>
              <a:t>Digi</a:t>
            </a:r>
            <a:endParaRPr sz="2400" b="1">
              <a:solidFill>
                <a:srgbClr val="FF0000"/>
              </a:solidFill>
            </a:endParaRPr>
          </a:p>
        </p:txBody>
      </p:sp>
      <p:pic>
        <p:nvPicPr>
          <p:cNvPr id="291" name="Google Shape;291;p4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052688" y="664625"/>
            <a:ext cx="5038624" cy="42126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" name="Google Shape;296;p44" descr="Pattern-BG-01-Cream.png"/>
          <p:cNvPicPr preferRelativeResize="0"/>
          <p:nvPr/>
        </p:nvPicPr>
        <p:blipFill rotWithShape="1">
          <a:blip r:embed="rId3">
            <a:alphaModFix amt="67000"/>
          </a:blip>
          <a:srcRect/>
          <a:stretch/>
        </p:blipFill>
        <p:spPr>
          <a:xfrm>
            <a:off x="0" y="-22650"/>
            <a:ext cx="9144000" cy="518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8534026" y="4574875"/>
            <a:ext cx="422099" cy="421674"/>
          </a:xfrm>
          <a:prstGeom prst="rect">
            <a:avLst/>
          </a:prstGeom>
          <a:noFill/>
          <a:ln>
            <a:noFill/>
          </a:ln>
        </p:spPr>
      </p:pic>
      <p:sp>
        <p:nvSpPr>
          <p:cNvPr id="298" name="Google Shape;298;p44"/>
          <p:cNvSpPr txBox="1"/>
          <p:nvPr/>
        </p:nvSpPr>
        <p:spPr>
          <a:xfrm>
            <a:off x="1527450" y="157725"/>
            <a:ext cx="60891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rgbClr val="FF0000"/>
                </a:solidFill>
              </a:rPr>
              <a:t>Digi</a:t>
            </a:r>
            <a:endParaRPr sz="2400" b="1">
              <a:solidFill>
                <a:srgbClr val="FF0000"/>
              </a:solidFill>
            </a:endParaRPr>
          </a:p>
        </p:txBody>
      </p:sp>
      <p:pic>
        <p:nvPicPr>
          <p:cNvPr id="299" name="Google Shape;299;p4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194175"/>
            <a:ext cx="9143997" cy="49493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4" name="Google Shape;304;p45" descr="Pattern-BG-01-Cream.png"/>
          <p:cNvPicPr preferRelativeResize="0"/>
          <p:nvPr/>
        </p:nvPicPr>
        <p:blipFill rotWithShape="1">
          <a:blip r:embed="rId3">
            <a:alphaModFix amt="67000"/>
          </a:blip>
          <a:srcRect/>
          <a:stretch/>
        </p:blipFill>
        <p:spPr>
          <a:xfrm>
            <a:off x="0" y="-22650"/>
            <a:ext cx="9144000" cy="518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5" name="Google Shape;305;p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8534026" y="4574875"/>
            <a:ext cx="422099" cy="421674"/>
          </a:xfrm>
          <a:prstGeom prst="rect">
            <a:avLst/>
          </a:prstGeom>
          <a:noFill/>
          <a:ln>
            <a:noFill/>
          </a:ln>
        </p:spPr>
      </p:pic>
      <p:sp>
        <p:nvSpPr>
          <p:cNvPr id="306" name="Google Shape;306;p45"/>
          <p:cNvSpPr txBox="1"/>
          <p:nvPr/>
        </p:nvSpPr>
        <p:spPr>
          <a:xfrm>
            <a:off x="455550" y="239225"/>
            <a:ext cx="82329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rgbClr val="FF0000"/>
                </a:solidFill>
              </a:rPr>
              <a:t>Incident Escalation &amp; Investigation Preventive Controls  </a:t>
            </a:r>
            <a:endParaRPr sz="2400" b="1">
              <a:solidFill>
                <a:srgbClr val="FF0000"/>
              </a:solidFill>
            </a:endParaRPr>
          </a:p>
        </p:txBody>
      </p:sp>
      <p:sp>
        <p:nvSpPr>
          <p:cNvPr id="307" name="Google Shape;307;p45"/>
          <p:cNvSpPr txBox="1"/>
          <p:nvPr/>
        </p:nvSpPr>
        <p:spPr>
          <a:xfrm>
            <a:off x="243750" y="1135900"/>
            <a:ext cx="84447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Customer service/QA - CRANE reporting &amp; investigation process</a:t>
            </a: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FoodBorne illness investigation (FoodSense)</a:t>
            </a:r>
            <a:endParaRPr sz="1800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/>
              <a:t>2020 Goals &amp; Initiatives:</a:t>
            </a:r>
            <a:endParaRPr sz="1800" b="1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-"/>
            </a:pPr>
            <a:r>
              <a:rPr lang="en" i="1">
                <a:solidFill>
                  <a:schemeClr val="dk1"/>
                </a:solidFill>
              </a:rPr>
              <a:t>Prevention!</a:t>
            </a:r>
            <a:endParaRPr i="1">
              <a:solidFill>
                <a:schemeClr val="dk1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-"/>
            </a:pPr>
            <a:r>
              <a:rPr lang="en" i="1">
                <a:solidFill>
                  <a:schemeClr val="dk1"/>
                </a:solidFill>
              </a:rPr>
              <a:t>Trend analysis &amp; performance metrics</a:t>
            </a:r>
            <a:endParaRPr i="1">
              <a:solidFill>
                <a:schemeClr val="dk1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-"/>
            </a:pPr>
            <a:r>
              <a:rPr lang="en" i="1">
                <a:solidFill>
                  <a:schemeClr val="dk1"/>
                </a:solidFill>
              </a:rPr>
              <a:t>Continuous improvement </a:t>
            </a:r>
            <a:endParaRPr i="1">
              <a:solidFill>
                <a:schemeClr val="dk1"/>
              </a:solidFill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i="1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i="1"/>
          </a:p>
        </p:txBody>
      </p:sp>
      <p:pic>
        <p:nvPicPr>
          <p:cNvPr id="308" name="Google Shape;308;p4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080972" y="1984938"/>
            <a:ext cx="4453052" cy="250905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3" name="Google Shape;313;p46" descr="Pattern-BG-01-Cream.png"/>
          <p:cNvPicPr preferRelativeResize="0"/>
          <p:nvPr/>
        </p:nvPicPr>
        <p:blipFill rotWithShape="1">
          <a:blip r:embed="rId3">
            <a:alphaModFix amt="67000"/>
          </a:blip>
          <a:srcRect/>
          <a:stretch/>
        </p:blipFill>
        <p:spPr>
          <a:xfrm>
            <a:off x="0" y="-22650"/>
            <a:ext cx="9144000" cy="518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4" name="Google Shape;314;p4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8534026" y="4574875"/>
            <a:ext cx="422099" cy="421674"/>
          </a:xfrm>
          <a:prstGeom prst="rect">
            <a:avLst/>
          </a:prstGeom>
          <a:noFill/>
          <a:ln>
            <a:noFill/>
          </a:ln>
        </p:spPr>
      </p:pic>
      <p:sp>
        <p:nvSpPr>
          <p:cNvPr id="315" name="Google Shape;315;p46"/>
          <p:cNvSpPr txBox="1"/>
          <p:nvPr/>
        </p:nvSpPr>
        <p:spPr>
          <a:xfrm>
            <a:off x="455550" y="239225"/>
            <a:ext cx="82329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rgbClr val="FF0000"/>
                </a:solidFill>
              </a:rPr>
              <a:t>Crisis Management Preventive Controls  </a:t>
            </a:r>
            <a:endParaRPr sz="2400" b="1">
              <a:solidFill>
                <a:srgbClr val="FF0000"/>
              </a:solidFill>
            </a:endParaRPr>
          </a:p>
        </p:txBody>
      </p:sp>
      <p:sp>
        <p:nvSpPr>
          <p:cNvPr id="316" name="Google Shape;316;p46"/>
          <p:cNvSpPr txBox="1"/>
          <p:nvPr/>
        </p:nvSpPr>
        <p:spPr>
          <a:xfrm>
            <a:off x="243750" y="1111450"/>
            <a:ext cx="84447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Recall Plan</a:t>
            </a: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Mock Recall procedures</a:t>
            </a: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 i="1"/>
              <a:t>Identify - contain, control, communicate!</a:t>
            </a:r>
            <a:r>
              <a:rPr lang="en" sz="1800"/>
              <a:t> </a:t>
            </a:r>
            <a:endParaRPr sz="1800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/>
              <a:t>2020 Goals &amp; Initiatives:</a:t>
            </a:r>
            <a:endParaRPr sz="1800" b="1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 i="1"/>
              <a:t>Prevention!</a:t>
            </a:r>
            <a:endParaRPr i="1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-"/>
            </a:pPr>
            <a:r>
              <a:rPr lang="en" i="1">
                <a:solidFill>
                  <a:schemeClr val="dk1"/>
                </a:solidFill>
              </a:rPr>
              <a:t>Tracking system exploration </a:t>
            </a:r>
            <a:endParaRPr i="1">
              <a:solidFill>
                <a:schemeClr val="dk1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-"/>
            </a:pPr>
            <a:r>
              <a:rPr lang="en" i="1">
                <a:solidFill>
                  <a:schemeClr val="dk1"/>
                </a:solidFill>
              </a:rPr>
              <a:t>Continuous improvement </a:t>
            </a:r>
            <a:endParaRPr i="1">
              <a:solidFill>
                <a:schemeClr val="dk1"/>
              </a:solidFill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i="1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i="1"/>
          </a:p>
        </p:txBody>
      </p:sp>
      <p:pic>
        <p:nvPicPr>
          <p:cNvPr id="317" name="Google Shape;317;p4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246950" y="917450"/>
            <a:ext cx="3014500" cy="3806051"/>
          </a:xfrm>
          <a:prstGeom prst="rect">
            <a:avLst/>
          </a:prstGeom>
          <a:noFill/>
          <a:ln w="9525" cap="flat" cmpd="sng">
            <a:solidFill>
              <a:srgbClr val="4A86E8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2" name="Google Shape;322;p47" descr="Pattern-BG-01-Cream.png"/>
          <p:cNvPicPr preferRelativeResize="0"/>
          <p:nvPr/>
        </p:nvPicPr>
        <p:blipFill rotWithShape="1">
          <a:blip r:embed="rId3">
            <a:alphaModFix amt="67000"/>
          </a:blip>
          <a:srcRect/>
          <a:stretch/>
        </p:blipFill>
        <p:spPr>
          <a:xfrm>
            <a:off x="0" y="-22650"/>
            <a:ext cx="9144000" cy="518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3" name="Google Shape;323;p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8534026" y="4574875"/>
            <a:ext cx="422099" cy="4216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24" name="Google Shape;324;p4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417549" y="1667875"/>
            <a:ext cx="3223200" cy="2193325"/>
          </a:xfrm>
          <a:prstGeom prst="rect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325" name="Google Shape;325;p47"/>
          <p:cNvSpPr txBox="1"/>
          <p:nvPr/>
        </p:nvSpPr>
        <p:spPr>
          <a:xfrm>
            <a:off x="2290675" y="263675"/>
            <a:ext cx="46953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rgbClr val="FF0000"/>
                </a:solidFill>
              </a:rPr>
              <a:t>Packaging Innovation</a:t>
            </a:r>
            <a:endParaRPr sz="2400" b="1">
              <a:solidFill>
                <a:srgbClr val="FF0000"/>
              </a:solidFill>
            </a:endParaRPr>
          </a:p>
        </p:txBody>
      </p:sp>
      <p:sp>
        <p:nvSpPr>
          <p:cNvPr id="326" name="Google Shape;326;p47"/>
          <p:cNvSpPr txBox="1"/>
          <p:nvPr/>
        </p:nvSpPr>
        <p:spPr>
          <a:xfrm>
            <a:off x="617125" y="1279200"/>
            <a:ext cx="46953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Sustainability/Eco-friendly</a:t>
            </a: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Compostable/Biodegradable</a:t>
            </a: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Wheat straw fiber/PLA</a:t>
            </a:r>
            <a:endParaRPr sz="1800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7" name="Google Shape;327;p47"/>
          <p:cNvSpPr txBox="1"/>
          <p:nvPr/>
        </p:nvSpPr>
        <p:spPr>
          <a:xfrm>
            <a:off x="709350" y="2418025"/>
            <a:ext cx="3966000" cy="46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 b="1">
                <a:solidFill>
                  <a:schemeClr val="dk1"/>
                </a:solidFill>
              </a:rPr>
              <a:t>2020 Goals &amp; Initiatives:</a:t>
            </a:r>
            <a:endParaRPr sz="1800" b="1">
              <a:solidFill>
                <a:schemeClr val="dk1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-"/>
            </a:pPr>
            <a:r>
              <a:rPr lang="en" i="1">
                <a:solidFill>
                  <a:schemeClr val="dk1"/>
                </a:solidFill>
              </a:rPr>
              <a:t>Packaging technology exploration</a:t>
            </a:r>
            <a:endParaRPr i="1">
              <a:solidFill>
                <a:schemeClr val="dk1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-"/>
            </a:pPr>
            <a:r>
              <a:rPr lang="en" i="1">
                <a:solidFill>
                  <a:schemeClr val="dk1"/>
                </a:solidFill>
              </a:rPr>
              <a:t>MAP, VSP, Film barriers (OTRs)</a:t>
            </a:r>
            <a:endParaRPr i="1">
              <a:solidFill>
                <a:schemeClr val="dk1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-"/>
            </a:pPr>
            <a:r>
              <a:rPr lang="en" i="1">
                <a:solidFill>
                  <a:schemeClr val="dk1"/>
                </a:solidFill>
              </a:rPr>
              <a:t>Performance, shelf life potential, food safety</a:t>
            </a:r>
            <a:endParaRPr i="1">
              <a:solidFill>
                <a:schemeClr val="dk1"/>
              </a:solidFill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2" name="Google Shape;332;p48" descr="Pattern-BG-01-Cream.png"/>
          <p:cNvPicPr preferRelativeResize="0"/>
          <p:nvPr/>
        </p:nvPicPr>
        <p:blipFill rotWithShape="1">
          <a:blip r:embed="rId3">
            <a:alphaModFix amt="67000"/>
          </a:blip>
          <a:srcRect/>
          <a:stretch/>
        </p:blipFill>
        <p:spPr>
          <a:xfrm>
            <a:off x="0" y="-22650"/>
            <a:ext cx="9144000" cy="518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3" name="Google Shape;333;p4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8534026" y="4574875"/>
            <a:ext cx="422099" cy="421674"/>
          </a:xfrm>
          <a:prstGeom prst="rect">
            <a:avLst/>
          </a:prstGeom>
          <a:noFill/>
          <a:ln>
            <a:noFill/>
          </a:ln>
        </p:spPr>
      </p:pic>
      <p:sp>
        <p:nvSpPr>
          <p:cNvPr id="334" name="Google Shape;334;p48"/>
          <p:cNvSpPr txBox="1"/>
          <p:nvPr/>
        </p:nvSpPr>
        <p:spPr>
          <a:xfrm>
            <a:off x="2224350" y="190350"/>
            <a:ext cx="46953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rgbClr val="FF0000"/>
                </a:solidFill>
              </a:rPr>
              <a:t>Our affiliations</a:t>
            </a:r>
            <a:endParaRPr sz="2400" b="1">
              <a:solidFill>
                <a:srgbClr val="FF0000"/>
              </a:solidFill>
            </a:endParaRPr>
          </a:p>
        </p:txBody>
      </p:sp>
      <p:pic>
        <p:nvPicPr>
          <p:cNvPr id="335" name="Google Shape;335;p4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296450" y="1695838"/>
            <a:ext cx="2449501" cy="192135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36" name="Google Shape;336;p4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24024" y="910525"/>
            <a:ext cx="2449500" cy="1978216"/>
          </a:xfrm>
          <a:prstGeom prst="rect">
            <a:avLst/>
          </a:prstGeom>
          <a:noFill/>
          <a:ln w="9525" cap="flat" cmpd="sng">
            <a:solidFill>
              <a:srgbClr val="93C47D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37" name="Google Shape;337;p4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614125" y="3184650"/>
            <a:ext cx="3999524" cy="1333175"/>
          </a:xfrm>
          <a:prstGeom prst="rect">
            <a:avLst/>
          </a:prstGeom>
          <a:noFill/>
          <a:ln w="9525" cap="flat" cmpd="sng">
            <a:solidFill>
              <a:srgbClr val="6AA84F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38" name="Google Shape;338;p4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307255" y="1307075"/>
            <a:ext cx="2555476" cy="1464375"/>
          </a:xfrm>
          <a:prstGeom prst="rect">
            <a:avLst/>
          </a:prstGeom>
          <a:noFill/>
          <a:ln w="9525" cap="flat" cmpd="sng">
            <a:solidFill>
              <a:srgbClr val="0B5394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Google Shape;116;p26" descr="Pattern-BG-01-Cream.png"/>
          <p:cNvPicPr preferRelativeResize="0"/>
          <p:nvPr/>
        </p:nvPicPr>
        <p:blipFill rotWithShape="1">
          <a:blip r:embed="rId3">
            <a:alphaModFix amt="67000"/>
          </a:blip>
          <a:srcRect/>
          <a:stretch/>
        </p:blipFill>
        <p:spPr>
          <a:xfrm>
            <a:off x="0" y="-22650"/>
            <a:ext cx="9144000" cy="518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8534026" y="4574875"/>
            <a:ext cx="422099" cy="4216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90522" y="2038375"/>
            <a:ext cx="2247576" cy="1441627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19" name="Google Shape;119;p2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812275" y="731112"/>
            <a:ext cx="1519438" cy="1545188"/>
          </a:xfrm>
          <a:prstGeom prst="rect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20" name="Google Shape;120;p2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153949" y="1991150"/>
            <a:ext cx="1917225" cy="1441626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21" name="Google Shape;121;p2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967650" y="2837975"/>
            <a:ext cx="1208700" cy="2158575"/>
          </a:xfrm>
          <a:prstGeom prst="rect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22" name="Google Shape;122;p26"/>
          <p:cNvSpPr txBox="1"/>
          <p:nvPr/>
        </p:nvSpPr>
        <p:spPr>
          <a:xfrm>
            <a:off x="2432625" y="59350"/>
            <a:ext cx="3971400" cy="46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rgbClr val="FF0000"/>
                </a:solidFill>
              </a:rPr>
              <a:t>Our Model:</a:t>
            </a:r>
            <a:r>
              <a:rPr lang="en" sz="2400" i="1">
                <a:solidFill>
                  <a:srgbClr val="FF0000"/>
                </a:solidFill>
              </a:rPr>
              <a:t> Fresh &amp; Local</a:t>
            </a:r>
            <a:endParaRPr sz="2400" i="1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Google Shape;127;p27" descr="Pattern-BG-01-Cream.png"/>
          <p:cNvPicPr preferRelativeResize="0"/>
          <p:nvPr/>
        </p:nvPicPr>
        <p:blipFill rotWithShape="1">
          <a:blip r:embed="rId3">
            <a:alphaModFix amt="67000"/>
          </a:blip>
          <a:srcRect/>
          <a:stretch/>
        </p:blipFill>
        <p:spPr>
          <a:xfrm>
            <a:off x="0" y="-22650"/>
            <a:ext cx="9144000" cy="518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8534026" y="4574875"/>
            <a:ext cx="422099" cy="421674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p27"/>
          <p:cNvSpPr txBox="1"/>
          <p:nvPr/>
        </p:nvSpPr>
        <p:spPr>
          <a:xfrm>
            <a:off x="437200" y="126600"/>
            <a:ext cx="8337000" cy="46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rgbClr val="FF0000"/>
                </a:solidFill>
              </a:rPr>
              <a:t>Better Customer Experience Through Data Science: </a:t>
            </a:r>
            <a:endParaRPr sz="2400" b="1">
              <a:solidFill>
                <a:srgbClr val="FF0000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0000"/>
                </a:solidFill>
              </a:rPr>
              <a:t>Auto Curation &amp; </a:t>
            </a:r>
            <a:r>
              <a:rPr lang="en" sz="2400" i="1">
                <a:solidFill>
                  <a:srgbClr val="FF0000"/>
                </a:solidFill>
              </a:rPr>
              <a:t>The</a:t>
            </a:r>
            <a:r>
              <a:rPr lang="en" sz="2400" b="1">
                <a:solidFill>
                  <a:srgbClr val="FF0000"/>
                </a:solidFill>
              </a:rPr>
              <a:t> </a:t>
            </a:r>
            <a:r>
              <a:rPr lang="en" sz="2400" i="1">
                <a:solidFill>
                  <a:srgbClr val="FF0000"/>
                </a:solidFill>
              </a:rPr>
              <a:t>Recommender Engine</a:t>
            </a:r>
            <a:endParaRPr sz="2400" i="1">
              <a:solidFill>
                <a:srgbClr val="FF0000"/>
              </a:solidFill>
            </a:endParaRPr>
          </a:p>
        </p:txBody>
      </p:sp>
      <p:pic>
        <p:nvPicPr>
          <p:cNvPr id="130" name="Google Shape;130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452625" y="1408473"/>
            <a:ext cx="3955324" cy="2954349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31" name="Google Shape;131;p27"/>
          <p:cNvSpPr txBox="1"/>
          <p:nvPr/>
        </p:nvSpPr>
        <p:spPr>
          <a:xfrm>
            <a:off x="487625" y="1599825"/>
            <a:ext cx="3630900" cy="305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 b="1"/>
              <a:t>Customer Ratings/Reviews</a:t>
            </a:r>
            <a:endParaRPr sz="1800" b="1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 b="1"/>
              <a:t>MOD Behavior</a:t>
            </a:r>
            <a:endParaRPr sz="1800" b="1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 b="1">
                <a:solidFill>
                  <a:schemeClr val="dk1"/>
                </a:solidFill>
              </a:rPr>
              <a:t>Favorability Score</a:t>
            </a:r>
            <a:endParaRPr sz="1800" b="1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 b="1"/>
              <a:t>Novelty </a:t>
            </a:r>
            <a:r>
              <a:rPr lang="en" sz="1800"/>
              <a:t>(newness)</a:t>
            </a: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 b="1"/>
              <a:t>Vector mapping </a:t>
            </a:r>
            <a:r>
              <a:rPr lang="en" sz="1800"/>
              <a:t>(ingredient, macros,culinary styles/ethnicities) </a:t>
            </a: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 b="1"/>
              <a:t>Seasonality trends</a:t>
            </a:r>
            <a:endParaRPr sz="18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Google Shape;136;p28" descr="Pattern-BG-01-Cream.png"/>
          <p:cNvPicPr preferRelativeResize="0"/>
          <p:nvPr/>
        </p:nvPicPr>
        <p:blipFill rotWithShape="1">
          <a:blip r:embed="rId3">
            <a:alphaModFix amt="67000"/>
          </a:blip>
          <a:srcRect/>
          <a:stretch/>
        </p:blipFill>
        <p:spPr>
          <a:xfrm>
            <a:off x="0" y="-22650"/>
            <a:ext cx="9144000" cy="518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8534026" y="4574875"/>
            <a:ext cx="422099" cy="4216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248601" y="729324"/>
            <a:ext cx="6539601" cy="3793776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39" name="Google Shape;139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6259951" y="2302925"/>
            <a:ext cx="229024" cy="228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1979001" y="2845600"/>
            <a:ext cx="229024" cy="228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1749976" y="2129200"/>
            <a:ext cx="229024" cy="228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4241901" y="3364300"/>
            <a:ext cx="229024" cy="228799"/>
          </a:xfrm>
          <a:prstGeom prst="rect">
            <a:avLst/>
          </a:prstGeom>
          <a:noFill/>
          <a:ln>
            <a:noFill/>
          </a:ln>
        </p:spPr>
      </p:pic>
      <p:sp>
        <p:nvSpPr>
          <p:cNvPr id="143" name="Google Shape;143;p28"/>
          <p:cNvSpPr txBox="1"/>
          <p:nvPr/>
        </p:nvSpPr>
        <p:spPr>
          <a:xfrm>
            <a:off x="6557700" y="2275375"/>
            <a:ext cx="577500" cy="35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HQ </a:t>
            </a:r>
            <a:endParaRPr/>
          </a:p>
        </p:txBody>
      </p:sp>
      <p:sp>
        <p:nvSpPr>
          <p:cNvPr id="144" name="Google Shape;144;p28"/>
          <p:cNvSpPr txBox="1"/>
          <p:nvPr/>
        </p:nvSpPr>
        <p:spPr>
          <a:xfrm>
            <a:off x="2586300" y="90325"/>
            <a:ext cx="3971400" cy="46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rgbClr val="FF0000"/>
                </a:solidFill>
              </a:rPr>
              <a:t>Our Territory!</a:t>
            </a:r>
            <a:endParaRPr sz="2400" b="1">
              <a:solidFill>
                <a:srgbClr val="FF0000"/>
              </a:solidFill>
            </a:endParaRPr>
          </a:p>
        </p:txBody>
      </p:sp>
      <p:pic>
        <p:nvPicPr>
          <p:cNvPr id="145" name="Google Shape;145;p2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488975" y="2358000"/>
            <a:ext cx="229025" cy="229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Google Shape;150;p29" descr="Pattern-BG-01-Cream.png"/>
          <p:cNvPicPr preferRelativeResize="0"/>
          <p:nvPr/>
        </p:nvPicPr>
        <p:blipFill rotWithShape="1">
          <a:blip r:embed="rId3">
            <a:alphaModFix amt="67000"/>
          </a:blip>
          <a:srcRect/>
          <a:stretch/>
        </p:blipFill>
        <p:spPr>
          <a:xfrm>
            <a:off x="0" y="-22650"/>
            <a:ext cx="9144000" cy="518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8534026" y="4574875"/>
            <a:ext cx="422099" cy="4216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p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684372"/>
            <a:ext cx="9144001" cy="3857356"/>
          </a:xfrm>
          <a:prstGeom prst="rect">
            <a:avLst/>
          </a:prstGeom>
          <a:noFill/>
          <a:ln>
            <a:noFill/>
          </a:ln>
        </p:spPr>
      </p:pic>
      <p:sp>
        <p:nvSpPr>
          <p:cNvPr id="153" name="Google Shape;153;p29"/>
          <p:cNvSpPr txBox="1"/>
          <p:nvPr/>
        </p:nvSpPr>
        <p:spPr>
          <a:xfrm>
            <a:off x="415900" y="66150"/>
            <a:ext cx="8387700" cy="46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rgbClr val="FF0000"/>
                </a:solidFill>
              </a:rPr>
              <a:t>Our approach to food safety: </a:t>
            </a:r>
            <a:r>
              <a:rPr lang="en" sz="2400" i="1">
                <a:solidFill>
                  <a:srgbClr val="FF0000"/>
                </a:solidFill>
              </a:rPr>
              <a:t>Preventive Controls</a:t>
            </a:r>
            <a:endParaRPr sz="2400" i="1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p30" descr="Pattern-BG-01-Cream.png"/>
          <p:cNvPicPr preferRelativeResize="0"/>
          <p:nvPr/>
        </p:nvPicPr>
        <p:blipFill rotWithShape="1">
          <a:blip r:embed="rId3">
            <a:alphaModFix amt="67000"/>
          </a:blip>
          <a:srcRect/>
          <a:stretch/>
        </p:blipFill>
        <p:spPr>
          <a:xfrm>
            <a:off x="0" y="-45300"/>
            <a:ext cx="9144000" cy="518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8534026" y="4574875"/>
            <a:ext cx="422099" cy="421674"/>
          </a:xfrm>
          <a:prstGeom prst="rect">
            <a:avLst/>
          </a:prstGeom>
          <a:noFill/>
          <a:ln>
            <a:noFill/>
          </a:ln>
        </p:spPr>
      </p:pic>
      <p:sp>
        <p:nvSpPr>
          <p:cNvPr id="160" name="Google Shape;160;p30"/>
          <p:cNvSpPr txBox="1">
            <a:spLocks noGrp="1"/>
          </p:cNvSpPr>
          <p:nvPr>
            <p:ph type="title"/>
          </p:nvPr>
        </p:nvSpPr>
        <p:spPr>
          <a:xfrm>
            <a:off x="0" y="-12"/>
            <a:ext cx="9144000" cy="48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0000"/>
                </a:solidFill>
              </a:rPr>
              <a:t>Three pillars of</a:t>
            </a:r>
            <a:r>
              <a:rPr lang="en" sz="2400" b="1">
                <a:solidFill>
                  <a:srgbClr val="FF0000"/>
                </a:solidFill>
              </a:rPr>
              <a:t> </a:t>
            </a:r>
            <a:r>
              <a:rPr lang="en" sz="2400" b="1" i="1">
                <a:solidFill>
                  <a:srgbClr val="FF0000"/>
                </a:solidFill>
              </a:rPr>
              <a:t>Total Quality Management</a:t>
            </a:r>
            <a:endParaRPr sz="2400" b="1" i="1">
              <a:solidFill>
                <a:srgbClr val="FF0000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i="1">
                <a:solidFill>
                  <a:srgbClr val="000000"/>
                </a:solidFill>
              </a:rPr>
              <a:t>Written Procedures - Remote Monitoring - Direct Observation</a:t>
            </a:r>
            <a:endParaRPr sz="1800" b="1" i="1">
              <a:solidFill>
                <a:srgbClr val="000000"/>
              </a:solidFill>
            </a:endParaRPr>
          </a:p>
        </p:txBody>
      </p:sp>
      <p:sp>
        <p:nvSpPr>
          <p:cNvPr id="161" name="Google Shape;161;p30"/>
          <p:cNvSpPr txBox="1"/>
          <p:nvPr/>
        </p:nvSpPr>
        <p:spPr>
          <a:xfrm>
            <a:off x="3004025" y="4534663"/>
            <a:ext cx="2951100" cy="43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FF0000"/>
                </a:solidFill>
              </a:rPr>
              <a:t>Food Safety &amp;</a:t>
            </a:r>
            <a:endParaRPr b="1">
              <a:solidFill>
                <a:srgbClr val="FF0000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FF0000"/>
                </a:solidFill>
              </a:rPr>
              <a:t>Regulatory Compliance </a:t>
            </a:r>
            <a:endParaRPr b="1">
              <a:solidFill>
                <a:srgbClr val="FF0000"/>
              </a:solidFill>
            </a:endParaRPr>
          </a:p>
        </p:txBody>
      </p:sp>
      <p:sp>
        <p:nvSpPr>
          <p:cNvPr id="162" name="Google Shape;162;p30"/>
          <p:cNvSpPr txBox="1"/>
          <p:nvPr/>
        </p:nvSpPr>
        <p:spPr>
          <a:xfrm>
            <a:off x="263900" y="4461966"/>
            <a:ext cx="2442000" cy="43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FF0000"/>
                </a:solidFill>
              </a:rPr>
              <a:t>Quality Assurance &amp; Quality Contro</a:t>
            </a:r>
            <a:r>
              <a:rPr lang="en" sz="1800" b="1">
                <a:solidFill>
                  <a:srgbClr val="FF0000"/>
                </a:solidFill>
              </a:rPr>
              <a:t>l</a:t>
            </a:r>
            <a:endParaRPr sz="1800" b="1">
              <a:solidFill>
                <a:srgbClr val="FF0000"/>
              </a:solidFill>
            </a:endParaRPr>
          </a:p>
        </p:txBody>
      </p:sp>
      <p:sp>
        <p:nvSpPr>
          <p:cNvPr id="163" name="Google Shape;163;p30"/>
          <p:cNvSpPr txBox="1"/>
          <p:nvPr/>
        </p:nvSpPr>
        <p:spPr>
          <a:xfrm>
            <a:off x="6085025" y="4461975"/>
            <a:ext cx="2442000" cy="43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FF0000"/>
                </a:solidFill>
              </a:rPr>
              <a:t>Production </a:t>
            </a:r>
            <a:endParaRPr b="1">
              <a:solidFill>
                <a:srgbClr val="FF0000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FF0000"/>
                </a:solidFill>
              </a:rPr>
              <a:t>Optimization &amp; Scale</a:t>
            </a:r>
            <a:r>
              <a:rPr lang="en" sz="1800" b="1">
                <a:solidFill>
                  <a:srgbClr val="FF0000"/>
                </a:solidFill>
              </a:rPr>
              <a:t> </a:t>
            </a:r>
            <a:endParaRPr sz="1800" b="1">
              <a:solidFill>
                <a:srgbClr val="FF0000"/>
              </a:solidFill>
            </a:endParaRPr>
          </a:p>
        </p:txBody>
      </p:sp>
      <p:pic>
        <p:nvPicPr>
          <p:cNvPr id="164" name="Google Shape;164;p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94400" y="2981450"/>
            <a:ext cx="1616300" cy="1480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497875" y="3020175"/>
            <a:ext cx="1616300" cy="1480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Google Shape;166;p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619213" y="2328025"/>
            <a:ext cx="1804725" cy="2206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3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23349" y="1604711"/>
            <a:ext cx="2158400" cy="15260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p3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798450" y="1732100"/>
            <a:ext cx="1015150" cy="1271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p3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862238" y="1119225"/>
            <a:ext cx="1318700" cy="1208800"/>
          </a:xfrm>
          <a:prstGeom prst="rect">
            <a:avLst/>
          </a:prstGeom>
          <a:noFill/>
          <a:ln w="9525" cap="flat" cmpd="sng">
            <a:solidFill>
              <a:srgbClr val="93C47D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" name="Google Shape;174;p31" descr="Pattern-BG-01-Cream.png"/>
          <p:cNvPicPr preferRelativeResize="0"/>
          <p:nvPr/>
        </p:nvPicPr>
        <p:blipFill rotWithShape="1">
          <a:blip r:embed="rId3">
            <a:alphaModFix amt="67000"/>
          </a:blip>
          <a:srcRect/>
          <a:stretch/>
        </p:blipFill>
        <p:spPr>
          <a:xfrm>
            <a:off x="0" y="-22650"/>
            <a:ext cx="9144000" cy="5188800"/>
          </a:xfrm>
          <a:prstGeom prst="rect">
            <a:avLst/>
          </a:prstGeom>
          <a:noFill/>
          <a:ln w="9525" cap="flat" cmpd="sng">
            <a:solidFill>
              <a:srgbClr val="980000">
                <a:alpha val="0"/>
              </a:srgbClr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75" name="Google Shape;175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8534026" y="4574875"/>
            <a:ext cx="422099" cy="4216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p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592154" y="2393924"/>
            <a:ext cx="3154723" cy="2116576"/>
          </a:xfrm>
          <a:prstGeom prst="rect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77" name="Google Shape;177;p3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91312" y="1213086"/>
            <a:ext cx="1066352" cy="753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Google Shape;178;p3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866764" y="1653235"/>
            <a:ext cx="592001" cy="542677"/>
          </a:xfrm>
          <a:prstGeom prst="rect">
            <a:avLst/>
          </a:prstGeom>
          <a:noFill/>
          <a:ln w="9525" cap="flat" cmpd="sng">
            <a:solidFill>
              <a:srgbClr val="93C47D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79" name="Google Shape;179;p3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103800" y="1967025"/>
            <a:ext cx="529950" cy="6636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80" name="Google Shape;180;p31"/>
          <p:cNvCxnSpPr/>
          <p:nvPr/>
        </p:nvCxnSpPr>
        <p:spPr>
          <a:xfrm>
            <a:off x="1484400" y="1653225"/>
            <a:ext cx="1619400" cy="740700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81" name="Google Shape;181;p31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rot="5399996">
            <a:off x="6423147" y="2449807"/>
            <a:ext cx="1414891" cy="2004810"/>
          </a:xfrm>
          <a:prstGeom prst="rect">
            <a:avLst/>
          </a:prstGeom>
          <a:noFill/>
          <a:ln w="9525" cap="flat" cmpd="sng">
            <a:solidFill>
              <a:srgbClr val="980000"/>
            </a:solidFill>
            <a:prstDash val="solid"/>
            <a:round/>
            <a:headEnd type="none" w="sm" len="sm"/>
            <a:tailEnd type="none" w="sm" len="sm"/>
          </a:ln>
        </p:spPr>
      </p:pic>
      <p:cxnSp>
        <p:nvCxnSpPr>
          <p:cNvPr id="182" name="Google Shape;182;p31"/>
          <p:cNvCxnSpPr/>
          <p:nvPr/>
        </p:nvCxnSpPr>
        <p:spPr>
          <a:xfrm>
            <a:off x="5690787" y="3274762"/>
            <a:ext cx="437400" cy="130800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83" name="Google Shape;183;p31"/>
          <p:cNvSpPr txBox="1"/>
          <p:nvPr/>
        </p:nvSpPr>
        <p:spPr>
          <a:xfrm>
            <a:off x="1523850" y="234325"/>
            <a:ext cx="6571800" cy="62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rgbClr val="FF0000"/>
                </a:solidFill>
              </a:rPr>
              <a:t>Safe, Quality, Scalable Food -</a:t>
            </a:r>
            <a:r>
              <a:rPr lang="en" sz="2400" b="1" i="1">
                <a:solidFill>
                  <a:srgbClr val="FF0000"/>
                </a:solidFill>
              </a:rPr>
              <a:t> by design</a:t>
            </a:r>
            <a:r>
              <a:rPr lang="en" sz="2400" b="1">
                <a:solidFill>
                  <a:srgbClr val="FF0000"/>
                </a:solidFill>
              </a:rPr>
              <a:t>!</a:t>
            </a:r>
            <a:endParaRPr sz="2400" b="1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" name="Google Shape;188;p32" descr="Pattern-BG-01-Cream.png"/>
          <p:cNvPicPr preferRelativeResize="0"/>
          <p:nvPr/>
        </p:nvPicPr>
        <p:blipFill rotWithShape="1">
          <a:blip r:embed="rId3">
            <a:alphaModFix amt="67000"/>
          </a:blip>
          <a:srcRect/>
          <a:stretch/>
        </p:blipFill>
        <p:spPr>
          <a:xfrm>
            <a:off x="0" y="-22650"/>
            <a:ext cx="9144000" cy="518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8534026" y="4574875"/>
            <a:ext cx="422099" cy="421674"/>
          </a:xfrm>
          <a:prstGeom prst="rect">
            <a:avLst/>
          </a:prstGeom>
          <a:noFill/>
          <a:ln>
            <a:noFill/>
          </a:ln>
        </p:spPr>
      </p:pic>
      <p:sp>
        <p:nvSpPr>
          <p:cNvPr id="190" name="Google Shape;190;p32"/>
          <p:cNvSpPr txBox="1"/>
          <p:nvPr/>
        </p:nvSpPr>
        <p:spPr>
          <a:xfrm>
            <a:off x="1527450" y="157725"/>
            <a:ext cx="60891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rgbClr val="FF0000"/>
                </a:solidFill>
              </a:rPr>
              <a:t>Supply Chain Preventive Controls</a:t>
            </a:r>
            <a:endParaRPr sz="2400" b="1">
              <a:solidFill>
                <a:srgbClr val="FF0000"/>
              </a:solidFill>
            </a:endParaRPr>
          </a:p>
        </p:txBody>
      </p:sp>
      <p:sp>
        <p:nvSpPr>
          <p:cNvPr id="191" name="Google Shape;191;p32"/>
          <p:cNvSpPr txBox="1"/>
          <p:nvPr/>
        </p:nvSpPr>
        <p:spPr>
          <a:xfrm>
            <a:off x="261000" y="1413050"/>
            <a:ext cx="84447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Chef FSQA Assessments/CAPAs </a:t>
            </a: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R &amp; D (Concept, Bench top, Scale, Validation, Launch)</a:t>
            </a: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Sourcing Standards</a:t>
            </a: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Awareness Training/Certification</a:t>
            </a:r>
            <a:endParaRPr sz="1800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/>
              <a:t>2020 Goals &amp; Initiatives:</a:t>
            </a:r>
            <a:endParaRPr sz="1800" b="1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 sz="1800" i="1"/>
              <a:t>Supplier approval process</a:t>
            </a:r>
            <a:endParaRPr sz="1800" i="1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 sz="1800" i="1"/>
              <a:t>Supplier FSQAs</a:t>
            </a:r>
            <a:endParaRPr sz="1800" i="1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 sz="1800" i="1"/>
              <a:t>Standardization</a:t>
            </a:r>
            <a:endParaRPr sz="1800" i="1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 sz="1800" i="1"/>
              <a:t>Local</a:t>
            </a:r>
            <a:endParaRPr sz="1800" i="1"/>
          </a:p>
        </p:txBody>
      </p:sp>
      <p:pic>
        <p:nvPicPr>
          <p:cNvPr id="192" name="Google Shape;192;p3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305875" y="2288763"/>
            <a:ext cx="2610926" cy="1958199"/>
          </a:xfrm>
          <a:prstGeom prst="rect">
            <a:avLst/>
          </a:prstGeom>
          <a:noFill/>
          <a:ln w="19050" cap="flat" cmpd="sng">
            <a:solidFill>
              <a:srgbClr val="6AA84F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-light-2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eme1Terr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513</Words>
  <Application>Microsoft Macintosh PowerPoint</Application>
  <PresentationFormat>On-screen Show (16:9)</PresentationFormat>
  <Paragraphs>111</Paragraphs>
  <Slides>25</Slides>
  <Notes>25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25</vt:i4>
      </vt:variant>
    </vt:vector>
  </HeadingPairs>
  <TitlesOfParts>
    <vt:vector size="31" baseType="lpstr">
      <vt:lpstr>Libre Franklin Medium</vt:lpstr>
      <vt:lpstr>Libre Franklin</vt:lpstr>
      <vt:lpstr>Calibri</vt:lpstr>
      <vt:lpstr>Arial</vt:lpstr>
      <vt:lpstr>simple-light-2</vt:lpstr>
      <vt:lpstr>Theme1Terr</vt:lpstr>
      <vt:lpstr>The Intersection of Art &amp; Science: The path to food safety excellence for the artisan meal delivery chef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Three pillars of Total Quality Management Written Procedures - Remote Monitoring - Direct Observation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Intersection of Art &amp; Science: The path to food safety excellence for the artisan meal delivery chef </dc:title>
  <cp:lastModifiedBy>frank@territoryfoods.com</cp:lastModifiedBy>
  <cp:revision>1</cp:revision>
  <dcterms:modified xsi:type="dcterms:W3CDTF">2020-01-15T22:01:18Z</dcterms:modified>
</cp:coreProperties>
</file>